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92" r:id="rId1"/>
  </p:sldMasterIdLst>
  <p:notesMasterIdLst>
    <p:notesMasterId r:id="rId18"/>
  </p:notesMasterIdLst>
  <p:sldIdLst>
    <p:sldId id="263" r:id="rId2"/>
    <p:sldId id="288" r:id="rId3"/>
    <p:sldId id="257" r:id="rId4"/>
    <p:sldId id="296" r:id="rId5"/>
    <p:sldId id="295" r:id="rId6"/>
    <p:sldId id="294" r:id="rId7"/>
    <p:sldId id="298" r:id="rId8"/>
    <p:sldId id="300" r:id="rId9"/>
    <p:sldId id="299" r:id="rId10"/>
    <p:sldId id="301" r:id="rId11"/>
    <p:sldId id="304" r:id="rId12"/>
    <p:sldId id="297" r:id="rId13"/>
    <p:sldId id="302" r:id="rId14"/>
    <p:sldId id="303" r:id="rId15"/>
    <p:sldId id="305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702" autoAdjust="0"/>
  </p:normalViewPr>
  <p:slideViewPr>
    <p:cSldViewPr>
      <p:cViewPr>
        <p:scale>
          <a:sx n="80" d="100"/>
          <a:sy n="80" d="100"/>
        </p:scale>
        <p:origin x="-86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C5768-7991-4E1E-95CB-3F7CD8B84E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CFE2F-1648-4939-8FE4-500EFEC1CE77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FCB18A7-9868-4DEC-8DE7-C25CB8E7E71F}" type="parTrans" cxnId="{A3C16E02-8E4F-4ADA-8230-8E90B4FD619F}">
      <dgm:prSet/>
      <dgm:spPr/>
      <dgm:t>
        <a:bodyPr/>
        <a:lstStyle/>
        <a:p>
          <a:endParaRPr lang="en-US"/>
        </a:p>
      </dgm:t>
    </dgm:pt>
    <dgm:pt modelId="{89B8882E-F168-4EA6-9193-4BDF28AC4240}" type="sibTrans" cxnId="{A3C16E02-8E4F-4ADA-8230-8E90B4FD619F}">
      <dgm:prSet/>
      <dgm:spPr/>
      <dgm:t>
        <a:bodyPr/>
        <a:lstStyle/>
        <a:p>
          <a:endParaRPr lang="en-US"/>
        </a:p>
      </dgm:t>
    </dgm:pt>
    <dgm:pt modelId="{3391139F-9350-40EC-9D7B-654886DB0D1F}">
      <dgm:prSet phldrT="[Text]"/>
      <dgm:spPr/>
      <dgm:t>
        <a:bodyPr/>
        <a:lstStyle/>
        <a:p>
          <a:r>
            <a:rPr lang="en-US" dirty="0" smtClean="0"/>
            <a:t>Join EMU as soon as possible</a:t>
          </a:r>
          <a:endParaRPr lang="en-US" dirty="0"/>
        </a:p>
      </dgm:t>
    </dgm:pt>
    <dgm:pt modelId="{97C9209F-7A5F-40D6-B919-5BB833D657E7}" type="parTrans" cxnId="{48EE82BE-5F8A-4882-B820-85038E1AF991}">
      <dgm:prSet/>
      <dgm:spPr/>
      <dgm:t>
        <a:bodyPr/>
        <a:lstStyle/>
        <a:p>
          <a:endParaRPr lang="en-US"/>
        </a:p>
      </dgm:t>
    </dgm:pt>
    <dgm:pt modelId="{9D905DC8-7282-46B1-818E-737CA906AFE1}" type="sibTrans" cxnId="{48EE82BE-5F8A-4882-B820-85038E1AF991}">
      <dgm:prSet/>
      <dgm:spPr/>
      <dgm:t>
        <a:bodyPr/>
        <a:lstStyle/>
        <a:p>
          <a:endParaRPr lang="en-US"/>
        </a:p>
      </dgm:t>
    </dgm:pt>
    <dgm:pt modelId="{BF0A55C2-BAE3-491D-B7A6-E4C66433AA33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2744C9C-F3E9-4FB5-9E8B-AF0093560EAC}" type="parTrans" cxnId="{23CB732E-A0BD-453C-A8AF-9507237D14B6}">
      <dgm:prSet/>
      <dgm:spPr/>
      <dgm:t>
        <a:bodyPr/>
        <a:lstStyle/>
        <a:p>
          <a:endParaRPr lang="en-US"/>
        </a:p>
      </dgm:t>
    </dgm:pt>
    <dgm:pt modelId="{C5A87D17-7216-4130-99A1-F0163A6C9903}" type="sibTrans" cxnId="{23CB732E-A0BD-453C-A8AF-9507237D14B6}">
      <dgm:prSet/>
      <dgm:spPr/>
      <dgm:t>
        <a:bodyPr/>
        <a:lstStyle/>
        <a:p>
          <a:endParaRPr lang="en-US"/>
        </a:p>
      </dgm:t>
    </dgm:pt>
    <dgm:pt modelId="{9C229267-CADE-4764-A86B-054746B845F5}">
      <dgm:prSet phldrT="[Text]"/>
      <dgm:spPr/>
      <dgm:t>
        <a:bodyPr/>
        <a:lstStyle/>
        <a:p>
          <a:r>
            <a:rPr lang="en-US" dirty="0" smtClean="0"/>
            <a:t>Do not join EMU</a:t>
          </a:r>
          <a:endParaRPr lang="en-US" dirty="0"/>
        </a:p>
      </dgm:t>
    </dgm:pt>
    <dgm:pt modelId="{937E9C21-2541-4879-A064-FF0CB9544F37}" type="parTrans" cxnId="{48647252-D692-4DEC-A815-1A270EA77C6E}">
      <dgm:prSet/>
      <dgm:spPr/>
      <dgm:t>
        <a:bodyPr/>
        <a:lstStyle/>
        <a:p>
          <a:endParaRPr lang="en-US"/>
        </a:p>
      </dgm:t>
    </dgm:pt>
    <dgm:pt modelId="{27773438-763B-4AB6-8246-76E09A6D05EF}" type="sibTrans" cxnId="{48647252-D692-4DEC-A815-1A270EA77C6E}">
      <dgm:prSet/>
      <dgm:spPr/>
      <dgm:t>
        <a:bodyPr/>
        <a:lstStyle/>
        <a:p>
          <a:endParaRPr lang="en-US"/>
        </a:p>
      </dgm:t>
    </dgm:pt>
    <dgm:pt modelId="{AF34D09F-599F-44C2-90DB-0052182A93ED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56916E5B-49BA-4C9B-BDA2-B697E06045C3}" type="parTrans" cxnId="{46B1C916-CFB7-4607-9522-7FC78193406B}">
      <dgm:prSet/>
      <dgm:spPr/>
      <dgm:t>
        <a:bodyPr/>
        <a:lstStyle/>
        <a:p>
          <a:endParaRPr lang="en-US"/>
        </a:p>
      </dgm:t>
    </dgm:pt>
    <dgm:pt modelId="{D86CEDD1-D774-4BB5-8DCB-BEBB909A7844}" type="sibTrans" cxnId="{46B1C916-CFB7-4607-9522-7FC78193406B}">
      <dgm:prSet/>
      <dgm:spPr/>
      <dgm:t>
        <a:bodyPr/>
        <a:lstStyle/>
        <a:p>
          <a:endParaRPr lang="en-US"/>
        </a:p>
      </dgm:t>
    </dgm:pt>
    <dgm:pt modelId="{81981934-AEDE-47C9-A0AB-76AB404084EA}">
      <dgm:prSet phldrT="[Text]"/>
      <dgm:spPr/>
      <dgm:t>
        <a:bodyPr/>
        <a:lstStyle/>
        <a:p>
          <a:r>
            <a:rPr lang="en-US" dirty="0" smtClean="0"/>
            <a:t>Wait to join EMU</a:t>
          </a:r>
          <a:endParaRPr lang="en-US" dirty="0"/>
        </a:p>
      </dgm:t>
    </dgm:pt>
    <dgm:pt modelId="{3C475BFD-62B0-4659-9FDB-24C4625BFC90}" type="parTrans" cxnId="{D3D55E43-E60A-4ABE-8CF5-C1199B946F6D}">
      <dgm:prSet/>
      <dgm:spPr/>
      <dgm:t>
        <a:bodyPr/>
        <a:lstStyle/>
        <a:p>
          <a:endParaRPr lang="en-US"/>
        </a:p>
      </dgm:t>
    </dgm:pt>
    <dgm:pt modelId="{8CB738A1-EDF4-4E77-B3BD-48A5A06C6B4D}" type="sibTrans" cxnId="{D3D55E43-E60A-4ABE-8CF5-C1199B946F6D}">
      <dgm:prSet/>
      <dgm:spPr/>
      <dgm:t>
        <a:bodyPr/>
        <a:lstStyle/>
        <a:p>
          <a:endParaRPr lang="en-US"/>
        </a:p>
      </dgm:t>
    </dgm:pt>
    <dgm:pt modelId="{4822A536-3B83-449D-94DB-A1E0B50D9AF4}" type="pres">
      <dgm:prSet presAssocID="{72EC5768-7991-4E1E-95CB-3F7CD8B84E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88020-15EA-40DB-B2D3-1167ED3702A1}" type="pres">
      <dgm:prSet presAssocID="{3E8CFE2F-1648-4939-8FE4-500EFEC1CE77}" presName="linNode" presStyleCnt="0"/>
      <dgm:spPr/>
    </dgm:pt>
    <dgm:pt modelId="{42B1D334-DE28-44A6-A50F-CE7C7D8E78D2}" type="pres">
      <dgm:prSet presAssocID="{3E8CFE2F-1648-4939-8FE4-500EFEC1CE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A4DD5-C151-478B-844D-41A557C9A4C2}" type="pres">
      <dgm:prSet presAssocID="{3E8CFE2F-1648-4939-8FE4-500EFEC1CE7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7DE70-C328-447F-933F-E27AA5A12285}" type="pres">
      <dgm:prSet presAssocID="{89B8882E-F168-4EA6-9193-4BDF28AC4240}" presName="sp" presStyleCnt="0"/>
      <dgm:spPr/>
    </dgm:pt>
    <dgm:pt modelId="{E6316F56-EF34-4F45-88DE-81293BBF390A}" type="pres">
      <dgm:prSet presAssocID="{BF0A55C2-BAE3-491D-B7A6-E4C66433AA33}" presName="linNode" presStyleCnt="0"/>
      <dgm:spPr/>
    </dgm:pt>
    <dgm:pt modelId="{0D23C4D0-9525-47B9-95DB-C10CF9CBA2DB}" type="pres">
      <dgm:prSet presAssocID="{BF0A55C2-BAE3-491D-B7A6-E4C66433AA3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3032B-E6F0-4C7F-A796-5D51E9696362}" type="pres">
      <dgm:prSet presAssocID="{BF0A55C2-BAE3-491D-B7A6-E4C66433AA3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2101A-7299-4994-A815-06E85BD397AF}" type="pres">
      <dgm:prSet presAssocID="{C5A87D17-7216-4130-99A1-F0163A6C9903}" presName="sp" presStyleCnt="0"/>
      <dgm:spPr/>
    </dgm:pt>
    <dgm:pt modelId="{F82A5B1A-A8B1-47EF-9659-4CDC8E66BFB5}" type="pres">
      <dgm:prSet presAssocID="{AF34D09F-599F-44C2-90DB-0052182A93ED}" presName="linNode" presStyleCnt="0"/>
      <dgm:spPr/>
    </dgm:pt>
    <dgm:pt modelId="{A389FEEF-25FD-40C8-ADEF-102C6AB8E362}" type="pres">
      <dgm:prSet presAssocID="{AF34D09F-599F-44C2-90DB-0052182A93E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88054-3EB2-4251-8543-964F07183767}" type="pres">
      <dgm:prSet presAssocID="{AF34D09F-599F-44C2-90DB-0052182A93E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B87892-7432-4578-8AEC-1BA1319252DA}" type="presOf" srcId="{9C229267-CADE-4764-A86B-054746B845F5}" destId="{3143032B-E6F0-4C7F-A796-5D51E9696362}" srcOrd="0" destOrd="0" presId="urn:microsoft.com/office/officeart/2005/8/layout/vList5"/>
    <dgm:cxn modelId="{48647252-D692-4DEC-A815-1A270EA77C6E}" srcId="{BF0A55C2-BAE3-491D-B7A6-E4C66433AA33}" destId="{9C229267-CADE-4764-A86B-054746B845F5}" srcOrd="0" destOrd="0" parTransId="{937E9C21-2541-4879-A064-FF0CB9544F37}" sibTransId="{27773438-763B-4AB6-8246-76E09A6D05EF}"/>
    <dgm:cxn modelId="{263A78D5-0EB2-42C7-B3A3-3BFA2653EC75}" type="presOf" srcId="{72EC5768-7991-4E1E-95CB-3F7CD8B84E01}" destId="{4822A536-3B83-449D-94DB-A1E0B50D9AF4}" srcOrd="0" destOrd="0" presId="urn:microsoft.com/office/officeart/2005/8/layout/vList5"/>
    <dgm:cxn modelId="{D3D55E43-E60A-4ABE-8CF5-C1199B946F6D}" srcId="{AF34D09F-599F-44C2-90DB-0052182A93ED}" destId="{81981934-AEDE-47C9-A0AB-76AB404084EA}" srcOrd="0" destOrd="0" parTransId="{3C475BFD-62B0-4659-9FDB-24C4625BFC90}" sibTransId="{8CB738A1-EDF4-4E77-B3BD-48A5A06C6B4D}"/>
    <dgm:cxn modelId="{A3C16E02-8E4F-4ADA-8230-8E90B4FD619F}" srcId="{72EC5768-7991-4E1E-95CB-3F7CD8B84E01}" destId="{3E8CFE2F-1648-4939-8FE4-500EFEC1CE77}" srcOrd="0" destOrd="0" parTransId="{DFCB18A7-9868-4DEC-8DE7-C25CB8E7E71F}" sibTransId="{89B8882E-F168-4EA6-9193-4BDF28AC4240}"/>
    <dgm:cxn modelId="{3423D657-0D86-469F-A9E3-C91D53F237A1}" type="presOf" srcId="{3391139F-9350-40EC-9D7B-654886DB0D1F}" destId="{AE9A4DD5-C151-478B-844D-41A557C9A4C2}" srcOrd="0" destOrd="0" presId="urn:microsoft.com/office/officeart/2005/8/layout/vList5"/>
    <dgm:cxn modelId="{69215321-2527-481A-BD8F-D7E4DDC97E0E}" type="presOf" srcId="{3E8CFE2F-1648-4939-8FE4-500EFEC1CE77}" destId="{42B1D334-DE28-44A6-A50F-CE7C7D8E78D2}" srcOrd="0" destOrd="0" presId="urn:microsoft.com/office/officeart/2005/8/layout/vList5"/>
    <dgm:cxn modelId="{23CB732E-A0BD-453C-A8AF-9507237D14B6}" srcId="{72EC5768-7991-4E1E-95CB-3F7CD8B84E01}" destId="{BF0A55C2-BAE3-491D-B7A6-E4C66433AA33}" srcOrd="1" destOrd="0" parTransId="{E2744C9C-F3E9-4FB5-9E8B-AF0093560EAC}" sibTransId="{C5A87D17-7216-4130-99A1-F0163A6C9903}"/>
    <dgm:cxn modelId="{53074074-2F89-43D9-848B-6D3C39336DF4}" type="presOf" srcId="{BF0A55C2-BAE3-491D-B7A6-E4C66433AA33}" destId="{0D23C4D0-9525-47B9-95DB-C10CF9CBA2DB}" srcOrd="0" destOrd="0" presId="urn:microsoft.com/office/officeart/2005/8/layout/vList5"/>
    <dgm:cxn modelId="{46B1C916-CFB7-4607-9522-7FC78193406B}" srcId="{72EC5768-7991-4E1E-95CB-3F7CD8B84E01}" destId="{AF34D09F-599F-44C2-90DB-0052182A93ED}" srcOrd="2" destOrd="0" parTransId="{56916E5B-49BA-4C9B-BDA2-B697E06045C3}" sibTransId="{D86CEDD1-D774-4BB5-8DCB-BEBB909A7844}"/>
    <dgm:cxn modelId="{A471383F-9A7D-4737-B577-7001370A3E40}" type="presOf" srcId="{AF34D09F-599F-44C2-90DB-0052182A93ED}" destId="{A389FEEF-25FD-40C8-ADEF-102C6AB8E362}" srcOrd="0" destOrd="0" presId="urn:microsoft.com/office/officeart/2005/8/layout/vList5"/>
    <dgm:cxn modelId="{48EE82BE-5F8A-4882-B820-85038E1AF991}" srcId="{3E8CFE2F-1648-4939-8FE4-500EFEC1CE77}" destId="{3391139F-9350-40EC-9D7B-654886DB0D1F}" srcOrd="0" destOrd="0" parTransId="{97C9209F-7A5F-40D6-B919-5BB833D657E7}" sibTransId="{9D905DC8-7282-46B1-818E-737CA906AFE1}"/>
    <dgm:cxn modelId="{5A1A3EB7-5900-4431-9B3C-6DE1DCD4ADDC}" type="presOf" srcId="{81981934-AEDE-47C9-A0AB-76AB404084EA}" destId="{8ED88054-3EB2-4251-8543-964F07183767}" srcOrd="0" destOrd="0" presId="urn:microsoft.com/office/officeart/2005/8/layout/vList5"/>
    <dgm:cxn modelId="{67BCD94B-D2B1-4300-9EAE-A97240BC7075}" type="presParOf" srcId="{4822A536-3B83-449D-94DB-A1E0B50D9AF4}" destId="{E9B88020-15EA-40DB-B2D3-1167ED3702A1}" srcOrd="0" destOrd="0" presId="urn:microsoft.com/office/officeart/2005/8/layout/vList5"/>
    <dgm:cxn modelId="{FD19EFBC-03A3-4758-8C4B-7F2758AC6569}" type="presParOf" srcId="{E9B88020-15EA-40DB-B2D3-1167ED3702A1}" destId="{42B1D334-DE28-44A6-A50F-CE7C7D8E78D2}" srcOrd="0" destOrd="0" presId="urn:microsoft.com/office/officeart/2005/8/layout/vList5"/>
    <dgm:cxn modelId="{4D9C292C-1455-48D1-8D26-0EA593F6DB62}" type="presParOf" srcId="{E9B88020-15EA-40DB-B2D3-1167ED3702A1}" destId="{AE9A4DD5-C151-478B-844D-41A557C9A4C2}" srcOrd="1" destOrd="0" presId="urn:microsoft.com/office/officeart/2005/8/layout/vList5"/>
    <dgm:cxn modelId="{04F4D7B2-435D-4750-968A-811537007D5E}" type="presParOf" srcId="{4822A536-3B83-449D-94DB-A1E0B50D9AF4}" destId="{82A7DE70-C328-447F-933F-E27AA5A12285}" srcOrd="1" destOrd="0" presId="urn:microsoft.com/office/officeart/2005/8/layout/vList5"/>
    <dgm:cxn modelId="{E085B363-D5BC-4D92-8876-CC1FDABC0953}" type="presParOf" srcId="{4822A536-3B83-449D-94DB-A1E0B50D9AF4}" destId="{E6316F56-EF34-4F45-88DE-81293BBF390A}" srcOrd="2" destOrd="0" presId="urn:microsoft.com/office/officeart/2005/8/layout/vList5"/>
    <dgm:cxn modelId="{DAB704B2-6C30-4A3B-8183-F0C6B99E6DE0}" type="presParOf" srcId="{E6316F56-EF34-4F45-88DE-81293BBF390A}" destId="{0D23C4D0-9525-47B9-95DB-C10CF9CBA2DB}" srcOrd="0" destOrd="0" presId="urn:microsoft.com/office/officeart/2005/8/layout/vList5"/>
    <dgm:cxn modelId="{433FB7D2-8F44-49A0-ACD2-8BC10F3BAA46}" type="presParOf" srcId="{E6316F56-EF34-4F45-88DE-81293BBF390A}" destId="{3143032B-E6F0-4C7F-A796-5D51E9696362}" srcOrd="1" destOrd="0" presId="urn:microsoft.com/office/officeart/2005/8/layout/vList5"/>
    <dgm:cxn modelId="{D9398FC3-7735-4D78-B665-F849CB04913A}" type="presParOf" srcId="{4822A536-3B83-449D-94DB-A1E0B50D9AF4}" destId="{5C32101A-7299-4994-A815-06E85BD397AF}" srcOrd="3" destOrd="0" presId="urn:microsoft.com/office/officeart/2005/8/layout/vList5"/>
    <dgm:cxn modelId="{1B370179-531B-4E23-AFF8-05EF4A5EF6AC}" type="presParOf" srcId="{4822A536-3B83-449D-94DB-A1E0B50D9AF4}" destId="{F82A5B1A-A8B1-47EF-9659-4CDC8E66BFB5}" srcOrd="4" destOrd="0" presId="urn:microsoft.com/office/officeart/2005/8/layout/vList5"/>
    <dgm:cxn modelId="{2B0E75EB-B5F3-41DC-8CF7-D8FE79A6C48D}" type="presParOf" srcId="{F82A5B1A-A8B1-47EF-9659-4CDC8E66BFB5}" destId="{A389FEEF-25FD-40C8-ADEF-102C6AB8E362}" srcOrd="0" destOrd="0" presId="urn:microsoft.com/office/officeart/2005/8/layout/vList5"/>
    <dgm:cxn modelId="{C611D306-D0E1-4F4A-99E3-D4B736DE6809}" type="presParOf" srcId="{F82A5B1A-A8B1-47EF-9659-4CDC8E66BFB5}" destId="{8ED88054-3EB2-4251-8543-964F071837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9A4DD5-C151-478B-844D-41A557C9A4C2}">
      <dsp:nvSpPr>
        <dsp:cNvPr id="0" name=""/>
        <dsp:cNvSpPr/>
      </dsp:nvSpPr>
      <dsp:spPr>
        <a:xfrm rot="5400000">
          <a:off x="2895980" y="-952515"/>
          <a:ext cx="1047750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Join EMU as soon as possible</a:t>
          </a:r>
          <a:endParaRPr lang="en-US" sz="3200" kern="1200" dirty="0"/>
        </a:p>
      </dsp:txBody>
      <dsp:txXfrm rot="5400000">
        <a:off x="2895980" y="-952515"/>
        <a:ext cx="1047750" cy="3218688"/>
      </dsp:txXfrm>
    </dsp:sp>
    <dsp:sp modelId="{42B1D334-DE28-44A6-A50F-CE7C7D8E78D2}">
      <dsp:nvSpPr>
        <dsp:cNvPr id="0" name=""/>
        <dsp:cNvSpPr/>
      </dsp:nvSpPr>
      <dsp:spPr>
        <a:xfrm>
          <a:off x="0" y="1984"/>
          <a:ext cx="1810512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0" y="1984"/>
        <a:ext cx="1810512" cy="1309687"/>
      </dsp:txXfrm>
    </dsp:sp>
    <dsp:sp modelId="{3143032B-E6F0-4C7F-A796-5D51E9696362}">
      <dsp:nvSpPr>
        <dsp:cNvPr id="0" name=""/>
        <dsp:cNvSpPr/>
      </dsp:nvSpPr>
      <dsp:spPr>
        <a:xfrm rot="5400000">
          <a:off x="2895981" y="422655"/>
          <a:ext cx="1047750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Do not join EMU</a:t>
          </a:r>
          <a:endParaRPr lang="en-US" sz="3200" kern="1200" dirty="0"/>
        </a:p>
      </dsp:txBody>
      <dsp:txXfrm rot="5400000">
        <a:off x="2895981" y="422655"/>
        <a:ext cx="1047750" cy="3218688"/>
      </dsp:txXfrm>
    </dsp:sp>
    <dsp:sp modelId="{0D23C4D0-9525-47B9-95DB-C10CF9CBA2DB}">
      <dsp:nvSpPr>
        <dsp:cNvPr id="0" name=""/>
        <dsp:cNvSpPr/>
      </dsp:nvSpPr>
      <dsp:spPr>
        <a:xfrm>
          <a:off x="0" y="1377156"/>
          <a:ext cx="1810512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>
        <a:off x="0" y="1377156"/>
        <a:ext cx="1810512" cy="1309687"/>
      </dsp:txXfrm>
    </dsp:sp>
    <dsp:sp modelId="{8ED88054-3EB2-4251-8543-964F07183767}">
      <dsp:nvSpPr>
        <dsp:cNvPr id="0" name=""/>
        <dsp:cNvSpPr/>
      </dsp:nvSpPr>
      <dsp:spPr>
        <a:xfrm rot="5400000">
          <a:off x="2895981" y="1797827"/>
          <a:ext cx="1047750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Wait to join EMU</a:t>
          </a:r>
          <a:endParaRPr lang="en-US" sz="3200" kern="1200" dirty="0"/>
        </a:p>
      </dsp:txBody>
      <dsp:txXfrm rot="5400000">
        <a:off x="2895981" y="1797827"/>
        <a:ext cx="1047750" cy="3218688"/>
      </dsp:txXfrm>
    </dsp:sp>
    <dsp:sp modelId="{A389FEEF-25FD-40C8-ADEF-102C6AB8E362}">
      <dsp:nvSpPr>
        <dsp:cNvPr id="0" name=""/>
        <dsp:cNvSpPr/>
      </dsp:nvSpPr>
      <dsp:spPr>
        <a:xfrm>
          <a:off x="0" y="2752328"/>
          <a:ext cx="1810512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</a:t>
          </a:r>
          <a:endParaRPr lang="en-US" sz="6500" kern="1200" dirty="0"/>
        </a:p>
      </dsp:txBody>
      <dsp:txXfrm>
        <a:off x="0" y="2752328"/>
        <a:ext cx="1810512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D5CC-CCF6-4A3D-95B4-359825299ADA}" type="datetimeFigureOut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6B89F-845E-4DBB-BDBF-302C77ECF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094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B89F-845E-4DBB-BDBF-302C77ECF4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87180D-8ACC-42B9-8AE2-0B949478CBB4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4ADE-906F-4078-B75F-EB69C29B6285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D494F1-B2ED-4072-B236-2BC4DA2644B7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FF8E-A2B7-4CC6-B165-E52C15C45194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90800" y="1600200"/>
            <a:ext cx="6175248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1F29-6828-4FA4-A5B6-3A687265778E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2616B77-151E-458C-A8EE-9109703FF866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4B6B4A-D64E-4DDF-A35A-406AEA262164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405E-AD47-47F2-B511-21D4F7E98ECC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F204-7DDD-44D8-8A56-7B8F49509FCF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1F4B-C904-4E70-8BAE-5B374B375339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447D439-1ED4-40F1-87A1-9A5F130AFAF3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A2B83E-303C-4C2F-8771-8C88EAA6281F}" type="datetime1">
              <a:rPr lang="en-US" smtClean="0"/>
              <a:pPr/>
              <a:t>04/26/2011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737E03-7C3E-4FC7-BC03-D76CC031C7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52400" y="1981200"/>
            <a:ext cx="2209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75146" y="2895600"/>
            <a:ext cx="2187054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75146" y="3810000"/>
            <a:ext cx="2187054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152400" y="4724400"/>
            <a:ext cx="2209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152400" y="5638800"/>
            <a:ext cx="2209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51263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75146" y="299907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52400" y="209122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5340" y="428228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79696" y="390271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37615" y="48064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Anna K. Connor and Bryan </a:t>
            </a:r>
            <a:r>
              <a:rPr lang="en-US" smtClean="0"/>
              <a:t>T. Mullins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65667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7135" y="5047013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Should Poland Join the EMU?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244" y="38100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Risks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/>
          <a:srcRect l="9134" t="8837" r="56891" b="36431"/>
          <a:stretch/>
        </p:blipFill>
        <p:spPr bwMode="auto">
          <a:xfrm>
            <a:off x="2590800" y="1633314"/>
            <a:ext cx="2495550" cy="2259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3" cstate="print"/>
          <a:srcRect l="12339" t="8267" r="50641" b="43843"/>
          <a:stretch/>
        </p:blipFill>
        <p:spPr bwMode="auto">
          <a:xfrm>
            <a:off x="5257800" y="1731421"/>
            <a:ext cx="2838450" cy="2161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print"/>
          <a:srcRect l="3846" t="10262" r="61218" b="45838"/>
          <a:stretch/>
        </p:blipFill>
        <p:spPr bwMode="auto">
          <a:xfrm>
            <a:off x="2627416" y="4177744"/>
            <a:ext cx="2935184" cy="2223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43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244" y="38100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Ratings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/>
          <a:srcRect l="34295" t="18814" r="30930" b="61802"/>
          <a:stretch/>
        </p:blipFill>
        <p:spPr bwMode="auto">
          <a:xfrm>
            <a:off x="2590800" y="2870643"/>
            <a:ext cx="6096000" cy="2031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1836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" y="4718566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Benefits and Opportunities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/>
          <a:srcRect l="40384" t="15676" r="29968" b="12201"/>
          <a:stretch/>
        </p:blipFill>
        <p:spPr bwMode="auto">
          <a:xfrm>
            <a:off x="2590800" y="2400300"/>
            <a:ext cx="2819400" cy="3924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8050" y="182880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1808409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OPPORTUNITIES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" name="Picture 17"/>
          <p:cNvPicPr/>
          <p:nvPr/>
        </p:nvPicPr>
        <p:blipFill rotWithShape="1">
          <a:blip r:embed="rId3" cstate="print"/>
          <a:srcRect l="40132" t="15227" r="29862" b="11915"/>
          <a:stretch/>
        </p:blipFill>
        <p:spPr bwMode="auto">
          <a:xfrm>
            <a:off x="5638800" y="2286000"/>
            <a:ext cx="2895600" cy="4057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938177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" y="4718566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Costs and Risks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15" name="Picture 14"/>
          <p:cNvPicPr/>
          <p:nvPr/>
        </p:nvPicPr>
        <p:blipFill rotWithShape="1">
          <a:blip r:embed="rId2" cstate="print"/>
          <a:srcRect l="61859" t="16533" r="8013" b="11346"/>
          <a:stretch/>
        </p:blipFill>
        <p:spPr bwMode="auto">
          <a:xfrm>
            <a:off x="5791200" y="2247900"/>
            <a:ext cx="2971800" cy="4057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24200" y="175260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COSTS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1752600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RISKS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 cstate="print"/>
          <a:srcRect l="61858" t="16533" r="8013" b="11346"/>
          <a:stretch/>
        </p:blipFill>
        <p:spPr bwMode="auto">
          <a:xfrm>
            <a:off x="2667000" y="2286000"/>
            <a:ext cx="2792619" cy="4008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44114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" y="56388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Outcomes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Results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/>
          <a:srcRect l="42148" t="31007" r="21474" b="56385"/>
          <a:stretch/>
        </p:blipFill>
        <p:spPr bwMode="auto">
          <a:xfrm>
            <a:off x="2761013" y="2433452"/>
            <a:ext cx="57150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3" cstate="print"/>
          <a:srcRect l="40384" t="25882" r="23237" b="61232"/>
          <a:stretch/>
        </p:blipFill>
        <p:spPr bwMode="auto">
          <a:xfrm>
            <a:off x="2743200" y="4586453"/>
            <a:ext cx="5729844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2057400"/>
            <a:ext cx="296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MULTIPLICATIVE (Short-term)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61013" y="4082534"/>
            <a:ext cx="336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ADDITIVE-NEGATIVE (Long-term)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3175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" y="56388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Results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590800" y="1752600"/>
            <a:ext cx="61722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Complexity and variety of factors</a:t>
            </a:r>
          </a:p>
          <a:p>
            <a:r>
              <a:rPr lang="en-US" dirty="0" smtClean="0"/>
              <a:t>Zloty outperforming euro</a:t>
            </a:r>
          </a:p>
          <a:p>
            <a:r>
              <a:rPr lang="en-US" dirty="0" smtClean="0"/>
              <a:t>Significant upside, but…</a:t>
            </a:r>
          </a:p>
          <a:p>
            <a:r>
              <a:rPr lang="en-US" dirty="0" smtClean="0"/>
              <a:t>…potential negative consequences are even higher</a:t>
            </a:r>
            <a:endParaRPr lang="en-US" dirty="0"/>
          </a:p>
        </p:txBody>
      </p:sp>
      <p:pic>
        <p:nvPicPr>
          <p:cNvPr id="7170" name="Picture 2" descr="http://t1.gstatic.com/images?q=tbn:ANd9GcQs-yPD-6x2AEu9-yD9X4cGLwdgaQjJkAcqyKBRi_wiSeYk4f82F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na\AppData\Local\Microsoft\Windows\Temporary Internet Files\Content.IE5\HUDVQOMS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66" y="4254604"/>
            <a:ext cx="2425492" cy="2425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8212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7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244" y="38100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Individual BOCR Results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2" name="Picture 16"/>
          <p:cNvPicPr>
            <a:picLocks noChangeAspect="1" noChangeArrowheads="1"/>
          </p:cNvPicPr>
          <p:nvPr/>
        </p:nvPicPr>
        <p:blipFill>
          <a:blip r:embed="rId2" cstate="print"/>
          <a:srcRect l="51443" t="25371" r="17146" b="48119"/>
          <a:stretch>
            <a:fillRect/>
          </a:stretch>
        </p:blipFill>
        <p:spPr bwMode="auto">
          <a:xfrm>
            <a:off x="2466975" y="2286000"/>
            <a:ext cx="3248025" cy="1752600"/>
          </a:xfrm>
          <a:prstGeom prst="rect">
            <a:avLst/>
          </a:prstGeom>
          <a:noFill/>
        </p:spPr>
      </p:pic>
      <p:pic>
        <p:nvPicPr>
          <p:cNvPr id="2051" name="Picture 17"/>
          <p:cNvPicPr>
            <a:picLocks noChangeAspect="1" noChangeArrowheads="1"/>
          </p:cNvPicPr>
          <p:nvPr/>
        </p:nvPicPr>
        <p:blipFill>
          <a:blip r:embed="rId3" cstate="print"/>
          <a:srcRect l="7372" t="13113" r="61218" b="60091"/>
          <a:stretch>
            <a:fillRect/>
          </a:stretch>
        </p:blipFill>
        <p:spPr bwMode="auto">
          <a:xfrm>
            <a:off x="2514601" y="4267200"/>
            <a:ext cx="3200400" cy="1752600"/>
          </a:xfrm>
          <a:prstGeom prst="rect">
            <a:avLst/>
          </a:prstGeom>
          <a:noFill/>
        </p:spPr>
      </p:pic>
      <p:pic>
        <p:nvPicPr>
          <p:cNvPr id="2050" name="Picture 18"/>
          <p:cNvPicPr>
            <a:picLocks noChangeAspect="1" noChangeArrowheads="1"/>
          </p:cNvPicPr>
          <p:nvPr/>
        </p:nvPicPr>
        <p:blipFill>
          <a:blip r:embed="rId4" cstate="print"/>
          <a:srcRect l="11218" t="19669" r="57692" b="53821"/>
          <a:stretch>
            <a:fillRect/>
          </a:stretch>
        </p:blipFill>
        <p:spPr bwMode="auto">
          <a:xfrm>
            <a:off x="5867400" y="2286000"/>
            <a:ext cx="3190875" cy="1752600"/>
          </a:xfrm>
          <a:prstGeom prst="rect">
            <a:avLst/>
          </a:prstGeom>
          <a:noFill/>
        </p:spPr>
      </p:pic>
      <p:pic>
        <p:nvPicPr>
          <p:cNvPr id="2049" name="Picture 33"/>
          <p:cNvPicPr>
            <a:picLocks noChangeAspect="1" noChangeArrowheads="1"/>
          </p:cNvPicPr>
          <p:nvPr/>
        </p:nvPicPr>
        <p:blipFill>
          <a:blip r:embed="rId5" cstate="print"/>
          <a:srcRect l="1762" t="3421" r="66827" b="69783"/>
          <a:stretch>
            <a:fillRect/>
          </a:stretch>
        </p:blipFill>
        <p:spPr bwMode="auto">
          <a:xfrm>
            <a:off x="5867400" y="4267200"/>
            <a:ext cx="3171825" cy="17526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145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1450" y="3524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71450" y="505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71450" y="658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836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90800" y="1943100"/>
            <a:ext cx="5715000" cy="4152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228600"/>
            <a:ext cx="87630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375" t="40833" r="43125" b="11667"/>
          <a:stretch>
            <a:fillRect/>
          </a:stretch>
        </p:blipFill>
        <p:spPr bwMode="auto">
          <a:xfrm>
            <a:off x="3124200" y="1752600"/>
            <a:ext cx="5105400" cy="485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anna\AppData\Local\Microsoft\Windows\Temporary Internet Files\Content.IE5\3Q16KTC8\MC90043261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1368403" cy="1368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4266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" y="19812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About the </a:t>
            </a:r>
            <a:r>
              <a:rPr lang="en-US" b="1" dirty="0" smtClean="0"/>
              <a:t>EMU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Background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590800" y="1752600"/>
            <a:ext cx="61722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European Monetary Union</a:t>
            </a:r>
          </a:p>
          <a:p>
            <a:r>
              <a:rPr lang="en-US" dirty="0" smtClean="0"/>
              <a:t>May 2004 – Poland joins EU</a:t>
            </a:r>
          </a:p>
          <a:p>
            <a:r>
              <a:rPr lang="en-US" dirty="0" smtClean="0"/>
              <a:t>Commitment to join EMU</a:t>
            </a:r>
          </a:p>
          <a:p>
            <a:pPr lvl="1"/>
            <a:r>
              <a:rPr lang="en-US" sz="2400" dirty="0" smtClean="0"/>
              <a:t>Exceptions: UK and Denmark</a:t>
            </a:r>
          </a:p>
          <a:p>
            <a:r>
              <a:rPr lang="en-US" dirty="0" smtClean="0"/>
              <a:t>Convergence Criteria</a:t>
            </a:r>
          </a:p>
          <a:p>
            <a:pPr lvl="1"/>
            <a:r>
              <a:rPr lang="en-US" sz="2400" dirty="0" smtClean="0"/>
              <a:t>Legislation, inflation, budget deficit, exchange rate, interest rate</a:t>
            </a:r>
          </a:p>
          <a:p>
            <a:r>
              <a:rPr lang="en-US" dirty="0" smtClean="0"/>
              <a:t>Crises </a:t>
            </a:r>
            <a:r>
              <a:rPr lang="en-US" dirty="0"/>
              <a:t>in Greece and </a:t>
            </a:r>
            <a:r>
              <a:rPr lang="en-US" dirty="0" smtClean="0"/>
              <a:t>Portugal</a:t>
            </a:r>
          </a:p>
          <a:p>
            <a:r>
              <a:rPr lang="en-US" dirty="0" smtClean="0"/>
              <a:t>Difficult dilemma…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244" y="28956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Alternatives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97533968"/>
              </p:ext>
            </p:extLst>
          </p:nvPr>
        </p:nvGraphicFramePr>
        <p:xfrm>
          <a:off x="3048000" y="2032000"/>
          <a:ext cx="502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anna\AppData\Local\Microsoft\Windows\Temporary Internet Files\Content.IE5\3Q16KTC8\MC90043261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67" y="315669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na\AppData\Local\Microsoft\Windows\Temporary Internet Files\Content.IE5\3Q16KTC8\MC90043261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61" y="4495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nna\AppData\Local\Microsoft\Windows\Temporary Internet Files\Content.IE5\3Q16KTC8\MC90043261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37" y="17526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5370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244" y="38100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Model Overview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03721"/>
            <a:ext cx="3200400" cy="477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6811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244" y="38100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Strategic Criteria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2047875" cy="20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 cstate="print"/>
          <a:srcRect l="24199" t="32212" r="57372" b="31870"/>
          <a:stretch/>
        </p:blipFill>
        <p:spPr bwMode="auto">
          <a:xfrm>
            <a:off x="6248400" y="2057400"/>
            <a:ext cx="2133600" cy="206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4" cstate="print"/>
          <a:srcRect l="21795" t="28791" r="58173" b="36716"/>
          <a:stretch/>
        </p:blipFill>
        <p:spPr bwMode="auto">
          <a:xfrm>
            <a:off x="6391274" y="4453593"/>
            <a:ext cx="2133600" cy="206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 cstate="print"/>
          <a:srcRect l="20833" t="26226" r="61058" b="39566"/>
          <a:stretch/>
        </p:blipFill>
        <p:spPr bwMode="auto">
          <a:xfrm>
            <a:off x="3300623" y="2057400"/>
            <a:ext cx="2013585" cy="1972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8645" y="16764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1676400"/>
            <a:ext cx="176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OPPORTUNITIES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40386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85215" y="408426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RISKS</a:t>
            </a:r>
            <a:endParaRPr lang="en-US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2295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244" y="38100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/>
          <a:srcRect l="4808" t="15679" r="59455" b="19612"/>
          <a:stretch/>
        </p:blipFill>
        <p:spPr bwMode="auto">
          <a:xfrm>
            <a:off x="2529444" y="1629476"/>
            <a:ext cx="3109168" cy="2739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 cstate="print"/>
          <a:srcRect l="5609" t="17959" r="61378" b="58381"/>
          <a:stretch/>
        </p:blipFill>
        <p:spPr bwMode="auto">
          <a:xfrm>
            <a:off x="5867400" y="1770570"/>
            <a:ext cx="3048000" cy="1391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 cstate="print"/>
          <a:srcRect l="1763" t="8552" r="59936" b="42417"/>
          <a:stretch/>
        </p:blipFill>
        <p:spPr bwMode="auto">
          <a:xfrm>
            <a:off x="2514600" y="4495800"/>
            <a:ext cx="3019425" cy="2172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206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244" y="38100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Opportunities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/>
          <a:srcRect l="1923" t="8267" r="64583" b="32155"/>
          <a:stretch/>
        </p:blipFill>
        <p:spPr bwMode="auto">
          <a:xfrm>
            <a:off x="2819400" y="1857375"/>
            <a:ext cx="2486025" cy="2486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3" cstate="print"/>
          <a:srcRect l="7372" t="11687" r="57852" b="64652"/>
          <a:stretch/>
        </p:blipFill>
        <p:spPr bwMode="auto">
          <a:xfrm>
            <a:off x="5486400" y="2971800"/>
            <a:ext cx="3286760" cy="1257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print"/>
          <a:srcRect l="3045" t="8552" r="66186" b="46123"/>
          <a:stretch/>
        </p:blipFill>
        <p:spPr bwMode="auto">
          <a:xfrm>
            <a:off x="2786743" y="4343400"/>
            <a:ext cx="2806065" cy="232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43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244" y="3810000"/>
            <a:ext cx="22098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Costs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86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Sensitivity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/>
          <a:srcRect l="6890" t="8267" r="56251" b="39852"/>
          <a:stretch/>
        </p:blipFill>
        <p:spPr bwMode="auto">
          <a:xfrm>
            <a:off x="2667000" y="1785937"/>
            <a:ext cx="2514600" cy="2290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3" cstate="print"/>
          <a:srcRect l="6731" t="9692" r="60737" b="43273"/>
          <a:stretch/>
        </p:blipFill>
        <p:spPr bwMode="auto">
          <a:xfrm>
            <a:off x="5638800" y="1785936"/>
            <a:ext cx="2743200" cy="2290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print"/>
          <a:srcRect l="4007" t="9122" r="64423" b="47263"/>
          <a:stretch/>
        </p:blipFill>
        <p:spPr bwMode="auto">
          <a:xfrm>
            <a:off x="2743200" y="4343672"/>
            <a:ext cx="2743200" cy="2209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7737E03-7C3E-4FC7-BC03-D76CC031C7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43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1743</TotalTime>
  <Words>239</Words>
  <Application>Microsoft Office PowerPoint</Application>
  <PresentationFormat>On-screen Show (4:3)</PresentationFormat>
  <Paragraphs>136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Slide 1</vt:lpstr>
      <vt:lpstr>Slide 2</vt:lpstr>
      <vt:lpstr>About the EMU</vt:lpstr>
      <vt:lpstr>Alternatives</vt:lpstr>
      <vt:lpstr>Model Overview</vt:lpstr>
      <vt:lpstr>Strategic Criteria</vt:lpstr>
      <vt:lpstr>Benefits</vt:lpstr>
      <vt:lpstr>Opportunities</vt:lpstr>
      <vt:lpstr>Costs</vt:lpstr>
      <vt:lpstr>Risks</vt:lpstr>
      <vt:lpstr>Ratings</vt:lpstr>
      <vt:lpstr>Benefits and Opportunities</vt:lpstr>
      <vt:lpstr>Costs and Risks</vt:lpstr>
      <vt:lpstr>Outcomes</vt:lpstr>
      <vt:lpstr>Summary</vt:lpstr>
      <vt:lpstr>Individual BOCR Results</vt:lpstr>
    </vt:vector>
  </TitlesOfParts>
  <Company>UPMC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Care Behavioral Health</dc:title>
  <dc:creator>connorak</dc:creator>
  <cp:lastModifiedBy>connorak</cp:lastModifiedBy>
  <cp:revision>230</cp:revision>
  <dcterms:created xsi:type="dcterms:W3CDTF">2011-01-19T20:51:43Z</dcterms:created>
  <dcterms:modified xsi:type="dcterms:W3CDTF">2011-04-26T14:15:28Z</dcterms:modified>
</cp:coreProperties>
</file>