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49A89D2-9A80-43E9-92C2-65B7593653AC}" type="datetimeFigureOut">
              <a:rPr lang="en-US" smtClean="0"/>
              <a:t>4/22/2008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93898A6-34C9-47CA-9606-D0C02B01A8C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a/af/Berlin-Tegel_from_the_air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Sebastian </a:t>
            </a:r>
            <a:r>
              <a:rPr lang="en-US" dirty="0" err="1" smtClean="0"/>
              <a:t>Kuszmierczyk</a:t>
            </a:r>
            <a:endParaRPr lang="en-US" dirty="0" smtClean="0"/>
          </a:p>
          <a:p>
            <a:r>
              <a:rPr lang="en-US" dirty="0" smtClean="0"/>
              <a:t>Christian </a:t>
            </a:r>
            <a:r>
              <a:rPr lang="en-US" dirty="0" err="1" smtClean="0"/>
              <a:t>Wielage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Airport Berlin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Sensitivity </a:t>
            </a:r>
            <a:r>
              <a:rPr lang="en-US" dirty="0" smtClean="0"/>
              <a:t>–</a:t>
            </a:r>
            <a:r>
              <a:rPr smtClean="0"/>
              <a:t> Opportunity &amp; Risks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1" y="1676400"/>
            <a:ext cx="4114799" cy="4970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76400"/>
            <a:ext cx="4309065" cy="499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743200" y="4297740"/>
            <a:ext cx="12041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chemeClr val="bg1"/>
                </a:solidFill>
              </a:rPr>
              <a:t>O</a:t>
            </a:r>
            <a:endParaRPr lang="en-US" sz="9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15200" y="4267200"/>
            <a:ext cx="10534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chemeClr val="bg1"/>
                </a:solidFill>
              </a:rPr>
              <a:t>R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 government decided to expand Berlin-</a:t>
            </a:r>
            <a:r>
              <a:rPr lang="en-US" dirty="0" err="1" smtClean="0"/>
              <a:t>Schoenefeld</a:t>
            </a:r>
            <a:endParaRPr lang="en-US" dirty="0" smtClean="0"/>
          </a:p>
          <a:p>
            <a:r>
              <a:rPr lang="en-US" dirty="0" smtClean="0"/>
              <a:t>Close to our model outcome</a:t>
            </a:r>
          </a:p>
          <a:p>
            <a:pPr lvl="1"/>
            <a:r>
              <a:rPr lang="en-US" dirty="0" smtClean="0"/>
              <a:t>Expand a current airport</a:t>
            </a:r>
          </a:p>
          <a:p>
            <a:pPr lvl="1"/>
            <a:r>
              <a:rPr lang="en-US" dirty="0" smtClean="0"/>
              <a:t>Benefits of location outside downtown</a:t>
            </a:r>
          </a:p>
          <a:p>
            <a:r>
              <a:rPr lang="en-US" dirty="0" smtClean="0"/>
              <a:t>Picked different airport</a:t>
            </a:r>
          </a:p>
          <a:p>
            <a:r>
              <a:rPr lang="en-US" dirty="0" smtClean="0"/>
              <a:t>We picked alternatives too narrow</a:t>
            </a:r>
          </a:p>
          <a:p>
            <a:r>
              <a:rPr lang="en-US" dirty="0" smtClean="0"/>
              <a:t>Government combined lower costs with higher benefits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Final Words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133600"/>
          </a:xfrm>
        </p:spPr>
        <p:txBody>
          <a:bodyPr/>
          <a:lstStyle/>
          <a:p>
            <a:r>
              <a:rPr lang="en-US" dirty="0" smtClean="0"/>
              <a:t>Capital of Germany</a:t>
            </a:r>
          </a:p>
          <a:p>
            <a:r>
              <a:rPr lang="en-US" dirty="0" smtClean="0"/>
              <a:t>Has 3 Airports (</a:t>
            </a:r>
            <a:r>
              <a:rPr lang="en-US" dirty="0" err="1" smtClean="0"/>
              <a:t>Tegel</a:t>
            </a:r>
            <a:r>
              <a:rPr lang="en-US" dirty="0" smtClean="0"/>
              <a:t>, </a:t>
            </a:r>
            <a:r>
              <a:rPr lang="en-US" dirty="0" err="1" smtClean="0"/>
              <a:t>Tempelhof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Schoenefeld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Tegel</a:t>
            </a:r>
            <a:r>
              <a:rPr lang="en-US" dirty="0" smtClean="0"/>
              <a:t> &amp; </a:t>
            </a:r>
            <a:r>
              <a:rPr lang="en-US" dirty="0" err="1" smtClean="0"/>
              <a:t>Tempelhof</a:t>
            </a:r>
            <a:r>
              <a:rPr lang="en-US" dirty="0" smtClean="0"/>
              <a:t> are located in or close to downtown</a:t>
            </a:r>
          </a:p>
          <a:p>
            <a:pPr lvl="1"/>
            <a:r>
              <a:rPr lang="en-US" dirty="0" err="1" smtClean="0"/>
              <a:t>Schoenefeld</a:t>
            </a:r>
            <a:r>
              <a:rPr lang="en-US" dirty="0" smtClean="0"/>
              <a:t> outside of Berlin (south)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Background</a:t>
            </a:r>
            <a:endParaRPr lang="en-US" dirty="0"/>
          </a:p>
        </p:txBody>
      </p:sp>
      <p:pic>
        <p:nvPicPr>
          <p:cNvPr id="4" name="Picture 3" descr="http://www.visitberlin.de/bilder/karten/berlin_flughaefen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581400"/>
            <a:ext cx="328549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114800" cy="4572000"/>
          </a:xfrm>
        </p:spPr>
        <p:txBody>
          <a:bodyPr/>
          <a:lstStyle/>
          <a:p>
            <a:r>
              <a:rPr lang="en-US" dirty="0" smtClean="0"/>
              <a:t>Structure very complicated</a:t>
            </a:r>
          </a:p>
          <a:p>
            <a:endParaRPr lang="en-US" dirty="0" smtClean="0"/>
          </a:p>
          <a:p>
            <a:r>
              <a:rPr lang="en-US" dirty="0" smtClean="0"/>
              <a:t>Some airports running over capacity</a:t>
            </a:r>
          </a:p>
          <a:p>
            <a:endParaRPr lang="en-US" dirty="0" smtClean="0"/>
          </a:p>
          <a:p>
            <a:r>
              <a:rPr lang="en-US" dirty="0" smtClean="0"/>
              <a:t>Confusion</a:t>
            </a:r>
          </a:p>
          <a:p>
            <a:endParaRPr lang="en-US" dirty="0" smtClean="0"/>
          </a:p>
          <a:p>
            <a:r>
              <a:rPr lang="en-US" dirty="0" smtClean="0"/>
              <a:t>Dissatisfaction among population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Summary</a:t>
            </a:r>
            <a:endParaRPr lang="en-US" dirty="0"/>
          </a:p>
        </p:txBody>
      </p:sp>
      <p:pic>
        <p:nvPicPr>
          <p:cNvPr id="4" name="Picture 3" descr="Bild:Berlin-Tegel from the air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685800"/>
            <a:ext cx="324758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verbloggt.net/wp-content/uploads/2007/02/tempelhof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657600"/>
            <a:ext cx="3276600" cy="20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48200" y="3048000"/>
            <a:ext cx="217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Airport Berlin-</a:t>
            </a:r>
            <a:r>
              <a:rPr lang="en-US" dirty="0" err="1" smtClean="0"/>
              <a:t>Tegel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5715000"/>
            <a:ext cx="2719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Airport Berlin-</a:t>
            </a:r>
            <a:r>
              <a:rPr lang="en-US" dirty="0" err="1" smtClean="0"/>
              <a:t>Tempelhof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1. Keep existing 3 airports (don’t change anything)</a:t>
            </a:r>
          </a:p>
          <a:p>
            <a:pPr marL="880110" lvl="1" indent="-514350">
              <a:buNone/>
            </a:pPr>
            <a:r>
              <a:rPr lang="en-US" dirty="0" smtClean="0"/>
              <a:t>	Saves money</a:t>
            </a:r>
          </a:p>
          <a:p>
            <a:pPr marL="880110" lvl="1" indent="-514350">
              <a:buNone/>
            </a:pPr>
            <a:r>
              <a:rPr lang="en-US" dirty="0" smtClean="0"/>
              <a:t>	Less risk</a:t>
            </a:r>
          </a:p>
          <a:p>
            <a:pPr marL="880110" lvl="1" indent="-514350">
              <a:buNone/>
            </a:pPr>
            <a:r>
              <a:rPr lang="en-US" dirty="0" smtClean="0"/>
              <a:t>	Significant noise and pollution downtown</a:t>
            </a:r>
          </a:p>
          <a:p>
            <a:pPr marL="880110" lvl="1" indent="-51435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Expand airport Berlin-</a:t>
            </a:r>
            <a:r>
              <a:rPr lang="en-US" dirty="0" err="1" smtClean="0"/>
              <a:t>Tegel</a:t>
            </a:r>
            <a:r>
              <a:rPr lang="en-US" dirty="0" smtClean="0"/>
              <a:t> and close other two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sz="2400" dirty="0" smtClean="0"/>
              <a:t>Limits confusion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Allows for increased efficiency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Relatively expensive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Build new airport in outskirts and close three existing ones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sz="2400" dirty="0" smtClean="0"/>
              <a:t>Reduces downtown pollution and noise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Allows for better efficiency</a:t>
            </a:r>
          </a:p>
          <a:p>
            <a:pPr>
              <a:buNone/>
            </a:pPr>
            <a:r>
              <a:rPr lang="en-US" sz="2400" dirty="0" smtClean="0"/>
              <a:t>		Very expensive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Alternatives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Model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1"/>
            <a:ext cx="5562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3733800"/>
            <a:ext cx="1330052" cy="2723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19800" y="1542871"/>
            <a:ext cx="281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Super Decision Rating to link </a:t>
            </a:r>
            <a:r>
              <a:rPr lang="en-US" sz="2000" dirty="0" err="1" smtClean="0"/>
              <a:t>importances</a:t>
            </a:r>
            <a:r>
              <a:rPr lang="en-US" sz="2000" dirty="0" smtClean="0"/>
              <a:t> of Strategic Criteria to BOCR elements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038600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Every BOCR-element includes…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Economic</a:t>
            </a:r>
          </a:p>
          <a:p>
            <a:r>
              <a:rPr lang="en-US" dirty="0"/>
              <a:t>	</a:t>
            </a:r>
            <a:r>
              <a:rPr lang="en-US" dirty="0" smtClean="0"/>
              <a:t>Social</a:t>
            </a:r>
          </a:p>
          <a:p>
            <a:r>
              <a:rPr lang="en-US" dirty="0"/>
              <a:t>	</a:t>
            </a:r>
            <a:r>
              <a:rPr lang="en-US" dirty="0" smtClean="0"/>
              <a:t>Political</a:t>
            </a:r>
          </a:p>
          <a:p>
            <a:r>
              <a:rPr lang="en-US" dirty="0"/>
              <a:t>	</a:t>
            </a:r>
            <a:r>
              <a:rPr lang="en-US" dirty="0" smtClean="0"/>
              <a:t>Environmental </a:t>
            </a:r>
          </a:p>
          <a:p>
            <a:endParaRPr lang="en-US" dirty="0" smtClean="0"/>
          </a:p>
          <a:p>
            <a:r>
              <a:rPr lang="en-US" dirty="0" smtClean="0"/>
              <a:t>… </a:t>
            </a:r>
            <a:r>
              <a:rPr lang="en-US" dirty="0" err="1" smtClean="0"/>
              <a:t>subnetworks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Synthesizing BOCR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57120"/>
            <a:ext cx="4295775" cy="114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1981200"/>
            <a:ext cx="996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04558" y="4126468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4050268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1905000"/>
            <a:ext cx="72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1" y="2362200"/>
            <a:ext cx="419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1" y="4419600"/>
            <a:ext cx="426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452257"/>
            <a:ext cx="4191000" cy="111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36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Recommendation: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4000" dirty="0" smtClean="0"/>
              <a:t>Expand airport Berlin-</a:t>
            </a:r>
            <a:r>
              <a:rPr lang="en-US" sz="4000" dirty="0" err="1" smtClean="0"/>
              <a:t>Tegel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Overall Result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0"/>
            <a:ext cx="8229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Sensitivity </a:t>
            </a:r>
            <a:r>
              <a:rPr lang="en-US" dirty="0" smtClean="0"/>
              <a:t>–</a:t>
            </a:r>
            <a:r>
              <a:rPr smtClean="0"/>
              <a:t> Benefits &amp; Costs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4130593" cy="528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371600"/>
            <a:ext cx="4137173" cy="524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124200" y="4602540"/>
            <a:ext cx="9989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B</a:t>
            </a:r>
            <a:endParaRPr lang="en-US" sz="9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4602540"/>
            <a:ext cx="997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C</a:t>
            </a:r>
            <a:endParaRPr lang="en-US" sz="9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41</TotalTime>
  <Words>148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Project Airport Berlin</vt:lpstr>
      <vt:lpstr>Background</vt:lpstr>
      <vt:lpstr>Summary</vt:lpstr>
      <vt:lpstr>Alternatives</vt:lpstr>
      <vt:lpstr>Model</vt:lpstr>
      <vt:lpstr>Slide 6</vt:lpstr>
      <vt:lpstr>Synthesizing BOCR</vt:lpstr>
      <vt:lpstr>Overall Result</vt:lpstr>
      <vt:lpstr>Sensitivity – Benefits &amp; Costs</vt:lpstr>
      <vt:lpstr>Sensitivity – Opportunity &amp; Risks</vt:lpstr>
      <vt:lpstr>Final Words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Airport Berlin</dc:title>
  <dc:creator>Fernanda Samperio</dc:creator>
  <cp:lastModifiedBy>Fernanda Samperio</cp:lastModifiedBy>
  <cp:revision>6</cp:revision>
  <dcterms:created xsi:type="dcterms:W3CDTF">2008-04-22T21:20:15Z</dcterms:created>
  <dcterms:modified xsi:type="dcterms:W3CDTF">2008-04-22T22:01:47Z</dcterms:modified>
</cp:coreProperties>
</file>