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sldIdLst>
    <p:sldId id="256" r:id="rId2"/>
    <p:sldId id="257" r:id="rId3"/>
    <p:sldId id="277" r:id="rId4"/>
    <p:sldId id="269" r:id="rId5"/>
    <p:sldId id="270" r:id="rId6"/>
    <p:sldId id="271" r:id="rId7"/>
    <p:sldId id="272" r:id="rId8"/>
    <p:sldId id="273" r:id="rId9"/>
    <p:sldId id="274" r:id="rId10"/>
    <p:sldId id="261" r:id="rId11"/>
    <p:sldId id="276" r:id="rId12"/>
    <p:sldId id="262" r:id="rId13"/>
    <p:sldId id="263" r:id="rId14"/>
    <p:sldId id="265" r:id="rId15"/>
    <p:sldId id="266" r:id="rId16"/>
    <p:sldId id="267" r:id="rId17"/>
    <p:sldId id="26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455577-EEE7-4FD5-8AD2-1E84B02FE4D2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8E0B95-B1C9-4C93-9E67-9A09BD5EE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274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63DED-3EB2-40B3-A433-4CE15ABB98D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63DED-3EB2-40B3-A433-4CE15ABB98D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63DED-3EB2-40B3-A433-4CE15ABB98D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63DED-3EB2-40B3-A433-4CE15ABB98D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63DED-3EB2-40B3-A433-4CE15ABB98D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63DED-3EB2-40B3-A433-4CE15ABB98D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63DED-3EB2-40B3-A433-4CE15ABB98DB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48590BD-3847-404B-B450-6E1EBDCF7E8F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9FA8A93-6B66-4CEE-ACA8-1D9CC1B23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590BD-3847-404B-B450-6E1EBDCF7E8F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FA8A93-6B66-4CEE-ACA8-1D9CC1B23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590BD-3847-404B-B450-6E1EBDCF7E8F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FA8A93-6B66-4CEE-ACA8-1D9CC1B23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590BD-3847-404B-B450-6E1EBDCF7E8F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FA8A93-6B66-4CEE-ACA8-1D9CC1B23E6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590BD-3847-404B-B450-6E1EBDCF7E8F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FA8A93-6B66-4CEE-ACA8-1D9CC1B23E6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590BD-3847-404B-B450-6E1EBDCF7E8F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FA8A93-6B66-4CEE-ACA8-1D9CC1B23E6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590BD-3847-404B-B450-6E1EBDCF7E8F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FA8A93-6B66-4CEE-ACA8-1D9CC1B23E6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590BD-3847-404B-B450-6E1EBDCF7E8F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FA8A93-6B66-4CEE-ACA8-1D9CC1B23E6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590BD-3847-404B-B450-6E1EBDCF7E8F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FA8A93-6B66-4CEE-ACA8-1D9CC1B23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48590BD-3847-404B-B450-6E1EBDCF7E8F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FA8A93-6B66-4CEE-ACA8-1D9CC1B23E6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48590BD-3847-404B-B450-6E1EBDCF7E8F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9FA8A93-6B66-4CEE-ACA8-1D9CC1B23E6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48590BD-3847-404B-B450-6E1EBDCF7E8F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9FA8A93-6B66-4CEE-ACA8-1D9CC1B23E6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Choosing the Best </a:t>
            </a:r>
            <a:br>
              <a:rPr lang="en-US" dirty="0" smtClean="0"/>
            </a:br>
            <a:r>
              <a:rPr lang="en-US" dirty="0" smtClean="0"/>
              <a:t>Energy Source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772400" cy="1199704"/>
          </a:xfrm>
        </p:spPr>
        <p:txBody>
          <a:bodyPr>
            <a:normAutofit fontScale="70000" lnSpcReduction="20000"/>
          </a:bodyPr>
          <a:lstStyle/>
          <a:p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Kerry Bennington </a:t>
            </a:r>
          </a:p>
          <a:p>
            <a:r>
              <a:rPr lang="en-US" sz="2000" dirty="0" smtClean="0"/>
              <a:t>John </a:t>
            </a:r>
            <a:r>
              <a:rPr lang="en-US" sz="2000" dirty="0" err="1" smtClean="0"/>
              <a:t>Kilcoyne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Meredith </a:t>
            </a:r>
            <a:r>
              <a:rPr lang="en-US" sz="2000" dirty="0" err="1" smtClean="0"/>
              <a:t>Minger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8789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 – Hydroelectric 31.6%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99" y="1219200"/>
            <a:ext cx="4940968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308758"/>
            <a:ext cx="3743325" cy="3206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25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Subnets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066800"/>
            <a:ext cx="462739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429000"/>
            <a:ext cx="3673423" cy="323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244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dirty="0" smtClean="0"/>
              <a:t>Priorities for Each </a:t>
            </a:r>
            <a:br>
              <a:rPr lang="en-US" sz="4800" dirty="0" smtClean="0"/>
            </a:br>
            <a:r>
              <a:rPr lang="en-US" sz="4800" dirty="0" smtClean="0"/>
              <a:t>Control Criterion</a:t>
            </a:r>
            <a:endParaRPr lang="en-US" sz="4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362918"/>
              </p:ext>
            </p:extLst>
          </p:nvPr>
        </p:nvGraphicFramePr>
        <p:xfrm>
          <a:off x="76200" y="2057402"/>
          <a:ext cx="8991600" cy="3047996"/>
        </p:xfrm>
        <a:graphic>
          <a:graphicData uri="http://schemas.openxmlformats.org/drawingml/2006/table">
            <a:tbl>
              <a:tblPr firstRow="1" firstCol="1" bandRow="1"/>
              <a:tblGrid>
                <a:gridCol w="1094630"/>
                <a:gridCol w="867172"/>
                <a:gridCol w="1078280"/>
                <a:gridCol w="798011"/>
                <a:gridCol w="1090739"/>
                <a:gridCol w="877251"/>
                <a:gridCol w="1090739"/>
                <a:gridCol w="1090739"/>
                <a:gridCol w="1004039"/>
              </a:tblGrid>
              <a:tr h="4709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Alternatives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Benefits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Opportunities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Costs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Risks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9324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Economic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(0.576737)</a:t>
                      </a:r>
                      <a:endParaRPr kumimoji="0" lang="en-US" sz="1200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Environmental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(0.22158)</a:t>
                      </a:r>
                      <a:endParaRPr kumimoji="0" lang="en-US" sz="1200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Economic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(0.45317)</a:t>
                      </a:r>
                      <a:endParaRPr kumimoji="0" lang="en-US" sz="1200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Environmental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(0.32203)</a:t>
                      </a:r>
                      <a:endParaRPr kumimoji="0" lang="en-US" sz="1200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Economic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(0.49863)</a:t>
                      </a:r>
                      <a:endParaRPr kumimoji="0" lang="en-US" sz="1200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Environmental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(0.29886)</a:t>
                      </a:r>
                      <a:endParaRPr kumimoji="0" lang="en-US" sz="1200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Environmental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(0.56440)</a:t>
                      </a:r>
                      <a:endParaRPr kumimoji="0" lang="en-US" sz="1200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Political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(0.22566)</a:t>
                      </a:r>
                      <a:endParaRPr kumimoji="0" lang="en-US" sz="1200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9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1.Coal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0.200083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0.107361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0.139037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0.328325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0.413965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0.5313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0.242412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0.432005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4709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2.Natural Gas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0.402962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0.206317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0.292317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0.298844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0.171355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0.229576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0.282196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0.220082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9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3.Nuclear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0.321439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0.182456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0.426366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0.19071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0.083945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0.182597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0.065333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0.28033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9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4.Hydroelectric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0.075515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0.503865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0.14228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0.182121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0.330735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0.056527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0.410059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0.067583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895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Alternative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475915"/>
              </p:ext>
            </p:extLst>
          </p:nvPr>
        </p:nvGraphicFramePr>
        <p:xfrm>
          <a:off x="609600" y="1752599"/>
          <a:ext cx="7772400" cy="3429000"/>
        </p:xfrm>
        <a:graphic>
          <a:graphicData uri="http://schemas.openxmlformats.org/drawingml/2006/table">
            <a:tbl>
              <a:tblPr firstRow="1" firstCol="1" bandRow="1"/>
              <a:tblGrid>
                <a:gridCol w="1644952"/>
                <a:gridCol w="1459895"/>
                <a:gridCol w="1562705"/>
                <a:gridCol w="1583267"/>
                <a:gridCol w="1521581"/>
              </a:tblGrid>
              <a:tr h="685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Alternatives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Benefits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Opportunities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Costs 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Risks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1.Coal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0.17829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0.229881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0.451317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0.29457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2.Natural Gas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0.356743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0.29545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0.189889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0.265108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3.Nuclear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0.288773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0.313268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0.115349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0.124479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4.Hydroelectric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0.176193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0.161401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0.243445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0.315843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749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Cost</a:t>
            </a:r>
          </a:p>
          <a:p>
            <a:r>
              <a:rPr lang="en-US" dirty="0" smtClean="0"/>
              <a:t>Environment</a:t>
            </a:r>
          </a:p>
          <a:p>
            <a:r>
              <a:rPr lang="en-US" dirty="0" smtClean="0"/>
              <a:t>Reliability</a:t>
            </a:r>
          </a:p>
          <a:p>
            <a:r>
              <a:rPr lang="en-US" dirty="0" smtClean="0"/>
              <a:t>Safety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Criteria and Ratings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 rotWithShape="1">
          <a:blip r:embed="rId2"/>
          <a:srcRect l="801" t="32352" r="8493" b="20589"/>
          <a:stretch/>
        </p:blipFill>
        <p:spPr bwMode="auto">
          <a:xfrm>
            <a:off x="838200" y="3581400"/>
            <a:ext cx="7239000" cy="18288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2875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Additive (Negative</a:t>
            </a:r>
            <a:r>
              <a:rPr lang="en-US" dirty="0" smtClean="0"/>
              <a:t>) – Long Term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Multiplicative – Short Term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 rotWithShape="1">
          <a:blip r:embed="rId2"/>
          <a:srcRect l="1062" t="28706" r="20708" b="46588"/>
          <a:stretch/>
        </p:blipFill>
        <p:spPr bwMode="auto">
          <a:xfrm>
            <a:off x="1447800" y="1970088"/>
            <a:ext cx="5791200" cy="18399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/>
          <p:cNvPicPr/>
          <p:nvPr/>
        </p:nvPicPr>
        <p:blipFill rotWithShape="1">
          <a:blip r:embed="rId3"/>
          <a:srcRect l="1062" t="28471" r="22478" b="45882"/>
          <a:stretch/>
        </p:blipFill>
        <p:spPr bwMode="auto">
          <a:xfrm>
            <a:off x="1447800" y="4343400"/>
            <a:ext cx="5791200" cy="1905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98028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3352800" cy="4525963"/>
          </a:xfrm>
        </p:spPr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Sensitivity (Benefits and Opportunities)</a:t>
            </a:r>
            <a:endParaRPr lang="en-US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5029200" y="1447800"/>
            <a:ext cx="335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smtClean="0"/>
              <a:t>Opportunities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81199"/>
            <a:ext cx="3513953" cy="444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006599"/>
            <a:ext cx="3505200" cy="442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178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3352800" cy="4525963"/>
          </a:xfrm>
        </p:spPr>
        <p:txBody>
          <a:bodyPr/>
          <a:lstStyle/>
          <a:p>
            <a:r>
              <a:rPr lang="en-US" dirty="0" smtClean="0"/>
              <a:t>Costs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Sensitivity (Costs and Risks)</a:t>
            </a:r>
            <a:endParaRPr lang="en-US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5029200" y="1447800"/>
            <a:ext cx="335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smtClean="0"/>
              <a:t>Risks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20" y="1981200"/>
            <a:ext cx="3733800" cy="442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9040" y="1981200"/>
            <a:ext cx="3784257" cy="442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478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Natural Gas</a:t>
            </a:r>
          </a:p>
          <a:p>
            <a:r>
              <a:rPr lang="en-US" sz="4800" dirty="0" smtClean="0"/>
              <a:t>Coal</a:t>
            </a:r>
          </a:p>
          <a:p>
            <a:r>
              <a:rPr lang="en-US" sz="4800" dirty="0" smtClean="0"/>
              <a:t>Hydroelectric</a:t>
            </a:r>
          </a:p>
          <a:p>
            <a:r>
              <a:rPr lang="en-US" sz="4800" dirty="0" smtClean="0"/>
              <a:t>Nuclear</a:t>
            </a:r>
            <a:endParaRPr lang="en-US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Alternatives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819400"/>
            <a:ext cx="2872383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875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Model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1" t="7379" r="67074" b="33458"/>
          <a:stretch/>
        </p:blipFill>
        <p:spPr bwMode="auto">
          <a:xfrm>
            <a:off x="2514600" y="1447800"/>
            <a:ext cx="4277360" cy="484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454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447800"/>
            <a:ext cx="5105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– Natural Gas 35.7%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38" y="3314700"/>
            <a:ext cx="3700462" cy="316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044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Benefit Subnets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371600"/>
            <a:ext cx="4714875" cy="3716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971800"/>
            <a:ext cx="41148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676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 – Nuclear 31.3%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295400"/>
            <a:ext cx="5295900" cy="3920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3505200"/>
            <a:ext cx="3676650" cy="3149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5815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 Subnets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219201"/>
            <a:ext cx="38862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81400" y="2590800"/>
            <a:ext cx="5248275" cy="4081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3883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Cost – Coal 45.1%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295400"/>
            <a:ext cx="5181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3505200"/>
            <a:ext cx="3609975" cy="309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3466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Subnets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143000"/>
            <a:ext cx="5105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3200400"/>
            <a:ext cx="3933825" cy="34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7722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220</TotalTime>
  <Words>195</Words>
  <Application>Microsoft Office PowerPoint</Application>
  <PresentationFormat>On-screen Show (4:3)</PresentationFormat>
  <Paragraphs>130</Paragraphs>
  <Slides>17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Choosing the Best  Energy Source</vt:lpstr>
      <vt:lpstr>The Alternatives</vt:lpstr>
      <vt:lpstr>The Model</vt:lpstr>
      <vt:lpstr>Benefits – Natural Gas 35.7%</vt:lpstr>
      <vt:lpstr>Benefit Subnets</vt:lpstr>
      <vt:lpstr>Opportunities – Nuclear 31.3%</vt:lpstr>
      <vt:lpstr>Opportunities Subnets</vt:lpstr>
      <vt:lpstr>Cost – Coal 45.1%</vt:lpstr>
      <vt:lpstr>Cost Subnets</vt:lpstr>
      <vt:lpstr>Risks – Hydroelectric 31.6%</vt:lpstr>
      <vt:lpstr>Risk Subnets</vt:lpstr>
      <vt:lpstr>Priorities for Each  Control Criterion</vt:lpstr>
      <vt:lpstr>Best Alternative</vt:lpstr>
      <vt:lpstr>Strategic Criteria and Ratings</vt:lpstr>
      <vt:lpstr>Results</vt:lpstr>
      <vt:lpstr>Sensitivity (Benefits and Opportunities)</vt:lpstr>
      <vt:lpstr>Sensitivity (Costs and Risks)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Kerry</dc:creator>
  <cp:lastModifiedBy>Kerry</cp:lastModifiedBy>
  <cp:revision>20</cp:revision>
  <dcterms:created xsi:type="dcterms:W3CDTF">2012-10-14T14:29:24Z</dcterms:created>
  <dcterms:modified xsi:type="dcterms:W3CDTF">2012-10-16T02:16:41Z</dcterms:modified>
</cp:coreProperties>
</file>