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71" r:id="rId4"/>
    <p:sldId id="272" r:id="rId5"/>
    <p:sldId id="278" r:id="rId6"/>
    <p:sldId id="288" r:id="rId7"/>
    <p:sldId id="273" r:id="rId8"/>
    <p:sldId id="279" r:id="rId9"/>
    <p:sldId id="263" r:id="rId10"/>
    <p:sldId id="283" r:id="rId11"/>
    <p:sldId id="280" r:id="rId12"/>
    <p:sldId id="284" r:id="rId13"/>
    <p:sldId id="281" r:id="rId14"/>
    <p:sldId id="285" r:id="rId15"/>
    <p:sldId id="282" r:id="rId16"/>
    <p:sldId id="286" r:id="rId17"/>
    <p:sldId id="287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696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ED09AD1-2261-422C-90C0-6DD15122905C}"/>
    <pc:docChg chg="modSld sldOrd">
      <pc:chgData name="" userId="" providerId="" clId="Web-{3ED09AD1-2261-422C-90C0-6DD15122905C}" dt="2019-04-16T21:56:20.078" v="23" actId="20577"/>
      <pc:docMkLst>
        <pc:docMk/>
      </pc:docMkLst>
      <pc:sldChg chg="modSp">
        <pc:chgData name="" userId="" providerId="" clId="Web-{3ED09AD1-2261-422C-90C0-6DD15122905C}" dt="2019-04-16T21:44:00.554" v="2" actId="20577"/>
        <pc:sldMkLst>
          <pc:docMk/>
          <pc:sldMk cId="846953034" sldId="270"/>
        </pc:sldMkLst>
        <pc:spChg chg="mod">
          <ac:chgData name="" userId="" providerId="" clId="Web-{3ED09AD1-2261-422C-90C0-6DD15122905C}" dt="2019-04-16T21:44:00.554" v="2" actId="20577"/>
          <ac:spMkLst>
            <pc:docMk/>
            <pc:sldMk cId="846953034" sldId="270"/>
            <ac:spMk id="2" creationId="{00000000-0000-0000-0000-000000000000}"/>
          </ac:spMkLst>
        </pc:spChg>
      </pc:sldChg>
      <pc:sldChg chg="ord">
        <pc:chgData name="" userId="" providerId="" clId="Web-{3ED09AD1-2261-422C-90C0-6DD15122905C}" dt="2019-04-16T21:54:41.155" v="6"/>
        <pc:sldMkLst>
          <pc:docMk/>
          <pc:sldMk cId="489730590" sldId="273"/>
        </pc:sldMkLst>
      </pc:sldChg>
      <pc:sldChg chg="modSp ord">
        <pc:chgData name="" userId="" providerId="" clId="Web-{3ED09AD1-2261-422C-90C0-6DD15122905C}" dt="2019-04-16T21:56:17.015" v="21" actId="20577"/>
        <pc:sldMkLst>
          <pc:docMk/>
          <pc:sldMk cId="2438297949" sldId="278"/>
        </pc:sldMkLst>
        <pc:spChg chg="mod">
          <ac:chgData name="" userId="" providerId="" clId="Web-{3ED09AD1-2261-422C-90C0-6DD15122905C}" dt="2019-04-16T21:56:17.015" v="21" actId="20577"/>
          <ac:spMkLst>
            <pc:docMk/>
            <pc:sldMk cId="2438297949" sldId="27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4/16/2019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05395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312237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267917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1611186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338414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131696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8599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10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16714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BBA5-3B20-4825-BF96-C087E6B3B7D4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58DB-CA60-43CE-8456-D15606682B26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5B50-2137-4820-86B4-4DED42D067D3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5C12-A508-4362-A965-95CE24402C1B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789-AB39-4E25-8E0E-BC8CBB6EE19F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730F-F106-4A03-9BE0-244306CE4E84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B81-538B-47AC-B101-79AC2A21F144}" type="datetime1">
              <a:rPr lang="en-US" smtClean="0"/>
              <a:t>4/16/2019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F1BB-592B-45B6-A993-2677CF5AF91A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3B28-866C-401E-B5E0-C6EB33691EC3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C436-DA3D-4335-8087-C239C3A4F4E5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BE00-58B5-4428-83AE-2EA8D879561B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8E0813B-5160-46A1-A9EE-2A803C9710BF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BOCR-Carbon tax in the U.s.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Lichtenfels| Bob Johnson | BQOM 2521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pic>
        <p:nvPicPr>
          <p:cNvPr id="6148" name="Picture 4" descr="Inserting image...">
            <a:extLst>
              <a:ext uri="{FF2B5EF4-FFF2-40B4-BE49-F238E27FC236}">
                <a16:creationId xmlns:a16="http://schemas.microsoft.com/office/drawing/2014/main" id="{A29CE62E-1424-4DA2-B531-1036F5C9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090612"/>
            <a:ext cx="38957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CA47DC-854C-4C7A-B16C-AF2443348921}"/>
              </a:ext>
            </a:extLst>
          </p:cNvPr>
          <p:cNvGrpSpPr/>
          <p:nvPr/>
        </p:nvGrpSpPr>
        <p:grpSpPr>
          <a:xfrm>
            <a:off x="4876800" y="1828800"/>
            <a:ext cx="7253416" cy="1828800"/>
            <a:chOff x="4876800" y="1828800"/>
            <a:chExt cx="7253416" cy="182880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E4DEC48-61AD-434F-807F-924DB49ED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828800"/>
              <a:ext cx="7253416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0659C24-23E4-4EFA-8D30-B1689C32C243}"/>
                </a:ext>
              </a:extLst>
            </p:cNvPr>
            <p:cNvSpPr/>
            <p:nvPr/>
          </p:nvSpPr>
          <p:spPr>
            <a:xfrm>
              <a:off x="8468879" y="2414397"/>
              <a:ext cx="1219200" cy="27660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8D7F-A7D3-4761-B75C-E54ABAFB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42D8B-F46F-4B7E-8C2A-369F1FEA12F5}"/>
              </a:ext>
            </a:extLst>
          </p:cNvPr>
          <p:cNvSpPr txBox="1"/>
          <p:nvPr/>
        </p:nvSpPr>
        <p:spPr>
          <a:xfrm>
            <a:off x="2284412" y="5168899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Social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55E3-8815-4A39-A7F2-1D0F952A8F24}"/>
              </a:ext>
            </a:extLst>
          </p:cNvPr>
          <p:cNvSpPr txBox="1"/>
          <p:nvPr/>
        </p:nvSpPr>
        <p:spPr>
          <a:xfrm>
            <a:off x="2284413" y="777042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Political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BED49-5917-47B3-AB39-39D8A0177B4D}"/>
              </a:ext>
            </a:extLst>
          </p:cNvPr>
          <p:cNvSpPr txBox="1"/>
          <p:nvPr/>
        </p:nvSpPr>
        <p:spPr>
          <a:xfrm>
            <a:off x="8761412" y="222893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Financial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F73181-FE95-40E1-A49C-DF56DCBC2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588" r="16418" b="12601"/>
          <a:stretch/>
        </p:blipFill>
        <p:spPr bwMode="auto">
          <a:xfrm>
            <a:off x="684212" y="1160009"/>
            <a:ext cx="4572000" cy="33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C6FB7DC-8394-4A14-A29E-7B4936B46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r="11564" b="35414"/>
          <a:stretch/>
        </p:blipFill>
        <p:spPr bwMode="auto">
          <a:xfrm>
            <a:off x="3503612" y="4707391"/>
            <a:ext cx="4953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3AC412E-AF53-48A8-9378-9F9E08AD7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7664" b="8151"/>
          <a:stretch/>
        </p:blipFill>
        <p:spPr bwMode="auto">
          <a:xfrm>
            <a:off x="6704012" y="647625"/>
            <a:ext cx="5484813" cy="33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D8D6F-EA2A-4039-9B01-7B29C8C2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A91612-32F3-4E92-80DD-B3BB7CCF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219200"/>
            <a:ext cx="432138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048E61D-8DDF-4D62-B4C1-7E014B62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43" y="2057400"/>
            <a:ext cx="8073807" cy="19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B5B4-0C6D-4157-9EE4-16378287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42D8B-F46F-4B7E-8C2A-369F1FEA12F5}"/>
              </a:ext>
            </a:extLst>
          </p:cNvPr>
          <p:cNvSpPr txBox="1"/>
          <p:nvPr/>
        </p:nvSpPr>
        <p:spPr>
          <a:xfrm>
            <a:off x="2284412" y="5168899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Social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55E3-8815-4A39-A7F2-1D0F952A8F24}"/>
              </a:ext>
            </a:extLst>
          </p:cNvPr>
          <p:cNvSpPr txBox="1"/>
          <p:nvPr/>
        </p:nvSpPr>
        <p:spPr>
          <a:xfrm>
            <a:off x="2284413" y="777042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Political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BED49-5917-47B3-AB39-39D8A0177B4D}"/>
              </a:ext>
            </a:extLst>
          </p:cNvPr>
          <p:cNvSpPr txBox="1"/>
          <p:nvPr/>
        </p:nvSpPr>
        <p:spPr>
          <a:xfrm>
            <a:off x="8761412" y="222893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Financial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F8CC48-E847-4309-9F5E-213AD05A0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8436" r="15294" b="15753"/>
          <a:stretch/>
        </p:blipFill>
        <p:spPr bwMode="auto">
          <a:xfrm>
            <a:off x="608012" y="1292078"/>
            <a:ext cx="5029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0C2D14-4AB0-4393-A30F-C2BA392E9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r="7082" b="7857"/>
          <a:stretch/>
        </p:blipFill>
        <p:spPr bwMode="auto">
          <a:xfrm>
            <a:off x="6459970" y="647625"/>
            <a:ext cx="5715000" cy="3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E6A6CBB-A2E2-418A-8E6A-F05DBF3CC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r="11665" b="31601"/>
          <a:stretch/>
        </p:blipFill>
        <p:spPr bwMode="auto">
          <a:xfrm>
            <a:off x="3351212" y="4483131"/>
            <a:ext cx="4846421" cy="18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B2F9D-D948-43BB-8301-31D5EA10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A20F063-7F13-4473-9032-5ACA14BB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982397"/>
            <a:ext cx="4837112" cy="58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5B59C2A-F7E0-46D3-9D81-2D8997C3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91" y="2175360"/>
            <a:ext cx="7279800" cy="23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EC8A6-8B0A-47FF-9A2F-EAA30203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42D8B-F46F-4B7E-8C2A-369F1FEA12F5}"/>
              </a:ext>
            </a:extLst>
          </p:cNvPr>
          <p:cNvSpPr txBox="1"/>
          <p:nvPr/>
        </p:nvSpPr>
        <p:spPr>
          <a:xfrm>
            <a:off x="8075612" y="777042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Social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755E3-8815-4A39-A7F2-1D0F952A8F24}"/>
              </a:ext>
            </a:extLst>
          </p:cNvPr>
          <p:cNvSpPr txBox="1"/>
          <p:nvPr/>
        </p:nvSpPr>
        <p:spPr>
          <a:xfrm>
            <a:off x="1446212" y="777042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Political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C89135-BFB1-4A55-B545-41D050996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8451" r="12797" b="4836"/>
          <a:stretch/>
        </p:blipFill>
        <p:spPr bwMode="auto">
          <a:xfrm>
            <a:off x="6246812" y="1201774"/>
            <a:ext cx="5105401" cy="2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770A4C6-E916-44A3-9D04-D5F3D869B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7792" r="5378" b="7792"/>
          <a:stretch/>
        </p:blipFill>
        <p:spPr bwMode="auto">
          <a:xfrm>
            <a:off x="188912" y="1201774"/>
            <a:ext cx="4953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23F71-E74C-4180-AA0E-79856BCB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24B46B0-A2CD-42E8-B26D-6390E7C8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1067077"/>
            <a:ext cx="4648200" cy="55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88CBD05-EE9E-4292-8043-A15C70BE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56" y="2133600"/>
            <a:ext cx="7137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D3A43-C3FF-40AA-AED5-BC8937B7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CD8F-05DA-4D4F-B682-DB64BA0BFCE5}"/>
              </a:ext>
            </a:extLst>
          </p:cNvPr>
          <p:cNvSpPr txBox="1"/>
          <p:nvPr/>
        </p:nvSpPr>
        <p:spPr>
          <a:xfrm>
            <a:off x="1141412" y="792162"/>
            <a:ext cx="10134600" cy="254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The synthesized results from the BOCR show that when considering public well being and the impact on the economy, the  U.S. </a:t>
            </a:r>
            <a:r>
              <a:rPr lang="en-US" sz="2800" b="1" dirty="0"/>
              <a:t>should implement a Carbon Tax.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1145F26-2AFC-4E68-9D54-82FBB1D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02" y="3657600"/>
            <a:ext cx="8293619" cy="25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028A4A-5D9C-42BB-A136-D56083B6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Background &amp; Overview </a:t>
            </a:r>
          </a:p>
          <a:p>
            <a:r>
              <a:rPr lang="en-US" dirty="0"/>
              <a:t>Strategic Criteria </a:t>
            </a:r>
          </a:p>
          <a:p>
            <a:r>
              <a:rPr lang="en-US" dirty="0"/>
              <a:t>Alternatives </a:t>
            </a:r>
          </a:p>
          <a:p>
            <a:r>
              <a:rPr lang="en-US" dirty="0"/>
              <a:t>Benefits &amp; Sensitivity </a:t>
            </a:r>
          </a:p>
          <a:p>
            <a:r>
              <a:rPr lang="en-US" dirty="0"/>
              <a:t>Opportunities &amp; Sensitivity </a:t>
            </a:r>
          </a:p>
          <a:p>
            <a:r>
              <a:rPr lang="en-US" dirty="0"/>
              <a:t>Costs &amp; Sensitivity </a:t>
            </a:r>
          </a:p>
          <a:p>
            <a:r>
              <a:rPr lang="en-US" dirty="0"/>
              <a:t>Risks &amp; Sensitivity 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B14B2-800B-4D62-9D48-D78A9D1B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en-US" dirty="0"/>
              <a:t>WHERE CARBON IS TAXED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8CDC2-F0A7-4620-A8D9-3D6CF9F85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2" y="1600200"/>
            <a:ext cx="1199795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2BDE9-7431-48FC-81A6-B7CB4EFFB58C}"/>
              </a:ext>
            </a:extLst>
          </p:cNvPr>
          <p:cNvSpPr txBox="1"/>
          <p:nvPr/>
        </p:nvSpPr>
        <p:spPr>
          <a:xfrm>
            <a:off x="8913812" y="1390154"/>
            <a:ext cx="3480378" cy="2446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Source: Carbon Pricing Leadership Coalition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7001F-14EF-4CD1-ACB9-13440E74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728533" cy="4343400"/>
          </a:xfrm>
        </p:spPr>
        <p:txBody>
          <a:bodyPr/>
          <a:lstStyle/>
          <a:p>
            <a:r>
              <a:rPr lang="en-US" dirty="0"/>
              <a:t>Green House Gas Emissions around the world, are being increasingly scrutinized  </a:t>
            </a:r>
          </a:p>
          <a:p>
            <a:r>
              <a:rPr lang="en-US" dirty="0"/>
              <a:t>The U.S. plans to officially withdraw from the Parris Accord after the waiting period </a:t>
            </a:r>
          </a:p>
          <a:p>
            <a:r>
              <a:rPr lang="en-US" dirty="0"/>
              <a:t>The recent UN report on climate change says the previous goal of limiting the earth’s temperature by an increase of 2˚ Celsius is not sufficient – 1.5 ˚ Celsius is recommended. (Requires substantial investment and changes)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1ECAA-E33C-4CB9-A0B1-6CD3A6D5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2651333" cy="4343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 Carbon Tax </a:t>
            </a:r>
          </a:p>
          <a:p>
            <a:r>
              <a:rPr lang="en-US" dirty="0"/>
              <a:t>Implement  Carbon Tax 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04855-727D-4B66-90CD-230014E1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1600200"/>
            <a:ext cx="8162925" cy="4295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6DEE1-8C46-4121-AB1E-A84DF450DADF}"/>
              </a:ext>
            </a:extLst>
          </p:cNvPr>
          <p:cNvSpPr txBox="1"/>
          <p:nvPr/>
        </p:nvSpPr>
        <p:spPr>
          <a:xfrm>
            <a:off x="3884612" y="6019800"/>
            <a:ext cx="8162925" cy="2446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/>
              <a:t>Source: Center for Climate and Energy Solutions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0DFB-2AE4-4345-BB70-839E586F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728533" cy="4343400"/>
          </a:xfrm>
        </p:spPr>
        <p:txBody>
          <a:bodyPr>
            <a:normAutofit/>
          </a:bodyPr>
          <a:lstStyle/>
          <a:p>
            <a:r>
              <a:rPr lang="en-US" sz="3200" dirty="0"/>
              <a:t>Public well being </a:t>
            </a:r>
          </a:p>
          <a:p>
            <a:r>
              <a:rPr lang="en-US" sz="3200" dirty="0"/>
              <a:t>Impact on the economy </a:t>
            </a:r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96D46-B57A-4CD3-AF9A-64499B4A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455990-B23B-4C3C-A2A1-488966E0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02" y="2057400"/>
            <a:ext cx="8293619" cy="25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AC36FB-0BF6-4DE6-A1ED-90AC0A5D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 &amp; Priorities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D94790-D823-4BD6-A0D6-4C228DE31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4350" r="19540" b="2832"/>
          <a:stretch/>
        </p:blipFill>
        <p:spPr bwMode="auto">
          <a:xfrm>
            <a:off x="608012" y="1706562"/>
            <a:ext cx="46482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175CA9-E26B-422C-A534-DA61069A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706562"/>
            <a:ext cx="5856031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F61AF-2D2D-4494-BB93-BCE994C8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33400"/>
            <a:ext cx="9753600" cy="1325562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DB8DC4-D47C-427D-963F-49BD65A76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0499" r="11396" b="7612"/>
          <a:stretch/>
        </p:blipFill>
        <p:spPr bwMode="auto">
          <a:xfrm>
            <a:off x="3351212" y="3926680"/>
            <a:ext cx="48768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42D8B-F46F-4B7E-8C2A-369F1FEA12F5}"/>
              </a:ext>
            </a:extLst>
          </p:cNvPr>
          <p:cNvSpPr txBox="1"/>
          <p:nvPr/>
        </p:nvSpPr>
        <p:spPr>
          <a:xfrm>
            <a:off x="2284412" y="5168899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Social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F4AF80-BF97-4D22-9BA0-3611752F3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8259" r="13481" b="12645"/>
          <a:stretch/>
        </p:blipFill>
        <p:spPr bwMode="auto">
          <a:xfrm>
            <a:off x="379412" y="1124022"/>
            <a:ext cx="51054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755E3-8815-4A39-A7F2-1D0F952A8F24}"/>
              </a:ext>
            </a:extLst>
          </p:cNvPr>
          <p:cNvSpPr txBox="1"/>
          <p:nvPr/>
        </p:nvSpPr>
        <p:spPr>
          <a:xfrm>
            <a:off x="2284413" y="777042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Political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0ED5961-88F8-46B8-9F90-6B8160299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7113" r="10256" b="23608"/>
          <a:stretch/>
        </p:blipFill>
        <p:spPr bwMode="auto">
          <a:xfrm>
            <a:off x="6781800" y="590622"/>
            <a:ext cx="48768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0BED49-5917-47B3-AB39-39D8A0177B4D}"/>
              </a:ext>
            </a:extLst>
          </p:cNvPr>
          <p:cNvSpPr txBox="1"/>
          <p:nvPr/>
        </p:nvSpPr>
        <p:spPr>
          <a:xfrm>
            <a:off x="8761412" y="222893"/>
            <a:ext cx="2438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Financial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FAD5-DB6B-4C53-999C-95A4B702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98</TotalTime>
  <Words>434</Words>
  <Application>Microsoft Office PowerPoint</Application>
  <PresentationFormat>Custom</PresentationFormat>
  <Paragraphs>95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World country report presentation</vt:lpstr>
      <vt:lpstr>BOCR-Carbon tax in the U.s.</vt:lpstr>
      <vt:lpstr>AGENDA</vt:lpstr>
      <vt:lpstr>WHERE CARBON IS TAXED</vt:lpstr>
      <vt:lpstr>BACKGROUND</vt:lpstr>
      <vt:lpstr>ALTERNATIVES</vt:lpstr>
      <vt:lpstr>STRATEGIC CRITERIA</vt:lpstr>
      <vt:lpstr>OUTCOME </vt:lpstr>
      <vt:lpstr>STRATEGIC CRITERIA &amp; Priorities </vt:lpstr>
      <vt:lpstr>BENEFITS</vt:lpstr>
      <vt:lpstr>BENEFITS</vt:lpstr>
      <vt:lpstr>Opportunities</vt:lpstr>
      <vt:lpstr>Opportunities</vt:lpstr>
      <vt:lpstr>COSTS</vt:lpstr>
      <vt:lpstr>COSTS</vt:lpstr>
      <vt:lpstr>RISKS</vt:lpstr>
      <vt:lpstr>RISKS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BOCR-Carbon tax in the U.s.</dc:title>
  <dc:creator>Stephen Lichtenfels</dc:creator>
  <cp:lastModifiedBy>Stephen Lichtenfels</cp:lastModifiedBy>
  <cp:revision>25</cp:revision>
  <dcterms:created xsi:type="dcterms:W3CDTF">2019-04-16T00:26:00Z</dcterms:created>
  <dcterms:modified xsi:type="dcterms:W3CDTF">2019-04-16T21:57:00Z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