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58" r:id="rId5"/>
    <p:sldId id="261" r:id="rId6"/>
    <p:sldId id="260" r:id="rId7"/>
    <p:sldId id="262" r:id="rId8"/>
    <p:sldId id="269" r:id="rId9"/>
    <p:sldId id="264" r:id="rId10"/>
    <p:sldId id="265" r:id="rId11"/>
    <p:sldId id="266" r:id="rId12"/>
    <p:sldId id="267" r:id="rId13"/>
    <p:sldId id="268" r:id="rId14"/>
    <p:sldId id="272"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4" d="100"/>
          <a:sy n="74" d="100"/>
        </p:scale>
        <p:origin x="37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4/15/2019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4/15/2019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4/15/2019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4/15/2019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4/15/2019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4/15/2019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4/15/2019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4/15/2019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4/15/2019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4/15/2019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4/15/2019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4/15/2019</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1A3081-28CC-4D92-AB7A-A39C8101F112}"/>
              </a:ext>
            </a:extLst>
          </p:cNvPr>
          <p:cNvSpPr/>
          <p:nvPr/>
        </p:nvSpPr>
        <p:spPr>
          <a:xfrm>
            <a:off x="985520" y="0"/>
            <a:ext cx="7965440" cy="6858000"/>
          </a:xfrm>
          <a:prstGeom prst="rect">
            <a:avLst/>
          </a:prstGeom>
          <a:blipFill dpi="0" rotWithShape="1">
            <a:blip r:embed="rId2">
              <a:alphaModFix amt="25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11021A-787C-42EA-8C50-F0481F6C0FE3}"/>
              </a:ext>
            </a:extLst>
          </p:cNvPr>
          <p:cNvSpPr>
            <a:spLocks noGrp="1"/>
          </p:cNvSpPr>
          <p:nvPr>
            <p:ph type="ctrTitle"/>
          </p:nvPr>
        </p:nvSpPr>
        <p:spPr/>
        <p:txBody>
          <a:bodyPr>
            <a:normAutofit fontScale="90000"/>
          </a:bodyPr>
          <a:lstStyle/>
          <a:p>
            <a:r>
              <a:rPr lang="en-US" dirty="0"/>
              <a:t>United States Mexico</a:t>
            </a:r>
            <a:br>
              <a:rPr lang="en-US" dirty="0"/>
            </a:br>
            <a:r>
              <a:rPr lang="en-US" dirty="0"/>
              <a:t>Border Wall</a:t>
            </a:r>
          </a:p>
        </p:txBody>
      </p:sp>
      <p:sp>
        <p:nvSpPr>
          <p:cNvPr id="3" name="Subtitle 2">
            <a:extLst>
              <a:ext uri="{FF2B5EF4-FFF2-40B4-BE49-F238E27FC236}">
                <a16:creationId xmlns:a16="http://schemas.microsoft.com/office/drawing/2014/main" id="{9A9DCC7C-C971-4650-B205-6F5948F477BA}"/>
              </a:ext>
            </a:extLst>
          </p:cNvPr>
          <p:cNvSpPr>
            <a:spLocks noGrp="1"/>
          </p:cNvSpPr>
          <p:nvPr>
            <p:ph type="subTitle" idx="1"/>
          </p:nvPr>
        </p:nvSpPr>
        <p:spPr/>
        <p:txBody>
          <a:bodyPr/>
          <a:lstStyle/>
          <a:p>
            <a:r>
              <a:rPr lang="en-US" dirty="0"/>
              <a:t>John Iaconis &amp; Sarah Topper</a:t>
            </a:r>
          </a:p>
        </p:txBody>
      </p:sp>
    </p:spTree>
    <p:extLst>
      <p:ext uri="{BB962C8B-B14F-4D97-AF65-F5344CB8AC3E}">
        <p14:creationId xmlns:p14="http://schemas.microsoft.com/office/powerpoint/2010/main" val="277525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5FDB3-94B5-42AA-BA19-725438000C72}"/>
              </a:ext>
            </a:extLst>
          </p:cNvPr>
          <p:cNvSpPr>
            <a:spLocks noGrp="1"/>
          </p:cNvSpPr>
          <p:nvPr>
            <p:ph type="title"/>
          </p:nvPr>
        </p:nvSpPr>
        <p:spPr>
          <a:xfrm>
            <a:off x="1426868" y="996701"/>
            <a:ext cx="2664361" cy="1903241"/>
          </a:xfrm>
        </p:spPr>
        <p:txBody>
          <a:bodyPr/>
          <a:lstStyle/>
          <a:p>
            <a:r>
              <a:rPr lang="en-US" dirty="0"/>
              <a:t>Opportunities</a:t>
            </a:r>
          </a:p>
        </p:txBody>
      </p:sp>
      <p:pic>
        <p:nvPicPr>
          <p:cNvPr id="6" name="Content Placeholder 5">
            <a:extLst>
              <a:ext uri="{FF2B5EF4-FFF2-40B4-BE49-F238E27FC236}">
                <a16:creationId xmlns:a16="http://schemas.microsoft.com/office/drawing/2014/main" id="{515354A0-29A5-4F25-9D09-261A1F7BE61F}"/>
              </a:ext>
            </a:extLst>
          </p:cNvPr>
          <p:cNvPicPr>
            <a:picLocks noGrp="1" noChangeAspect="1"/>
          </p:cNvPicPr>
          <p:nvPr>
            <p:ph idx="1"/>
          </p:nvPr>
        </p:nvPicPr>
        <p:blipFill>
          <a:blip r:embed="rId2"/>
          <a:stretch>
            <a:fillRect/>
          </a:stretch>
        </p:blipFill>
        <p:spPr>
          <a:xfrm>
            <a:off x="6919274" y="2471058"/>
            <a:ext cx="4033290" cy="1801326"/>
          </a:xfrm>
          <a:prstGeom prst="rect">
            <a:avLst/>
          </a:prstGeom>
        </p:spPr>
      </p:pic>
      <p:pic>
        <p:nvPicPr>
          <p:cNvPr id="9" name="Picture 8">
            <a:extLst>
              <a:ext uri="{FF2B5EF4-FFF2-40B4-BE49-F238E27FC236}">
                <a16:creationId xmlns:a16="http://schemas.microsoft.com/office/drawing/2014/main" id="{0F3B8C62-5031-48BC-9A0D-459CB48F2144}"/>
              </a:ext>
            </a:extLst>
          </p:cNvPr>
          <p:cNvPicPr>
            <a:picLocks noChangeAspect="1"/>
          </p:cNvPicPr>
          <p:nvPr/>
        </p:nvPicPr>
        <p:blipFill>
          <a:blip r:embed="rId3"/>
          <a:stretch>
            <a:fillRect/>
          </a:stretch>
        </p:blipFill>
        <p:spPr>
          <a:xfrm>
            <a:off x="1186971" y="3072234"/>
            <a:ext cx="5419725" cy="1200150"/>
          </a:xfrm>
          <a:prstGeom prst="rect">
            <a:avLst/>
          </a:prstGeom>
        </p:spPr>
      </p:pic>
      <p:pic>
        <p:nvPicPr>
          <p:cNvPr id="7" name="Picture 6">
            <a:extLst>
              <a:ext uri="{FF2B5EF4-FFF2-40B4-BE49-F238E27FC236}">
                <a16:creationId xmlns:a16="http://schemas.microsoft.com/office/drawing/2014/main" id="{90CA6F15-6CD0-4E48-BD4D-1AC1AA966A65}"/>
              </a:ext>
            </a:extLst>
          </p:cNvPr>
          <p:cNvPicPr>
            <a:picLocks noChangeAspect="1"/>
          </p:cNvPicPr>
          <p:nvPr/>
        </p:nvPicPr>
        <p:blipFill>
          <a:blip r:embed="rId4"/>
          <a:stretch>
            <a:fillRect/>
          </a:stretch>
        </p:blipFill>
        <p:spPr>
          <a:xfrm>
            <a:off x="4271885" y="331239"/>
            <a:ext cx="4814888" cy="1822704"/>
          </a:xfrm>
          <a:prstGeom prst="rect">
            <a:avLst/>
          </a:prstGeom>
        </p:spPr>
      </p:pic>
      <p:pic>
        <p:nvPicPr>
          <p:cNvPr id="8" name="Picture 7">
            <a:extLst>
              <a:ext uri="{FF2B5EF4-FFF2-40B4-BE49-F238E27FC236}">
                <a16:creationId xmlns:a16="http://schemas.microsoft.com/office/drawing/2014/main" id="{D2347073-392B-4AA0-99E6-E1CCB00B680E}"/>
              </a:ext>
            </a:extLst>
          </p:cNvPr>
          <p:cNvPicPr>
            <a:picLocks noChangeAspect="1"/>
          </p:cNvPicPr>
          <p:nvPr/>
        </p:nvPicPr>
        <p:blipFill>
          <a:blip r:embed="rId5"/>
          <a:stretch>
            <a:fillRect/>
          </a:stretch>
        </p:blipFill>
        <p:spPr>
          <a:xfrm>
            <a:off x="6238875" y="4815440"/>
            <a:ext cx="4814888" cy="1842122"/>
          </a:xfrm>
          <a:prstGeom prst="rect">
            <a:avLst/>
          </a:prstGeom>
        </p:spPr>
      </p:pic>
    </p:spTree>
    <p:extLst>
      <p:ext uri="{BB962C8B-B14F-4D97-AF65-F5344CB8AC3E}">
        <p14:creationId xmlns:p14="http://schemas.microsoft.com/office/powerpoint/2010/main" val="531139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516D-9D98-4B0C-9AC9-E1ED6BC45D3E}"/>
              </a:ext>
            </a:extLst>
          </p:cNvPr>
          <p:cNvSpPr>
            <a:spLocks noGrp="1"/>
          </p:cNvSpPr>
          <p:nvPr>
            <p:ph type="title"/>
          </p:nvPr>
        </p:nvSpPr>
        <p:spPr>
          <a:xfrm>
            <a:off x="1353378" y="1282451"/>
            <a:ext cx="2664361" cy="1903241"/>
          </a:xfrm>
        </p:spPr>
        <p:txBody>
          <a:bodyPr/>
          <a:lstStyle/>
          <a:p>
            <a:r>
              <a:rPr lang="en-US" dirty="0"/>
              <a:t>Costs</a:t>
            </a:r>
          </a:p>
        </p:txBody>
      </p:sp>
      <p:pic>
        <p:nvPicPr>
          <p:cNvPr id="6" name="Picture 5">
            <a:extLst>
              <a:ext uri="{FF2B5EF4-FFF2-40B4-BE49-F238E27FC236}">
                <a16:creationId xmlns:a16="http://schemas.microsoft.com/office/drawing/2014/main" id="{DC4DCB8C-6252-4FEB-AB91-7EA0D32D3878}"/>
              </a:ext>
            </a:extLst>
          </p:cNvPr>
          <p:cNvPicPr>
            <a:picLocks noChangeAspect="1"/>
          </p:cNvPicPr>
          <p:nvPr/>
        </p:nvPicPr>
        <p:blipFill>
          <a:blip r:embed="rId2"/>
          <a:stretch>
            <a:fillRect/>
          </a:stretch>
        </p:blipFill>
        <p:spPr>
          <a:xfrm>
            <a:off x="1189019" y="3300871"/>
            <a:ext cx="5429250" cy="1247775"/>
          </a:xfrm>
          <a:prstGeom prst="rect">
            <a:avLst/>
          </a:prstGeom>
        </p:spPr>
      </p:pic>
      <p:pic>
        <p:nvPicPr>
          <p:cNvPr id="7" name="Picture 6">
            <a:extLst>
              <a:ext uri="{FF2B5EF4-FFF2-40B4-BE49-F238E27FC236}">
                <a16:creationId xmlns:a16="http://schemas.microsoft.com/office/drawing/2014/main" id="{FC544F23-8D36-498B-8245-325CA99B2E13}"/>
              </a:ext>
            </a:extLst>
          </p:cNvPr>
          <p:cNvPicPr>
            <a:picLocks noChangeAspect="1"/>
          </p:cNvPicPr>
          <p:nvPr/>
        </p:nvPicPr>
        <p:blipFill>
          <a:blip r:embed="rId3"/>
          <a:stretch>
            <a:fillRect/>
          </a:stretch>
        </p:blipFill>
        <p:spPr>
          <a:xfrm>
            <a:off x="7027920" y="3924758"/>
            <a:ext cx="4169371" cy="1748790"/>
          </a:xfrm>
          <a:prstGeom prst="rect">
            <a:avLst/>
          </a:prstGeom>
        </p:spPr>
      </p:pic>
      <p:pic>
        <p:nvPicPr>
          <p:cNvPr id="8" name="Picture 7">
            <a:extLst>
              <a:ext uri="{FF2B5EF4-FFF2-40B4-BE49-F238E27FC236}">
                <a16:creationId xmlns:a16="http://schemas.microsoft.com/office/drawing/2014/main" id="{00F47D47-1DE0-4902-BE7A-ADD48D067621}"/>
              </a:ext>
            </a:extLst>
          </p:cNvPr>
          <p:cNvPicPr>
            <a:picLocks noChangeAspect="1"/>
          </p:cNvPicPr>
          <p:nvPr/>
        </p:nvPicPr>
        <p:blipFill>
          <a:blip r:embed="rId4"/>
          <a:stretch>
            <a:fillRect/>
          </a:stretch>
        </p:blipFill>
        <p:spPr>
          <a:xfrm>
            <a:off x="2519765" y="543675"/>
            <a:ext cx="4618994" cy="2049404"/>
          </a:xfrm>
          <a:prstGeom prst="rect">
            <a:avLst/>
          </a:prstGeom>
        </p:spPr>
      </p:pic>
      <p:pic>
        <p:nvPicPr>
          <p:cNvPr id="9" name="Picture 8">
            <a:extLst>
              <a:ext uri="{FF2B5EF4-FFF2-40B4-BE49-F238E27FC236}">
                <a16:creationId xmlns:a16="http://schemas.microsoft.com/office/drawing/2014/main" id="{64183521-97B4-44F1-BBD6-33CBEC93F7E6}"/>
              </a:ext>
            </a:extLst>
          </p:cNvPr>
          <p:cNvPicPr>
            <a:picLocks noChangeAspect="1"/>
          </p:cNvPicPr>
          <p:nvPr/>
        </p:nvPicPr>
        <p:blipFill>
          <a:blip r:embed="rId5"/>
          <a:stretch>
            <a:fillRect/>
          </a:stretch>
        </p:blipFill>
        <p:spPr>
          <a:xfrm>
            <a:off x="7659248" y="309259"/>
            <a:ext cx="3343733" cy="3035151"/>
          </a:xfrm>
          <a:prstGeom prst="rect">
            <a:avLst/>
          </a:prstGeom>
        </p:spPr>
      </p:pic>
      <p:pic>
        <p:nvPicPr>
          <p:cNvPr id="10" name="Picture 9">
            <a:extLst>
              <a:ext uri="{FF2B5EF4-FFF2-40B4-BE49-F238E27FC236}">
                <a16:creationId xmlns:a16="http://schemas.microsoft.com/office/drawing/2014/main" id="{2CF052F0-5FAE-45EF-B133-30D8C298B087}"/>
              </a:ext>
            </a:extLst>
          </p:cNvPr>
          <p:cNvPicPr>
            <a:picLocks noChangeAspect="1"/>
          </p:cNvPicPr>
          <p:nvPr/>
        </p:nvPicPr>
        <p:blipFill>
          <a:blip r:embed="rId6"/>
          <a:stretch>
            <a:fillRect/>
          </a:stretch>
        </p:blipFill>
        <p:spPr>
          <a:xfrm>
            <a:off x="2147796" y="4931703"/>
            <a:ext cx="4470473" cy="1593484"/>
          </a:xfrm>
          <a:prstGeom prst="rect">
            <a:avLst/>
          </a:prstGeom>
        </p:spPr>
      </p:pic>
    </p:spTree>
    <p:extLst>
      <p:ext uri="{BB962C8B-B14F-4D97-AF65-F5344CB8AC3E}">
        <p14:creationId xmlns:p14="http://schemas.microsoft.com/office/powerpoint/2010/main" val="338000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8B2C5-A37D-4682-B26B-6C93EC5014D3}"/>
              </a:ext>
            </a:extLst>
          </p:cNvPr>
          <p:cNvSpPr>
            <a:spLocks noGrp="1"/>
          </p:cNvSpPr>
          <p:nvPr>
            <p:ph type="title"/>
          </p:nvPr>
        </p:nvSpPr>
        <p:spPr>
          <a:xfrm>
            <a:off x="1295953" y="1070326"/>
            <a:ext cx="2664361" cy="1903241"/>
          </a:xfrm>
        </p:spPr>
        <p:txBody>
          <a:bodyPr/>
          <a:lstStyle/>
          <a:p>
            <a:r>
              <a:rPr lang="en-US" dirty="0"/>
              <a:t>Risks</a:t>
            </a:r>
          </a:p>
        </p:txBody>
      </p:sp>
      <p:pic>
        <p:nvPicPr>
          <p:cNvPr id="6" name="Picture 5">
            <a:extLst>
              <a:ext uri="{FF2B5EF4-FFF2-40B4-BE49-F238E27FC236}">
                <a16:creationId xmlns:a16="http://schemas.microsoft.com/office/drawing/2014/main" id="{4DA81096-E3E9-454E-9B35-F546A6722293}"/>
              </a:ext>
            </a:extLst>
          </p:cNvPr>
          <p:cNvPicPr>
            <a:picLocks noChangeAspect="1"/>
          </p:cNvPicPr>
          <p:nvPr/>
        </p:nvPicPr>
        <p:blipFill>
          <a:blip r:embed="rId2"/>
          <a:stretch>
            <a:fillRect/>
          </a:stretch>
        </p:blipFill>
        <p:spPr>
          <a:xfrm>
            <a:off x="1295953" y="3117532"/>
            <a:ext cx="5419725" cy="1219200"/>
          </a:xfrm>
          <a:prstGeom prst="rect">
            <a:avLst/>
          </a:prstGeom>
        </p:spPr>
      </p:pic>
      <p:pic>
        <p:nvPicPr>
          <p:cNvPr id="7" name="Picture 6">
            <a:extLst>
              <a:ext uri="{FF2B5EF4-FFF2-40B4-BE49-F238E27FC236}">
                <a16:creationId xmlns:a16="http://schemas.microsoft.com/office/drawing/2014/main" id="{E13BB0BB-BEE2-4C8B-8BC9-5355EDD14F14}"/>
              </a:ext>
            </a:extLst>
          </p:cNvPr>
          <p:cNvPicPr>
            <a:picLocks noChangeAspect="1"/>
          </p:cNvPicPr>
          <p:nvPr/>
        </p:nvPicPr>
        <p:blipFill>
          <a:blip r:embed="rId3"/>
          <a:stretch>
            <a:fillRect/>
          </a:stretch>
        </p:blipFill>
        <p:spPr>
          <a:xfrm>
            <a:off x="7107550" y="316762"/>
            <a:ext cx="3938593" cy="3410370"/>
          </a:xfrm>
          <a:prstGeom prst="rect">
            <a:avLst/>
          </a:prstGeom>
        </p:spPr>
      </p:pic>
      <p:pic>
        <p:nvPicPr>
          <p:cNvPr id="8" name="Picture 7">
            <a:extLst>
              <a:ext uri="{FF2B5EF4-FFF2-40B4-BE49-F238E27FC236}">
                <a16:creationId xmlns:a16="http://schemas.microsoft.com/office/drawing/2014/main" id="{4DDEB0BE-91AB-4C3A-A680-AB46537931B5}"/>
              </a:ext>
            </a:extLst>
          </p:cNvPr>
          <p:cNvPicPr>
            <a:picLocks noChangeAspect="1"/>
          </p:cNvPicPr>
          <p:nvPr/>
        </p:nvPicPr>
        <p:blipFill>
          <a:blip r:embed="rId4"/>
          <a:stretch>
            <a:fillRect/>
          </a:stretch>
        </p:blipFill>
        <p:spPr>
          <a:xfrm>
            <a:off x="2421650" y="594360"/>
            <a:ext cx="4143932" cy="1544002"/>
          </a:xfrm>
          <a:prstGeom prst="rect">
            <a:avLst/>
          </a:prstGeom>
        </p:spPr>
      </p:pic>
      <p:pic>
        <p:nvPicPr>
          <p:cNvPr id="9" name="Picture 8">
            <a:extLst>
              <a:ext uri="{FF2B5EF4-FFF2-40B4-BE49-F238E27FC236}">
                <a16:creationId xmlns:a16="http://schemas.microsoft.com/office/drawing/2014/main" id="{4849151A-BBA1-44CB-BF0A-A531C2063CFA}"/>
              </a:ext>
            </a:extLst>
          </p:cNvPr>
          <p:cNvPicPr>
            <a:picLocks noChangeAspect="1"/>
          </p:cNvPicPr>
          <p:nvPr/>
        </p:nvPicPr>
        <p:blipFill>
          <a:blip r:embed="rId5"/>
          <a:stretch>
            <a:fillRect/>
          </a:stretch>
        </p:blipFill>
        <p:spPr>
          <a:xfrm>
            <a:off x="6980778" y="4460409"/>
            <a:ext cx="4192136" cy="1862539"/>
          </a:xfrm>
          <a:prstGeom prst="rect">
            <a:avLst/>
          </a:prstGeom>
        </p:spPr>
      </p:pic>
    </p:spTree>
    <p:extLst>
      <p:ext uri="{BB962C8B-B14F-4D97-AF65-F5344CB8AC3E}">
        <p14:creationId xmlns:p14="http://schemas.microsoft.com/office/powerpoint/2010/main" val="517335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838F-9CBF-46DF-A403-6DCDDED2D45C}"/>
              </a:ext>
            </a:extLst>
          </p:cNvPr>
          <p:cNvSpPr>
            <a:spLocks noGrp="1"/>
          </p:cNvSpPr>
          <p:nvPr>
            <p:ph type="title"/>
          </p:nvPr>
        </p:nvSpPr>
        <p:spPr>
          <a:xfrm>
            <a:off x="2007801" y="631887"/>
            <a:ext cx="7958331" cy="1077229"/>
          </a:xfrm>
        </p:spPr>
        <p:txBody>
          <a:bodyPr/>
          <a:lstStyle/>
          <a:p>
            <a:pPr algn="ctr"/>
            <a:r>
              <a:rPr lang="en-US" dirty="0"/>
              <a:t>BOCR Ratings</a:t>
            </a:r>
          </a:p>
        </p:txBody>
      </p:sp>
      <p:pic>
        <p:nvPicPr>
          <p:cNvPr id="3" name="Picture 2">
            <a:extLst>
              <a:ext uri="{FF2B5EF4-FFF2-40B4-BE49-F238E27FC236}">
                <a16:creationId xmlns:a16="http://schemas.microsoft.com/office/drawing/2014/main" id="{4D7A55F3-9015-48BB-BDB1-4D3782C0F594}"/>
              </a:ext>
            </a:extLst>
          </p:cNvPr>
          <p:cNvPicPr>
            <a:picLocks noChangeAspect="1"/>
          </p:cNvPicPr>
          <p:nvPr/>
        </p:nvPicPr>
        <p:blipFill>
          <a:blip r:embed="rId2"/>
          <a:stretch>
            <a:fillRect/>
          </a:stretch>
        </p:blipFill>
        <p:spPr>
          <a:xfrm>
            <a:off x="1309688" y="1841969"/>
            <a:ext cx="9958388" cy="15870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59117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95D1-4B4E-4C68-9F91-894A204B0FCB}"/>
              </a:ext>
            </a:extLst>
          </p:cNvPr>
          <p:cNvSpPr>
            <a:spLocks noGrp="1"/>
          </p:cNvSpPr>
          <p:nvPr>
            <p:ph type="title"/>
          </p:nvPr>
        </p:nvSpPr>
        <p:spPr/>
        <p:txBody>
          <a:bodyPr/>
          <a:lstStyle/>
          <a:p>
            <a:pPr algn="ctr"/>
            <a:r>
              <a:rPr lang="en-US" dirty="0"/>
              <a:t>Overall Synthesis</a:t>
            </a:r>
          </a:p>
        </p:txBody>
      </p:sp>
      <p:pic>
        <p:nvPicPr>
          <p:cNvPr id="3" name="Picture 2">
            <a:extLst>
              <a:ext uri="{FF2B5EF4-FFF2-40B4-BE49-F238E27FC236}">
                <a16:creationId xmlns:a16="http://schemas.microsoft.com/office/drawing/2014/main" id="{1EA926B3-A9FA-4F30-914A-76EDB7F1567A}"/>
              </a:ext>
            </a:extLst>
          </p:cNvPr>
          <p:cNvPicPr>
            <a:picLocks noChangeAspect="1"/>
          </p:cNvPicPr>
          <p:nvPr/>
        </p:nvPicPr>
        <p:blipFill>
          <a:blip r:embed="rId2"/>
          <a:stretch>
            <a:fillRect/>
          </a:stretch>
        </p:blipFill>
        <p:spPr>
          <a:xfrm>
            <a:off x="1133149" y="2053937"/>
            <a:ext cx="4684722" cy="1021973"/>
          </a:xfrm>
          <a:prstGeom prst="rect">
            <a:avLst/>
          </a:prstGeom>
        </p:spPr>
      </p:pic>
      <p:pic>
        <p:nvPicPr>
          <p:cNvPr id="4" name="Picture 3">
            <a:extLst>
              <a:ext uri="{FF2B5EF4-FFF2-40B4-BE49-F238E27FC236}">
                <a16:creationId xmlns:a16="http://schemas.microsoft.com/office/drawing/2014/main" id="{5A1BE75A-766B-4616-928B-B4EA659D77AD}"/>
              </a:ext>
            </a:extLst>
          </p:cNvPr>
          <p:cNvPicPr>
            <a:picLocks noChangeAspect="1"/>
          </p:cNvPicPr>
          <p:nvPr/>
        </p:nvPicPr>
        <p:blipFill>
          <a:blip r:embed="rId3"/>
          <a:stretch>
            <a:fillRect/>
          </a:stretch>
        </p:blipFill>
        <p:spPr>
          <a:xfrm>
            <a:off x="6374131" y="2008125"/>
            <a:ext cx="4684720" cy="1077322"/>
          </a:xfrm>
          <a:prstGeom prst="rect">
            <a:avLst/>
          </a:prstGeom>
        </p:spPr>
      </p:pic>
      <p:sp>
        <p:nvSpPr>
          <p:cNvPr id="7" name="TextBox 6">
            <a:extLst>
              <a:ext uri="{FF2B5EF4-FFF2-40B4-BE49-F238E27FC236}">
                <a16:creationId xmlns:a16="http://schemas.microsoft.com/office/drawing/2014/main" id="{FF09DAC8-4B8C-4709-8ECE-8E9C770F1FF4}"/>
              </a:ext>
            </a:extLst>
          </p:cNvPr>
          <p:cNvSpPr txBox="1"/>
          <p:nvPr/>
        </p:nvSpPr>
        <p:spPr>
          <a:xfrm>
            <a:off x="1133149" y="3291840"/>
            <a:ext cx="4684722" cy="2031325"/>
          </a:xfrm>
          <a:prstGeom prst="rect">
            <a:avLst/>
          </a:prstGeom>
          <a:noFill/>
        </p:spPr>
        <p:txBody>
          <a:bodyPr wrap="square" rtlCol="0">
            <a:spAutoFit/>
          </a:bodyPr>
          <a:lstStyle/>
          <a:p>
            <a:r>
              <a:rPr lang="en-US" dirty="0"/>
              <a:t>Additive</a:t>
            </a:r>
          </a:p>
          <a:p>
            <a:pPr marL="285750" indent="-285750">
              <a:buFont typeface="Arial" panose="020B0604020202020204" pitchFamily="34" charset="0"/>
              <a:buChar char="•"/>
            </a:pPr>
            <a:r>
              <a:rPr lang="en-US" dirty="0"/>
              <a:t>Best long-term alternative</a:t>
            </a:r>
          </a:p>
          <a:p>
            <a:pPr marL="285750" indent="-285750">
              <a:buFont typeface="Arial" panose="020B0604020202020204" pitchFamily="34" charset="0"/>
              <a:buChar char="•"/>
            </a:pPr>
            <a:r>
              <a:rPr lang="en-US" dirty="0"/>
              <a:t>Building the full wall slightly favored compared to short term model as highest costs are up front </a:t>
            </a:r>
          </a:p>
          <a:p>
            <a:pPr marL="285750" indent="-285750">
              <a:buFont typeface="Arial" panose="020B0604020202020204" pitchFamily="34" charset="0"/>
              <a:buChar char="•"/>
            </a:pPr>
            <a:r>
              <a:rPr lang="en-US" dirty="0"/>
              <a:t>Status quo less prioritized</a:t>
            </a:r>
          </a:p>
          <a:p>
            <a:endParaRPr lang="en-US" dirty="0"/>
          </a:p>
        </p:txBody>
      </p:sp>
      <p:sp>
        <p:nvSpPr>
          <p:cNvPr id="8" name="TextBox 7">
            <a:extLst>
              <a:ext uri="{FF2B5EF4-FFF2-40B4-BE49-F238E27FC236}">
                <a16:creationId xmlns:a16="http://schemas.microsoft.com/office/drawing/2014/main" id="{1EEC5FCC-B5DB-49D0-9096-9656DB8F473C}"/>
              </a:ext>
            </a:extLst>
          </p:cNvPr>
          <p:cNvSpPr txBox="1"/>
          <p:nvPr/>
        </p:nvSpPr>
        <p:spPr>
          <a:xfrm>
            <a:off x="6691939" y="3291840"/>
            <a:ext cx="4684722" cy="2031325"/>
          </a:xfrm>
          <a:prstGeom prst="rect">
            <a:avLst/>
          </a:prstGeom>
          <a:noFill/>
        </p:spPr>
        <p:txBody>
          <a:bodyPr wrap="square" rtlCol="0">
            <a:spAutoFit/>
          </a:bodyPr>
          <a:lstStyle/>
          <a:p>
            <a:r>
              <a:rPr lang="en-US" dirty="0"/>
              <a:t>Multiplicative</a:t>
            </a:r>
          </a:p>
          <a:p>
            <a:pPr marL="285750" indent="-285750">
              <a:buFont typeface="Arial" panose="020B0604020202020204" pitchFamily="34" charset="0"/>
              <a:buChar char="•"/>
            </a:pPr>
            <a:r>
              <a:rPr lang="en-US" dirty="0"/>
              <a:t>Best short-term alternative</a:t>
            </a:r>
          </a:p>
          <a:p>
            <a:pPr marL="285750" indent="-285750">
              <a:buFont typeface="Arial" panose="020B0604020202020204" pitchFamily="34" charset="0"/>
              <a:buChar char="•"/>
            </a:pPr>
            <a:r>
              <a:rPr lang="en-US" dirty="0"/>
              <a:t>Building the wall hampered by high expense and poor impact to foreign relations </a:t>
            </a:r>
          </a:p>
          <a:p>
            <a:pPr marL="285750" indent="-285750">
              <a:buFont typeface="Arial" panose="020B0604020202020204" pitchFamily="34" charset="0"/>
              <a:buChar char="•"/>
            </a:pPr>
            <a:r>
              <a:rPr lang="en-US" dirty="0"/>
              <a:t>Status quo significantly less expensive</a:t>
            </a:r>
          </a:p>
          <a:p>
            <a:endParaRPr lang="en-US" dirty="0"/>
          </a:p>
        </p:txBody>
      </p:sp>
    </p:spTree>
    <p:extLst>
      <p:ext uri="{BB962C8B-B14F-4D97-AF65-F5344CB8AC3E}">
        <p14:creationId xmlns:p14="http://schemas.microsoft.com/office/powerpoint/2010/main" val="2731556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364E-2C70-474E-8A3C-5A0E165EF172}"/>
              </a:ext>
            </a:extLst>
          </p:cNvPr>
          <p:cNvSpPr>
            <a:spLocks noGrp="1"/>
          </p:cNvSpPr>
          <p:nvPr>
            <p:ph type="title"/>
          </p:nvPr>
        </p:nvSpPr>
        <p:spPr/>
        <p:txBody>
          <a:bodyPr/>
          <a:lstStyle/>
          <a:p>
            <a:r>
              <a:rPr lang="en-US" dirty="0"/>
              <a:t>Sensitivity Analysis</a:t>
            </a:r>
          </a:p>
        </p:txBody>
      </p:sp>
      <p:pic>
        <p:nvPicPr>
          <p:cNvPr id="3" name="Picture 2">
            <a:extLst>
              <a:ext uri="{FF2B5EF4-FFF2-40B4-BE49-F238E27FC236}">
                <a16:creationId xmlns:a16="http://schemas.microsoft.com/office/drawing/2014/main" id="{F8BB07BE-D665-4964-9A03-B6B62719C6D8}"/>
              </a:ext>
            </a:extLst>
          </p:cNvPr>
          <p:cNvPicPr>
            <a:picLocks noChangeAspect="1"/>
          </p:cNvPicPr>
          <p:nvPr/>
        </p:nvPicPr>
        <p:blipFill>
          <a:blip r:embed="rId2"/>
          <a:stretch>
            <a:fillRect/>
          </a:stretch>
        </p:blipFill>
        <p:spPr>
          <a:xfrm>
            <a:off x="1225868" y="2800349"/>
            <a:ext cx="2315528" cy="2996565"/>
          </a:xfrm>
          <a:prstGeom prst="rect">
            <a:avLst/>
          </a:prstGeom>
        </p:spPr>
      </p:pic>
      <p:sp>
        <p:nvSpPr>
          <p:cNvPr id="4" name="TextBox 3">
            <a:extLst>
              <a:ext uri="{FF2B5EF4-FFF2-40B4-BE49-F238E27FC236}">
                <a16:creationId xmlns:a16="http://schemas.microsoft.com/office/drawing/2014/main" id="{35C3AC8C-D783-4297-BE37-EA1471B34B27}"/>
              </a:ext>
            </a:extLst>
          </p:cNvPr>
          <p:cNvSpPr txBox="1"/>
          <p:nvPr/>
        </p:nvSpPr>
        <p:spPr>
          <a:xfrm>
            <a:off x="1212544" y="2350009"/>
            <a:ext cx="2263140" cy="369332"/>
          </a:xfrm>
          <a:prstGeom prst="rect">
            <a:avLst/>
          </a:prstGeom>
          <a:noFill/>
        </p:spPr>
        <p:txBody>
          <a:bodyPr wrap="square" rtlCol="0">
            <a:spAutoFit/>
          </a:bodyPr>
          <a:lstStyle/>
          <a:p>
            <a:r>
              <a:rPr lang="en-US" dirty="0"/>
              <a:t>Benefits</a:t>
            </a:r>
          </a:p>
        </p:txBody>
      </p:sp>
      <p:sp>
        <p:nvSpPr>
          <p:cNvPr id="5" name="TextBox 4">
            <a:extLst>
              <a:ext uri="{FF2B5EF4-FFF2-40B4-BE49-F238E27FC236}">
                <a16:creationId xmlns:a16="http://schemas.microsoft.com/office/drawing/2014/main" id="{F34481FA-A47B-48D9-B7F0-67E498907027}"/>
              </a:ext>
            </a:extLst>
          </p:cNvPr>
          <p:cNvSpPr txBox="1"/>
          <p:nvPr/>
        </p:nvSpPr>
        <p:spPr>
          <a:xfrm>
            <a:off x="6321752" y="2352128"/>
            <a:ext cx="2263140" cy="369332"/>
          </a:xfrm>
          <a:prstGeom prst="rect">
            <a:avLst/>
          </a:prstGeom>
          <a:noFill/>
        </p:spPr>
        <p:txBody>
          <a:bodyPr wrap="square" rtlCol="0">
            <a:spAutoFit/>
          </a:bodyPr>
          <a:lstStyle/>
          <a:p>
            <a:r>
              <a:rPr lang="en-US" dirty="0"/>
              <a:t>Costs</a:t>
            </a:r>
          </a:p>
        </p:txBody>
      </p:sp>
      <p:sp>
        <p:nvSpPr>
          <p:cNvPr id="6" name="TextBox 5">
            <a:extLst>
              <a:ext uri="{FF2B5EF4-FFF2-40B4-BE49-F238E27FC236}">
                <a16:creationId xmlns:a16="http://schemas.microsoft.com/office/drawing/2014/main" id="{18F820C5-10A9-4FBD-872F-50B7F874972E}"/>
              </a:ext>
            </a:extLst>
          </p:cNvPr>
          <p:cNvSpPr txBox="1"/>
          <p:nvPr/>
        </p:nvSpPr>
        <p:spPr>
          <a:xfrm>
            <a:off x="8820202" y="2383178"/>
            <a:ext cx="2263140" cy="369332"/>
          </a:xfrm>
          <a:prstGeom prst="rect">
            <a:avLst/>
          </a:prstGeom>
          <a:noFill/>
        </p:spPr>
        <p:txBody>
          <a:bodyPr wrap="square" rtlCol="0">
            <a:spAutoFit/>
          </a:bodyPr>
          <a:lstStyle/>
          <a:p>
            <a:r>
              <a:rPr lang="en-US" dirty="0"/>
              <a:t>Risks</a:t>
            </a:r>
          </a:p>
        </p:txBody>
      </p:sp>
      <p:sp>
        <p:nvSpPr>
          <p:cNvPr id="7" name="TextBox 6">
            <a:extLst>
              <a:ext uri="{FF2B5EF4-FFF2-40B4-BE49-F238E27FC236}">
                <a16:creationId xmlns:a16="http://schemas.microsoft.com/office/drawing/2014/main" id="{E770FB21-CA87-41BC-B7AD-415AF713E59A}"/>
              </a:ext>
            </a:extLst>
          </p:cNvPr>
          <p:cNvSpPr txBox="1"/>
          <p:nvPr/>
        </p:nvSpPr>
        <p:spPr>
          <a:xfrm>
            <a:off x="3767148" y="2350009"/>
            <a:ext cx="2263140" cy="369332"/>
          </a:xfrm>
          <a:prstGeom prst="rect">
            <a:avLst/>
          </a:prstGeom>
          <a:noFill/>
        </p:spPr>
        <p:txBody>
          <a:bodyPr wrap="square" rtlCol="0">
            <a:spAutoFit/>
          </a:bodyPr>
          <a:lstStyle/>
          <a:p>
            <a:r>
              <a:rPr lang="en-US" dirty="0"/>
              <a:t>Opportunities</a:t>
            </a:r>
          </a:p>
        </p:txBody>
      </p:sp>
      <p:pic>
        <p:nvPicPr>
          <p:cNvPr id="8" name="Picture 7">
            <a:extLst>
              <a:ext uri="{FF2B5EF4-FFF2-40B4-BE49-F238E27FC236}">
                <a16:creationId xmlns:a16="http://schemas.microsoft.com/office/drawing/2014/main" id="{23AB6D2E-FA21-4ED5-865A-1293C028A5A7}"/>
              </a:ext>
            </a:extLst>
          </p:cNvPr>
          <p:cNvPicPr>
            <a:picLocks noChangeAspect="1"/>
          </p:cNvPicPr>
          <p:nvPr/>
        </p:nvPicPr>
        <p:blipFill>
          <a:blip r:embed="rId3"/>
          <a:stretch>
            <a:fillRect/>
          </a:stretch>
        </p:blipFill>
        <p:spPr>
          <a:xfrm>
            <a:off x="3767148" y="2814735"/>
            <a:ext cx="2328852" cy="2996565"/>
          </a:xfrm>
          <a:prstGeom prst="rect">
            <a:avLst/>
          </a:prstGeom>
        </p:spPr>
      </p:pic>
      <p:pic>
        <p:nvPicPr>
          <p:cNvPr id="9" name="Picture 8">
            <a:extLst>
              <a:ext uri="{FF2B5EF4-FFF2-40B4-BE49-F238E27FC236}">
                <a16:creationId xmlns:a16="http://schemas.microsoft.com/office/drawing/2014/main" id="{5658B430-936A-4560-9F91-48D78B99BEA7}"/>
              </a:ext>
            </a:extLst>
          </p:cNvPr>
          <p:cNvPicPr>
            <a:picLocks noChangeAspect="1"/>
          </p:cNvPicPr>
          <p:nvPr/>
        </p:nvPicPr>
        <p:blipFill>
          <a:blip r:embed="rId4"/>
          <a:stretch>
            <a:fillRect/>
          </a:stretch>
        </p:blipFill>
        <p:spPr>
          <a:xfrm>
            <a:off x="6321752" y="2826759"/>
            <a:ext cx="2328852" cy="3006734"/>
          </a:xfrm>
          <a:prstGeom prst="rect">
            <a:avLst/>
          </a:prstGeom>
        </p:spPr>
      </p:pic>
      <p:pic>
        <p:nvPicPr>
          <p:cNvPr id="10" name="Picture 9">
            <a:extLst>
              <a:ext uri="{FF2B5EF4-FFF2-40B4-BE49-F238E27FC236}">
                <a16:creationId xmlns:a16="http://schemas.microsoft.com/office/drawing/2014/main" id="{32CE6FD1-32F7-4210-82D7-ACBF6EAD352A}"/>
              </a:ext>
            </a:extLst>
          </p:cNvPr>
          <p:cNvPicPr>
            <a:picLocks noChangeAspect="1"/>
          </p:cNvPicPr>
          <p:nvPr/>
        </p:nvPicPr>
        <p:blipFill>
          <a:blip r:embed="rId5"/>
          <a:stretch>
            <a:fillRect/>
          </a:stretch>
        </p:blipFill>
        <p:spPr>
          <a:xfrm>
            <a:off x="8876356" y="2814735"/>
            <a:ext cx="2387053" cy="3038068"/>
          </a:xfrm>
          <a:prstGeom prst="rect">
            <a:avLst/>
          </a:prstGeom>
        </p:spPr>
      </p:pic>
    </p:spTree>
    <p:extLst>
      <p:ext uri="{BB962C8B-B14F-4D97-AF65-F5344CB8AC3E}">
        <p14:creationId xmlns:p14="http://schemas.microsoft.com/office/powerpoint/2010/main" val="3051392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8B7D-54D7-4D57-A7ED-CECC77B47980}"/>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49A6D022-2FD8-472B-AA04-7318ACC152CD}"/>
              </a:ext>
            </a:extLst>
          </p:cNvPr>
          <p:cNvSpPr>
            <a:spLocks noGrp="1"/>
          </p:cNvSpPr>
          <p:nvPr>
            <p:ph idx="1"/>
          </p:nvPr>
        </p:nvSpPr>
        <p:spPr>
          <a:xfrm>
            <a:off x="2499279" y="1430086"/>
            <a:ext cx="7796540" cy="3997828"/>
          </a:xfrm>
        </p:spPr>
        <p:txBody>
          <a:bodyPr>
            <a:normAutofit fontScale="92500" lnSpcReduction="20000"/>
          </a:bodyPr>
          <a:lstStyle/>
          <a:p>
            <a:r>
              <a:rPr lang="en-US" dirty="0"/>
              <a:t>Federal Government most concerned with security for citizens, and whether the benefit to security merits the cost</a:t>
            </a:r>
          </a:p>
          <a:p>
            <a:r>
              <a:rPr lang="en-US" dirty="0"/>
              <a:t>Impact of partial vs. full wall to security outweighed by high financial and political costs of building a full wall</a:t>
            </a:r>
          </a:p>
          <a:p>
            <a:r>
              <a:rPr lang="en-US" dirty="0"/>
              <a:t>Foreign relation impact, costs associated with high crime levels and illegal immigration enforcement issues make status quo less effective for satisfying strategic criteria even though it’s the least expensive option up front</a:t>
            </a:r>
          </a:p>
          <a:p>
            <a:r>
              <a:rPr lang="en-US" dirty="0"/>
              <a:t>Building the partial wall balances the need to decrease illegal immigration and associated costs, without the high cost of the full wall</a:t>
            </a:r>
          </a:p>
          <a:p>
            <a:endParaRPr lang="en-US" dirty="0"/>
          </a:p>
        </p:txBody>
      </p:sp>
      <p:sp>
        <p:nvSpPr>
          <p:cNvPr id="4" name="Flowchart: Process 3">
            <a:extLst>
              <a:ext uri="{FF2B5EF4-FFF2-40B4-BE49-F238E27FC236}">
                <a16:creationId xmlns:a16="http://schemas.microsoft.com/office/drawing/2014/main" id="{C327D5A3-5647-4207-964D-A0724EDA1A3C}"/>
              </a:ext>
            </a:extLst>
          </p:cNvPr>
          <p:cNvSpPr/>
          <p:nvPr/>
        </p:nvSpPr>
        <p:spPr>
          <a:xfrm>
            <a:off x="1016000" y="5364480"/>
            <a:ext cx="10353040" cy="1493520"/>
          </a:xfrm>
          <a:prstGeom prst="flowChartProcess">
            <a:avLst/>
          </a:prstGeom>
          <a:blipFill dpi="0" rotWithShape="1">
            <a:blip r:embed="rId2">
              <a:alphaModFix amt="68000"/>
              <a:duotone>
                <a:prstClr val="black"/>
                <a:schemeClr val="accent1">
                  <a:tint val="45000"/>
                  <a:satMod val="400000"/>
                </a:schemeClr>
              </a:duotone>
              <a:extLst>
                <a:ext uri="{BEBA8EAE-BF5A-486C-A8C5-ECC9F3942E4B}">
                  <a14:imgProps xmlns:a14="http://schemas.microsoft.com/office/drawing/2010/main">
                    <a14:imgLayer r:embed="rId3">
                      <a14:imgEffect>
                        <a14:saturation sat="300000"/>
                      </a14:imgEffect>
                    </a14:imgLayer>
                  </a14:imgProps>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341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CD6D-D1BD-4D66-8A5B-9E19C46D4978}"/>
              </a:ext>
            </a:extLst>
          </p:cNvPr>
          <p:cNvSpPr>
            <a:spLocks noGrp="1"/>
          </p:cNvSpPr>
          <p:nvPr>
            <p:ph type="title"/>
          </p:nvPr>
        </p:nvSpPr>
        <p:spPr>
          <a:xfrm>
            <a:off x="1389137" y="714180"/>
            <a:ext cx="2664361" cy="1903241"/>
          </a:xfrm>
        </p:spPr>
        <p:txBody>
          <a:bodyPr anchor="ctr">
            <a:normAutofit/>
          </a:bodyPr>
          <a:lstStyle/>
          <a:p>
            <a:r>
              <a:rPr lang="en-US" sz="3400" dirty="0"/>
              <a:t>Background</a:t>
            </a:r>
            <a:endParaRPr lang="en-US" sz="3400">
              <a:cs typeface="Arial"/>
            </a:endParaRPr>
          </a:p>
        </p:txBody>
      </p:sp>
      <p:sp>
        <p:nvSpPr>
          <p:cNvPr id="3" name="Content Placeholder 2">
            <a:extLst>
              <a:ext uri="{FF2B5EF4-FFF2-40B4-BE49-F238E27FC236}">
                <a16:creationId xmlns:a16="http://schemas.microsoft.com/office/drawing/2014/main" id="{45C2FB2D-E650-4B4F-81ED-77269F064A52}"/>
              </a:ext>
            </a:extLst>
          </p:cNvPr>
          <p:cNvSpPr>
            <a:spLocks noGrp="1"/>
          </p:cNvSpPr>
          <p:nvPr>
            <p:ph idx="1"/>
          </p:nvPr>
        </p:nvSpPr>
        <p:spPr>
          <a:xfrm>
            <a:off x="5236391" y="1051208"/>
            <a:ext cx="5446278" cy="5244126"/>
          </a:xfrm>
        </p:spPr>
        <p:txBody>
          <a:bodyPr>
            <a:normAutofit lnSpcReduction="10000"/>
          </a:bodyPr>
          <a:lstStyle/>
          <a:p>
            <a:r>
              <a:rPr lang="en-US" dirty="0"/>
              <a:t>Barriers along U.S. / Mexico border began going up – Taft administration (1909)</a:t>
            </a:r>
          </a:p>
          <a:p>
            <a:r>
              <a:rPr lang="en-US" dirty="0"/>
              <a:t>Total border length: 1,933 miles</a:t>
            </a:r>
          </a:p>
          <a:p>
            <a:r>
              <a:rPr lang="en-US" dirty="0"/>
              <a:t>Approximately 700 miles are currently fenced</a:t>
            </a:r>
          </a:p>
          <a:p>
            <a:r>
              <a:rPr lang="en-US" dirty="0"/>
              <a:t>Fencing varies and is not continuous; natural barriers discourage crossing in some areas</a:t>
            </a:r>
          </a:p>
          <a:p>
            <a:pPr marL="344170" indent="-344170"/>
            <a:r>
              <a:rPr lang="en-US" dirty="0"/>
              <a:t>In Fiscal Year 2018, U.S. Customs and Border Protection cited 521,090 total apprehensions / in-</a:t>
            </a:r>
            <a:r>
              <a:rPr lang="en-US" dirty="0" err="1"/>
              <a:t>admissibles</a:t>
            </a:r>
            <a:r>
              <a:rPr lang="en-US" dirty="0"/>
              <a:t> on the Southwest border</a:t>
            </a:r>
            <a:endParaRPr lang="en-US" dirty="0">
              <a:cs typeface="Arial"/>
            </a:endParaRPr>
          </a:p>
          <a:p>
            <a:endParaRPr lang="en-US" dirty="0"/>
          </a:p>
        </p:txBody>
      </p:sp>
      <p:pic>
        <p:nvPicPr>
          <p:cNvPr id="6" name="Picture 5">
            <a:extLst>
              <a:ext uri="{FF2B5EF4-FFF2-40B4-BE49-F238E27FC236}">
                <a16:creationId xmlns:a16="http://schemas.microsoft.com/office/drawing/2014/main" id="{9F8E3DE0-8D36-477B-867D-CDA6A77B4499}"/>
              </a:ext>
            </a:extLst>
          </p:cNvPr>
          <p:cNvPicPr>
            <a:picLocks noChangeAspect="1"/>
          </p:cNvPicPr>
          <p:nvPr/>
        </p:nvPicPr>
        <p:blipFill rotWithShape="1">
          <a:blip r:embed="rId2"/>
          <a:srcRect l="10659" r="8487"/>
          <a:stretch/>
        </p:blipFill>
        <p:spPr>
          <a:xfrm>
            <a:off x="1345447" y="2630337"/>
            <a:ext cx="3715439" cy="34474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2933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B3EDF-EC90-41A5-8FC5-03CA74D10A7A}"/>
              </a:ext>
            </a:extLst>
          </p:cNvPr>
          <p:cNvSpPr>
            <a:spLocks noGrp="1"/>
          </p:cNvSpPr>
          <p:nvPr>
            <p:ph type="title"/>
          </p:nvPr>
        </p:nvSpPr>
        <p:spPr>
          <a:xfrm>
            <a:off x="2611808" y="588497"/>
            <a:ext cx="7958331" cy="1077229"/>
          </a:xfrm>
        </p:spPr>
        <p:txBody>
          <a:bodyPr/>
          <a:lstStyle/>
          <a:p>
            <a:r>
              <a:rPr lang="en-US" dirty="0"/>
              <a:t>Calls for a Wall</a:t>
            </a:r>
          </a:p>
        </p:txBody>
      </p:sp>
      <p:sp>
        <p:nvSpPr>
          <p:cNvPr id="3" name="Content Placeholder 2">
            <a:extLst>
              <a:ext uri="{FF2B5EF4-FFF2-40B4-BE49-F238E27FC236}">
                <a16:creationId xmlns:a16="http://schemas.microsoft.com/office/drawing/2014/main" id="{D2D5F3C9-E18C-4D24-9750-4705A937C74D}"/>
              </a:ext>
            </a:extLst>
          </p:cNvPr>
          <p:cNvSpPr>
            <a:spLocks noGrp="1"/>
          </p:cNvSpPr>
          <p:nvPr>
            <p:ph idx="1"/>
          </p:nvPr>
        </p:nvSpPr>
        <p:spPr>
          <a:xfrm>
            <a:off x="3371850" y="1575319"/>
            <a:ext cx="7198289" cy="3997828"/>
          </a:xfrm>
        </p:spPr>
        <p:txBody>
          <a:bodyPr>
            <a:normAutofit lnSpcReduction="10000"/>
          </a:bodyPr>
          <a:lstStyle/>
          <a:p>
            <a:r>
              <a:rPr lang="en-US" dirty="0"/>
              <a:t>During the 2016 Presidential election, Donald Trump made building a border wall one of his key campaign platforms.</a:t>
            </a:r>
          </a:p>
          <a:p>
            <a:r>
              <a:rPr lang="en-US" dirty="0"/>
              <a:t>Homeland Security – make crossing into the U.S. by land more difficult and therefore less attractive</a:t>
            </a:r>
          </a:p>
          <a:p>
            <a:r>
              <a:rPr lang="en-US" dirty="0"/>
              <a:t>Drugs, gangs, and guns – reducing illegal border crossing and reduce drug trafficking, human trafficking, and theft</a:t>
            </a:r>
          </a:p>
          <a:p>
            <a:r>
              <a:rPr lang="en-US" dirty="0"/>
              <a:t>Economic impact – illegal immigration burdens social welfare programs, health care systems, and education systems, reduces tax revenue, and is costly to combat.</a:t>
            </a:r>
          </a:p>
          <a:p>
            <a:endParaRPr lang="en-US" dirty="0"/>
          </a:p>
        </p:txBody>
      </p:sp>
      <p:sp>
        <p:nvSpPr>
          <p:cNvPr id="5" name="TextBox 4">
            <a:extLst>
              <a:ext uri="{FF2B5EF4-FFF2-40B4-BE49-F238E27FC236}">
                <a16:creationId xmlns:a16="http://schemas.microsoft.com/office/drawing/2014/main" id="{C4243317-2EF7-4AA6-9131-FC9FB4967CEE}"/>
              </a:ext>
            </a:extLst>
          </p:cNvPr>
          <p:cNvSpPr txBox="1"/>
          <p:nvPr/>
        </p:nvSpPr>
        <p:spPr>
          <a:xfrm>
            <a:off x="1236329" y="1443841"/>
            <a:ext cx="2155085" cy="3970318"/>
          </a:xfrm>
          <a:prstGeom prst="wedgeRectCallout">
            <a:avLst>
              <a:gd name="adj1" fmla="val 43235"/>
              <a:gd name="adj2" fmla="val 63410"/>
            </a:avLst>
          </a:prstGeom>
          <a:solidFill>
            <a:schemeClr val="tx1">
              <a:lumMod val="85000"/>
            </a:schemeClr>
          </a:solidFill>
        </p:spPr>
        <p:txBody>
          <a:bodyPr wrap="square" rtlCol="0" anchor="t">
            <a:spAutoFit/>
          </a:bodyPr>
          <a:lstStyle/>
          <a:p>
            <a:endParaRPr lang="en-US" dirty="0">
              <a:solidFill>
                <a:schemeClr val="bg1"/>
              </a:solidFill>
            </a:endParaRPr>
          </a:p>
          <a:p>
            <a:pPr algn="just"/>
            <a:r>
              <a:rPr lang="en-US" dirty="0">
                <a:solidFill>
                  <a:schemeClr val="bg1"/>
                </a:solidFill>
              </a:rPr>
              <a:t>I would build a great wall, and nobody builds better walls than me, believe me, and I’ll build them very inexpensively. I will build a great, great wall on our southern border and I’ll have Mexico pay for that wall.</a:t>
            </a:r>
            <a:endParaRPr lang="en-US" dirty="0">
              <a:solidFill>
                <a:schemeClr val="bg1"/>
              </a:solidFill>
              <a:cs typeface="Arial" panose="020B0604020202020204"/>
            </a:endParaRPr>
          </a:p>
        </p:txBody>
      </p:sp>
      <p:sp>
        <p:nvSpPr>
          <p:cNvPr id="6" name="TextBox 5">
            <a:extLst>
              <a:ext uri="{FF2B5EF4-FFF2-40B4-BE49-F238E27FC236}">
                <a16:creationId xmlns:a16="http://schemas.microsoft.com/office/drawing/2014/main" id="{6ACD7580-40A9-479E-86AB-3D9C6AB19524}"/>
              </a:ext>
            </a:extLst>
          </p:cNvPr>
          <p:cNvSpPr txBox="1"/>
          <p:nvPr/>
        </p:nvSpPr>
        <p:spPr>
          <a:xfrm>
            <a:off x="3279211" y="5812258"/>
            <a:ext cx="5895975" cy="369332"/>
          </a:xfrm>
          <a:prstGeom prst="rect">
            <a:avLst/>
          </a:prstGeom>
          <a:noFill/>
        </p:spPr>
        <p:txBody>
          <a:bodyPr wrap="square" rtlCol="0">
            <a:spAutoFit/>
          </a:bodyPr>
          <a:lstStyle/>
          <a:p>
            <a:r>
              <a:rPr lang="en-US" dirty="0"/>
              <a:t>Donald Trump, presidential announcement speech</a:t>
            </a:r>
          </a:p>
        </p:txBody>
      </p:sp>
    </p:spTree>
    <p:extLst>
      <p:ext uri="{BB962C8B-B14F-4D97-AF65-F5344CB8AC3E}">
        <p14:creationId xmlns:p14="http://schemas.microsoft.com/office/powerpoint/2010/main" val="524339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6D72F-82DA-4748-9ACB-01DCA1D0CBFF}"/>
              </a:ext>
            </a:extLst>
          </p:cNvPr>
          <p:cNvSpPr>
            <a:spLocks noGrp="1"/>
          </p:cNvSpPr>
          <p:nvPr>
            <p:ph type="title"/>
          </p:nvPr>
        </p:nvSpPr>
        <p:spPr>
          <a:xfrm>
            <a:off x="2594695" y="601411"/>
            <a:ext cx="7958331" cy="1077229"/>
          </a:xfrm>
        </p:spPr>
        <p:txBody>
          <a:bodyPr/>
          <a:lstStyle/>
          <a:p>
            <a:pPr algn="l"/>
            <a:r>
              <a:rPr lang="en-US" dirty="0"/>
              <a:t>Pushback</a:t>
            </a:r>
          </a:p>
        </p:txBody>
      </p:sp>
      <p:sp>
        <p:nvSpPr>
          <p:cNvPr id="3" name="Content Placeholder 2">
            <a:extLst>
              <a:ext uri="{FF2B5EF4-FFF2-40B4-BE49-F238E27FC236}">
                <a16:creationId xmlns:a16="http://schemas.microsoft.com/office/drawing/2014/main" id="{4C965279-7A6A-4CEE-964D-38C00798A5D2}"/>
              </a:ext>
            </a:extLst>
          </p:cNvPr>
          <p:cNvSpPr>
            <a:spLocks noGrp="1"/>
          </p:cNvSpPr>
          <p:nvPr>
            <p:ph idx="1"/>
          </p:nvPr>
        </p:nvSpPr>
        <p:spPr>
          <a:xfrm>
            <a:off x="1623486" y="1424895"/>
            <a:ext cx="8595360" cy="3997828"/>
          </a:xfrm>
        </p:spPr>
        <p:txBody>
          <a:bodyPr>
            <a:normAutofit/>
          </a:bodyPr>
          <a:lstStyle/>
          <a:p>
            <a:r>
              <a:rPr lang="en-US" dirty="0"/>
              <a:t>Cost - while no one can agree on the actual cost, walling off the entire border would be a momentous expense.  Estimates range from $2B to $30B.  Mexico has declined to pay for it.</a:t>
            </a:r>
          </a:p>
          <a:p>
            <a:r>
              <a:rPr lang="en-US" dirty="0"/>
              <a:t>Effectiveness - critics question how effective the approach is likely to be. U.S. Customs and Border Protection apprehends ~300,000 people per year, but DHS estimates 600,000 people overstay their visas.</a:t>
            </a:r>
          </a:p>
          <a:p>
            <a:r>
              <a:rPr lang="en-US" dirty="0"/>
              <a:t>Impact – besides the logistics of building in deserts, wetlands, and mountain tops, creating a physical barrier will disturb ecosystems and the animals that live there.</a:t>
            </a:r>
          </a:p>
          <a:p>
            <a:endParaRPr lang="en-US" dirty="0"/>
          </a:p>
        </p:txBody>
      </p:sp>
      <p:pic>
        <p:nvPicPr>
          <p:cNvPr id="4" name="Picture 3">
            <a:extLst>
              <a:ext uri="{FF2B5EF4-FFF2-40B4-BE49-F238E27FC236}">
                <a16:creationId xmlns:a16="http://schemas.microsoft.com/office/drawing/2014/main" id="{A87DD749-7175-4F2B-AFD1-AA58B8C3A28F}"/>
              </a:ext>
            </a:extLst>
          </p:cNvPr>
          <p:cNvPicPr>
            <a:picLocks noChangeAspect="1"/>
          </p:cNvPicPr>
          <p:nvPr/>
        </p:nvPicPr>
        <p:blipFill rotWithShape="1">
          <a:blip r:embed="rId2"/>
          <a:srcRect t="1" b="30184"/>
          <a:stretch/>
        </p:blipFill>
        <p:spPr>
          <a:xfrm>
            <a:off x="6567130" y="4791903"/>
            <a:ext cx="4675196" cy="1878394"/>
          </a:xfrm>
          <a:prstGeom prst="rect">
            <a:avLst/>
          </a:prstGeom>
        </p:spPr>
      </p:pic>
    </p:spTree>
    <p:extLst>
      <p:ext uri="{BB962C8B-B14F-4D97-AF65-F5344CB8AC3E}">
        <p14:creationId xmlns:p14="http://schemas.microsoft.com/office/powerpoint/2010/main" val="2451481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Process 14">
            <a:extLst>
              <a:ext uri="{FF2B5EF4-FFF2-40B4-BE49-F238E27FC236}">
                <a16:creationId xmlns:a16="http://schemas.microsoft.com/office/drawing/2014/main" id="{03DB9242-C747-4368-B69D-34EDBAE6F6A6}"/>
              </a:ext>
            </a:extLst>
          </p:cNvPr>
          <p:cNvSpPr/>
          <p:nvPr/>
        </p:nvSpPr>
        <p:spPr>
          <a:xfrm>
            <a:off x="1005840" y="0"/>
            <a:ext cx="10373360" cy="2235200"/>
          </a:xfrm>
          <a:prstGeom prst="flowChartProcess">
            <a:avLst/>
          </a:prstGeom>
          <a:blipFill dpi="0" rotWithShape="1">
            <a:blip r:embed="rId2">
              <a:alphaModFix amt="21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23D494-7E57-4F46-B028-2B2BD186630D}"/>
              </a:ext>
            </a:extLst>
          </p:cNvPr>
          <p:cNvSpPr>
            <a:spLocks noGrp="1"/>
          </p:cNvSpPr>
          <p:nvPr>
            <p:ph type="title"/>
          </p:nvPr>
        </p:nvSpPr>
        <p:spPr>
          <a:xfrm>
            <a:off x="2609872" y="1463374"/>
            <a:ext cx="7956560" cy="1078348"/>
          </a:xfrm>
        </p:spPr>
        <p:txBody>
          <a:bodyPr/>
          <a:lstStyle/>
          <a:p>
            <a:r>
              <a:rPr lang="en-US" dirty="0"/>
              <a:t>Alternatives</a:t>
            </a:r>
          </a:p>
        </p:txBody>
      </p:sp>
      <p:sp>
        <p:nvSpPr>
          <p:cNvPr id="3" name="Text Placeholder 2">
            <a:extLst>
              <a:ext uri="{FF2B5EF4-FFF2-40B4-BE49-F238E27FC236}">
                <a16:creationId xmlns:a16="http://schemas.microsoft.com/office/drawing/2014/main" id="{EECB37C4-AC72-43BC-B1B5-A71D1CDEF5A4}"/>
              </a:ext>
            </a:extLst>
          </p:cNvPr>
          <p:cNvSpPr>
            <a:spLocks noGrp="1"/>
          </p:cNvSpPr>
          <p:nvPr>
            <p:ph type="body" idx="1"/>
          </p:nvPr>
        </p:nvSpPr>
        <p:spPr>
          <a:xfrm>
            <a:off x="1625568" y="1977339"/>
            <a:ext cx="3896467" cy="713818"/>
          </a:xfrm>
        </p:spPr>
        <p:txBody>
          <a:bodyPr/>
          <a:lstStyle/>
          <a:p>
            <a:r>
              <a:rPr lang="en-US" dirty="0"/>
              <a:t>Build the wall	</a:t>
            </a:r>
          </a:p>
        </p:txBody>
      </p:sp>
      <p:sp>
        <p:nvSpPr>
          <p:cNvPr id="4" name="Content Placeholder 3">
            <a:extLst>
              <a:ext uri="{FF2B5EF4-FFF2-40B4-BE49-F238E27FC236}">
                <a16:creationId xmlns:a16="http://schemas.microsoft.com/office/drawing/2014/main" id="{1F92DFEE-C36A-4CFF-86D3-8C0F6DD844B8}"/>
              </a:ext>
            </a:extLst>
          </p:cNvPr>
          <p:cNvSpPr>
            <a:spLocks noGrp="1"/>
          </p:cNvSpPr>
          <p:nvPr>
            <p:ph sz="half" idx="2"/>
          </p:nvPr>
        </p:nvSpPr>
        <p:spPr>
          <a:xfrm>
            <a:off x="1340647" y="2794598"/>
            <a:ext cx="2899109" cy="3606202"/>
          </a:xfrm>
        </p:spPr>
        <p:txBody>
          <a:bodyPr>
            <a:normAutofit/>
          </a:bodyPr>
          <a:lstStyle/>
          <a:p>
            <a:r>
              <a:rPr lang="en-US" dirty="0"/>
              <a:t>Pros:</a:t>
            </a:r>
          </a:p>
          <a:p>
            <a:pPr marL="457200" lvl="1" indent="0">
              <a:buNone/>
            </a:pPr>
            <a:r>
              <a:rPr lang="en-US" dirty="0"/>
              <a:t>Most effective barrier for stopping illegal border crossing</a:t>
            </a:r>
          </a:p>
          <a:p>
            <a:pPr marL="349250" indent="-342900"/>
            <a:r>
              <a:rPr lang="en-US" dirty="0"/>
              <a:t>Cons: </a:t>
            </a:r>
          </a:p>
          <a:p>
            <a:pPr marL="457200" lvl="1" indent="0">
              <a:buNone/>
            </a:pPr>
            <a:r>
              <a:rPr lang="en-US" dirty="0"/>
              <a:t>Expensive, time-consuming, disruptive, did we mention expensive?</a:t>
            </a:r>
          </a:p>
        </p:txBody>
      </p:sp>
      <p:sp>
        <p:nvSpPr>
          <p:cNvPr id="5" name="Text Placeholder 4">
            <a:extLst>
              <a:ext uri="{FF2B5EF4-FFF2-40B4-BE49-F238E27FC236}">
                <a16:creationId xmlns:a16="http://schemas.microsoft.com/office/drawing/2014/main" id="{EE5603EA-C493-457D-88D5-E208304188B9}"/>
              </a:ext>
            </a:extLst>
          </p:cNvPr>
          <p:cNvSpPr>
            <a:spLocks noGrp="1"/>
          </p:cNvSpPr>
          <p:nvPr>
            <p:ph type="body" sz="quarter" idx="3"/>
          </p:nvPr>
        </p:nvSpPr>
        <p:spPr>
          <a:xfrm>
            <a:off x="4720068" y="2002548"/>
            <a:ext cx="3899798" cy="713818"/>
          </a:xfrm>
        </p:spPr>
        <p:txBody>
          <a:bodyPr/>
          <a:lstStyle/>
          <a:p>
            <a:r>
              <a:rPr lang="en-US" dirty="0"/>
              <a:t>Build partial wall</a:t>
            </a:r>
          </a:p>
        </p:txBody>
      </p:sp>
      <p:sp>
        <p:nvSpPr>
          <p:cNvPr id="8" name="Text Placeholder 2">
            <a:extLst>
              <a:ext uri="{FF2B5EF4-FFF2-40B4-BE49-F238E27FC236}">
                <a16:creationId xmlns:a16="http://schemas.microsoft.com/office/drawing/2014/main" id="{FAF3BD63-FB69-4F31-B6F6-8E3DCCD433C5}"/>
              </a:ext>
            </a:extLst>
          </p:cNvPr>
          <p:cNvSpPr txBox="1">
            <a:spLocks/>
          </p:cNvSpPr>
          <p:nvPr/>
        </p:nvSpPr>
        <p:spPr>
          <a:xfrm>
            <a:off x="8170854" y="1998810"/>
            <a:ext cx="3896467" cy="713818"/>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spcAft>
                <a:spcPts val="600"/>
              </a:spcAft>
              <a:buClr>
                <a:schemeClr val="accent6"/>
              </a:buClr>
              <a:buSzPct val="90000"/>
              <a:buFont typeface="Wingdings" panose="05000000000000000000" pitchFamily="2" charset="2"/>
              <a:buNone/>
              <a:defRPr sz="2200" b="0" kern="1200" cap="none" baseline="0">
                <a:solidFill>
                  <a:schemeClr val="accent6"/>
                </a:solidFill>
                <a:effectLst/>
                <a:latin typeface="+mn-lt"/>
                <a:ea typeface="+mn-ea"/>
                <a:cs typeface="+mn-cs"/>
              </a:defRPr>
            </a:lvl1pPr>
            <a:lvl2pPr marL="4572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kern="1200">
                <a:solidFill>
                  <a:schemeClr val="tx1"/>
                </a:solidFill>
                <a:effectLst/>
                <a:latin typeface="+mn-lt"/>
                <a:ea typeface="+mn-ea"/>
                <a:cs typeface="+mn-cs"/>
              </a:defRPr>
            </a:lvl8pPr>
            <a:lvl9pPr marL="36576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kern="1200">
                <a:solidFill>
                  <a:schemeClr val="tx1"/>
                </a:solidFill>
                <a:effectLst/>
                <a:latin typeface="+mn-lt"/>
                <a:ea typeface="+mn-ea"/>
                <a:cs typeface="+mn-cs"/>
              </a:defRPr>
            </a:lvl9pPr>
          </a:lstStyle>
          <a:p>
            <a:r>
              <a:rPr lang="en-US" dirty="0"/>
              <a:t>Status quo</a:t>
            </a:r>
          </a:p>
        </p:txBody>
      </p:sp>
      <p:sp>
        <p:nvSpPr>
          <p:cNvPr id="13" name="Content Placeholder 3">
            <a:extLst>
              <a:ext uri="{FF2B5EF4-FFF2-40B4-BE49-F238E27FC236}">
                <a16:creationId xmlns:a16="http://schemas.microsoft.com/office/drawing/2014/main" id="{618C7223-8C4B-45EB-B0D6-4648DBA571F4}"/>
              </a:ext>
            </a:extLst>
          </p:cNvPr>
          <p:cNvSpPr txBox="1">
            <a:spLocks/>
          </p:cNvSpPr>
          <p:nvPr/>
        </p:nvSpPr>
        <p:spPr>
          <a:xfrm>
            <a:off x="4388647" y="2794490"/>
            <a:ext cx="2899109" cy="3606202"/>
          </a:xfrm>
          <a:prstGeom prst="rect">
            <a:avLst/>
          </a:prstGeom>
        </p:spPr>
        <p:txBody>
          <a:bodyPr vert="horz" lIns="91440" tIns="45720" rIns="91440" bIns="45720" rtlCol="0">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a:lstStyle>
          <a:p>
            <a:r>
              <a:rPr lang="en-US" dirty="0"/>
              <a:t>Pros:</a:t>
            </a:r>
          </a:p>
          <a:p>
            <a:pPr marL="457200" lvl="1" indent="0">
              <a:buFont typeface="Wingdings" panose="05000000000000000000" pitchFamily="2" charset="2"/>
              <a:buNone/>
            </a:pPr>
            <a:r>
              <a:rPr lang="en-US" dirty="0"/>
              <a:t>More effective than no wall, could be achieved in our lifetime</a:t>
            </a:r>
          </a:p>
          <a:p>
            <a:pPr marL="349250" indent="-342900"/>
            <a:r>
              <a:rPr lang="en-US" dirty="0"/>
              <a:t>Cons: </a:t>
            </a:r>
          </a:p>
          <a:p>
            <a:pPr marL="457200" lvl="1" indent="0">
              <a:buFont typeface="Wingdings" panose="05000000000000000000" pitchFamily="2" charset="2"/>
              <a:buNone/>
            </a:pPr>
            <a:r>
              <a:rPr lang="en-US" dirty="0"/>
              <a:t>Still expensive, possibly less effective</a:t>
            </a:r>
          </a:p>
        </p:txBody>
      </p:sp>
      <p:sp>
        <p:nvSpPr>
          <p:cNvPr id="14" name="Content Placeholder 3">
            <a:extLst>
              <a:ext uri="{FF2B5EF4-FFF2-40B4-BE49-F238E27FC236}">
                <a16:creationId xmlns:a16="http://schemas.microsoft.com/office/drawing/2014/main" id="{6F1CC64B-C5D3-4F23-AB7B-EEB2C1F1D980}"/>
              </a:ext>
            </a:extLst>
          </p:cNvPr>
          <p:cNvSpPr txBox="1">
            <a:spLocks/>
          </p:cNvSpPr>
          <p:nvPr/>
        </p:nvSpPr>
        <p:spPr>
          <a:xfrm>
            <a:off x="7667324" y="2794490"/>
            <a:ext cx="2899109" cy="3758710"/>
          </a:xfrm>
          <a:prstGeom prst="rect">
            <a:avLst/>
          </a:prstGeom>
        </p:spPr>
        <p:txBody>
          <a:bodyPr vert="horz" lIns="91440" tIns="45720" rIns="91440" bIns="45720" rtlCol="0">
            <a:normAutofit lnSpcReduction="10000"/>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a:lstStyle>
          <a:p>
            <a:r>
              <a:rPr lang="en-US" dirty="0"/>
              <a:t>Pros:</a:t>
            </a:r>
          </a:p>
          <a:p>
            <a:pPr marL="457200" lvl="1" indent="0">
              <a:buFont typeface="Wingdings" panose="05000000000000000000" pitchFamily="2" charset="2"/>
              <a:buNone/>
            </a:pPr>
            <a:r>
              <a:rPr lang="en-US" dirty="0"/>
              <a:t>Least expensive option upfront</a:t>
            </a:r>
          </a:p>
          <a:p>
            <a:pPr marL="349250" indent="-342900"/>
            <a:r>
              <a:rPr lang="en-US" dirty="0"/>
              <a:t>Cons: </a:t>
            </a:r>
          </a:p>
          <a:p>
            <a:pPr marL="457200" lvl="1" indent="0">
              <a:buFont typeface="Wingdings" panose="05000000000000000000" pitchFamily="2" charset="2"/>
              <a:buNone/>
            </a:pPr>
            <a:r>
              <a:rPr lang="en-US" dirty="0"/>
              <a:t>May perpetuate illegal crossings and associated risks/costs, political implications of doing nothing</a:t>
            </a:r>
          </a:p>
        </p:txBody>
      </p:sp>
    </p:spTree>
    <p:extLst>
      <p:ext uri="{BB962C8B-B14F-4D97-AF65-F5344CB8AC3E}">
        <p14:creationId xmlns:p14="http://schemas.microsoft.com/office/powerpoint/2010/main" val="3225089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a:extLst>
              <a:ext uri="{FF2B5EF4-FFF2-40B4-BE49-F238E27FC236}">
                <a16:creationId xmlns:a16="http://schemas.microsoft.com/office/drawing/2014/main" id="{E452E36F-A02F-440F-8901-4CEA727826A7}"/>
              </a:ext>
            </a:extLst>
          </p:cNvPr>
          <p:cNvSpPr/>
          <p:nvPr/>
        </p:nvSpPr>
        <p:spPr>
          <a:xfrm>
            <a:off x="1820423" y="994613"/>
            <a:ext cx="8914445" cy="1228725"/>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en-US" dirty="0"/>
              <a:t>Strategic Criteria</a:t>
            </a:r>
          </a:p>
        </p:txBody>
      </p:sp>
      <p:sp>
        <p:nvSpPr>
          <p:cNvPr id="28" name="Flowchart: Alternate Process 27">
            <a:extLst>
              <a:ext uri="{FF2B5EF4-FFF2-40B4-BE49-F238E27FC236}">
                <a16:creationId xmlns:a16="http://schemas.microsoft.com/office/drawing/2014/main" id="{9C360FAB-334B-4E8E-A4E3-AD218F0CB138}"/>
              </a:ext>
            </a:extLst>
          </p:cNvPr>
          <p:cNvSpPr/>
          <p:nvPr/>
        </p:nvSpPr>
        <p:spPr>
          <a:xfrm>
            <a:off x="2243397" y="1457431"/>
            <a:ext cx="1743075" cy="62288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extLst>
              <a:ext uri="{FF2B5EF4-FFF2-40B4-BE49-F238E27FC236}">
                <a16:creationId xmlns:a16="http://schemas.microsoft.com/office/drawing/2014/main" id="{DA888A01-DB5C-49D7-9C2C-988B1041A905}"/>
              </a:ext>
            </a:extLst>
          </p:cNvPr>
          <p:cNvSpPr/>
          <p:nvPr/>
        </p:nvSpPr>
        <p:spPr>
          <a:xfrm>
            <a:off x="4379656" y="1457431"/>
            <a:ext cx="1743075" cy="62288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Alternate Process 7">
            <a:extLst>
              <a:ext uri="{FF2B5EF4-FFF2-40B4-BE49-F238E27FC236}">
                <a16:creationId xmlns:a16="http://schemas.microsoft.com/office/drawing/2014/main" id="{57051A83-3D67-4B63-8DDC-39B216D6067C}"/>
              </a:ext>
            </a:extLst>
          </p:cNvPr>
          <p:cNvSpPr/>
          <p:nvPr/>
        </p:nvSpPr>
        <p:spPr>
          <a:xfrm>
            <a:off x="6472813" y="1467581"/>
            <a:ext cx="1743075" cy="62288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Alternate Process 8">
            <a:extLst>
              <a:ext uri="{FF2B5EF4-FFF2-40B4-BE49-F238E27FC236}">
                <a16:creationId xmlns:a16="http://schemas.microsoft.com/office/drawing/2014/main" id="{4D750C46-143A-4412-920C-48B39EBCED8F}"/>
              </a:ext>
            </a:extLst>
          </p:cNvPr>
          <p:cNvSpPr/>
          <p:nvPr/>
        </p:nvSpPr>
        <p:spPr>
          <a:xfrm>
            <a:off x="8628501" y="1467581"/>
            <a:ext cx="1743075" cy="62288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E7F69A-E001-49BC-86C3-8D75CBBA2A4F}"/>
              </a:ext>
            </a:extLst>
          </p:cNvPr>
          <p:cNvSpPr>
            <a:spLocks noGrp="1"/>
          </p:cNvSpPr>
          <p:nvPr>
            <p:ph type="title"/>
          </p:nvPr>
        </p:nvSpPr>
        <p:spPr>
          <a:xfrm>
            <a:off x="2776537" y="408979"/>
            <a:ext cx="7958331" cy="1077229"/>
          </a:xfrm>
        </p:spPr>
        <p:txBody>
          <a:bodyPr/>
          <a:lstStyle/>
          <a:p>
            <a:r>
              <a:rPr lang="en-US" dirty="0"/>
              <a:t>The Model</a:t>
            </a:r>
          </a:p>
        </p:txBody>
      </p:sp>
      <p:sp>
        <p:nvSpPr>
          <p:cNvPr id="4" name="Flowchart: Process 3">
            <a:extLst>
              <a:ext uri="{FF2B5EF4-FFF2-40B4-BE49-F238E27FC236}">
                <a16:creationId xmlns:a16="http://schemas.microsoft.com/office/drawing/2014/main" id="{4DC2B91F-5E27-4B71-93C2-B0A8F8229698}"/>
              </a:ext>
            </a:extLst>
          </p:cNvPr>
          <p:cNvSpPr/>
          <p:nvPr/>
        </p:nvSpPr>
        <p:spPr>
          <a:xfrm>
            <a:off x="3628879" y="313729"/>
            <a:ext cx="4625887" cy="585634"/>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Goal: </a:t>
            </a:r>
            <a:r>
              <a:rPr lang="en-US" dirty="0">
                <a:solidFill>
                  <a:schemeClr val="bg1"/>
                </a:solidFill>
              </a:rPr>
              <a:t>Infrastructure Decision on Border</a:t>
            </a:r>
          </a:p>
        </p:txBody>
      </p:sp>
      <p:sp>
        <p:nvSpPr>
          <p:cNvPr id="11" name="Flowchart: Alternate Process 10">
            <a:extLst>
              <a:ext uri="{FF2B5EF4-FFF2-40B4-BE49-F238E27FC236}">
                <a16:creationId xmlns:a16="http://schemas.microsoft.com/office/drawing/2014/main" id="{B625449E-FD88-432A-B887-41A0619000A5}"/>
              </a:ext>
            </a:extLst>
          </p:cNvPr>
          <p:cNvSpPr/>
          <p:nvPr/>
        </p:nvSpPr>
        <p:spPr>
          <a:xfrm>
            <a:off x="1257105" y="2325641"/>
            <a:ext cx="2190750" cy="3457885"/>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dirty="0"/>
              <a:t>Benefits</a:t>
            </a:r>
          </a:p>
        </p:txBody>
      </p:sp>
      <p:sp>
        <p:nvSpPr>
          <p:cNvPr id="19" name="Flowchart: Alternate Process 18">
            <a:extLst>
              <a:ext uri="{FF2B5EF4-FFF2-40B4-BE49-F238E27FC236}">
                <a16:creationId xmlns:a16="http://schemas.microsoft.com/office/drawing/2014/main" id="{54C0B212-3E1E-4C57-92AE-B872DABA820F}"/>
              </a:ext>
            </a:extLst>
          </p:cNvPr>
          <p:cNvSpPr/>
          <p:nvPr/>
        </p:nvSpPr>
        <p:spPr>
          <a:xfrm>
            <a:off x="3827713" y="2325641"/>
            <a:ext cx="2190750" cy="3457885"/>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Opportunities</a:t>
            </a:r>
          </a:p>
        </p:txBody>
      </p:sp>
      <p:sp>
        <p:nvSpPr>
          <p:cNvPr id="20" name="Flowchart: Alternate Process 19">
            <a:extLst>
              <a:ext uri="{FF2B5EF4-FFF2-40B4-BE49-F238E27FC236}">
                <a16:creationId xmlns:a16="http://schemas.microsoft.com/office/drawing/2014/main" id="{53C31F7D-289A-416C-913E-08019A469CCA}"/>
              </a:ext>
            </a:extLst>
          </p:cNvPr>
          <p:cNvSpPr/>
          <p:nvPr/>
        </p:nvSpPr>
        <p:spPr>
          <a:xfrm>
            <a:off x="6380510" y="2325641"/>
            <a:ext cx="2190750" cy="3457885"/>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lang="en-US" dirty="0"/>
              <a:t>Costs </a:t>
            </a:r>
          </a:p>
        </p:txBody>
      </p:sp>
      <p:sp>
        <p:nvSpPr>
          <p:cNvPr id="21" name="Flowchart: Alternate Process 20">
            <a:extLst>
              <a:ext uri="{FF2B5EF4-FFF2-40B4-BE49-F238E27FC236}">
                <a16:creationId xmlns:a16="http://schemas.microsoft.com/office/drawing/2014/main" id="{66E1B5B8-761F-4EE8-8161-E9BFAF2AC90E}"/>
              </a:ext>
            </a:extLst>
          </p:cNvPr>
          <p:cNvSpPr/>
          <p:nvPr/>
        </p:nvSpPr>
        <p:spPr>
          <a:xfrm>
            <a:off x="8855771" y="2325641"/>
            <a:ext cx="2190750" cy="3457885"/>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t>Risks</a:t>
            </a:r>
          </a:p>
        </p:txBody>
      </p:sp>
      <p:sp>
        <p:nvSpPr>
          <p:cNvPr id="30" name="Rectangle: Diagonal Corners Snipped 29">
            <a:extLst>
              <a:ext uri="{FF2B5EF4-FFF2-40B4-BE49-F238E27FC236}">
                <a16:creationId xmlns:a16="http://schemas.microsoft.com/office/drawing/2014/main" id="{21220C9A-640C-46B2-BE2B-4877B1196038}"/>
              </a:ext>
            </a:extLst>
          </p:cNvPr>
          <p:cNvSpPr/>
          <p:nvPr/>
        </p:nvSpPr>
        <p:spPr>
          <a:xfrm>
            <a:off x="2660998" y="5886140"/>
            <a:ext cx="2190750" cy="8001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Alternative 1:</a:t>
            </a:r>
            <a:r>
              <a:rPr lang="en-US" dirty="0"/>
              <a:t> Build the wall	</a:t>
            </a:r>
          </a:p>
        </p:txBody>
      </p:sp>
      <p:sp>
        <p:nvSpPr>
          <p:cNvPr id="31" name="Rectangle: Diagonal Corners Snipped 30">
            <a:extLst>
              <a:ext uri="{FF2B5EF4-FFF2-40B4-BE49-F238E27FC236}">
                <a16:creationId xmlns:a16="http://schemas.microsoft.com/office/drawing/2014/main" id="{65AD8B75-2C14-4F3B-8DD1-8F35A1B0BC35}"/>
              </a:ext>
            </a:extLst>
          </p:cNvPr>
          <p:cNvSpPr/>
          <p:nvPr/>
        </p:nvSpPr>
        <p:spPr>
          <a:xfrm>
            <a:off x="5285135" y="5886140"/>
            <a:ext cx="2190750" cy="8001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Alternative 2:</a:t>
            </a:r>
            <a:r>
              <a:rPr lang="en-US" dirty="0"/>
              <a:t> Build partial wall</a:t>
            </a:r>
          </a:p>
        </p:txBody>
      </p:sp>
      <p:sp>
        <p:nvSpPr>
          <p:cNvPr id="32" name="Rectangle: Diagonal Corners Snipped 31">
            <a:extLst>
              <a:ext uri="{FF2B5EF4-FFF2-40B4-BE49-F238E27FC236}">
                <a16:creationId xmlns:a16="http://schemas.microsoft.com/office/drawing/2014/main" id="{3163DC00-5610-492B-9AD1-DDB53D1142F6}"/>
              </a:ext>
            </a:extLst>
          </p:cNvPr>
          <p:cNvSpPr/>
          <p:nvPr/>
        </p:nvSpPr>
        <p:spPr>
          <a:xfrm>
            <a:off x="7928320" y="5885830"/>
            <a:ext cx="2190750" cy="8001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Alternative 3:</a:t>
            </a:r>
            <a:r>
              <a:rPr lang="en-US" dirty="0"/>
              <a:t> Status quo</a:t>
            </a:r>
          </a:p>
        </p:txBody>
      </p:sp>
      <p:sp>
        <p:nvSpPr>
          <p:cNvPr id="3" name="TextBox 2">
            <a:extLst>
              <a:ext uri="{FF2B5EF4-FFF2-40B4-BE49-F238E27FC236}">
                <a16:creationId xmlns:a16="http://schemas.microsoft.com/office/drawing/2014/main" id="{334EFBA9-ABA8-400A-9BB2-2476FB002D7E}"/>
              </a:ext>
            </a:extLst>
          </p:cNvPr>
          <p:cNvSpPr txBox="1"/>
          <p:nvPr/>
        </p:nvSpPr>
        <p:spPr>
          <a:xfrm>
            <a:off x="6514099" y="1419252"/>
            <a:ext cx="170411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cs typeface="Arial"/>
              </a:rPr>
              <a:t>Domestic Security</a:t>
            </a:r>
          </a:p>
        </p:txBody>
      </p:sp>
      <p:sp>
        <p:nvSpPr>
          <p:cNvPr id="12" name="TextBox 11">
            <a:extLst>
              <a:ext uri="{FF2B5EF4-FFF2-40B4-BE49-F238E27FC236}">
                <a16:creationId xmlns:a16="http://schemas.microsoft.com/office/drawing/2014/main" id="{37E693F2-85E4-48D1-A9F3-66A6405D48AC}"/>
              </a:ext>
            </a:extLst>
          </p:cNvPr>
          <p:cNvSpPr txBox="1"/>
          <p:nvPr/>
        </p:nvSpPr>
        <p:spPr>
          <a:xfrm>
            <a:off x="4380846" y="1412514"/>
            <a:ext cx="172142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cs typeface="Arial"/>
              </a:rPr>
              <a:t>Foreign Relations</a:t>
            </a:r>
          </a:p>
        </p:txBody>
      </p:sp>
      <p:sp>
        <p:nvSpPr>
          <p:cNvPr id="14" name="TextBox 13">
            <a:extLst>
              <a:ext uri="{FF2B5EF4-FFF2-40B4-BE49-F238E27FC236}">
                <a16:creationId xmlns:a16="http://schemas.microsoft.com/office/drawing/2014/main" id="{F7AC97FD-9637-4885-BD97-0D0BBD8F1D10}"/>
              </a:ext>
            </a:extLst>
          </p:cNvPr>
          <p:cNvSpPr txBox="1"/>
          <p:nvPr/>
        </p:nvSpPr>
        <p:spPr>
          <a:xfrm>
            <a:off x="2352480" y="1531596"/>
            <a:ext cx="155448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Affordability</a:t>
            </a:r>
            <a:endParaRPr lang="en-US" sz="2000" dirty="0">
              <a:cs typeface="Arial" panose="020B0604020202020204"/>
            </a:endParaRPr>
          </a:p>
        </p:txBody>
      </p:sp>
      <p:sp>
        <p:nvSpPr>
          <p:cNvPr id="26" name="TextBox 25">
            <a:extLst>
              <a:ext uri="{FF2B5EF4-FFF2-40B4-BE49-F238E27FC236}">
                <a16:creationId xmlns:a16="http://schemas.microsoft.com/office/drawing/2014/main" id="{E1F74B54-8927-4689-9888-5B0272D26AF3}"/>
              </a:ext>
            </a:extLst>
          </p:cNvPr>
          <p:cNvSpPr txBox="1"/>
          <p:nvPr/>
        </p:nvSpPr>
        <p:spPr>
          <a:xfrm>
            <a:off x="8667466" y="1398925"/>
            <a:ext cx="170411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cs typeface="Arial"/>
              </a:rPr>
              <a:t>Social Stability</a:t>
            </a:r>
          </a:p>
        </p:txBody>
      </p:sp>
      <p:sp>
        <p:nvSpPr>
          <p:cNvPr id="23" name="TextBox 22">
            <a:extLst>
              <a:ext uri="{FF2B5EF4-FFF2-40B4-BE49-F238E27FC236}">
                <a16:creationId xmlns:a16="http://schemas.microsoft.com/office/drawing/2014/main" id="{95B1382C-AACB-41FB-B42D-3331A6751C38}"/>
              </a:ext>
            </a:extLst>
          </p:cNvPr>
          <p:cNvSpPr txBox="1"/>
          <p:nvPr/>
        </p:nvSpPr>
        <p:spPr>
          <a:xfrm>
            <a:off x="4054029" y="2825048"/>
            <a:ext cx="2190750"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rPr>
              <a:t>Economic</a:t>
            </a:r>
          </a:p>
          <a:p>
            <a:pPr marL="342900" indent="-342900">
              <a:buFont typeface="Arial" panose="020B0604020202020204" pitchFamily="34" charset="0"/>
              <a:buChar char="•"/>
            </a:pPr>
            <a:r>
              <a:rPr lang="en-US" dirty="0">
                <a:solidFill>
                  <a:schemeClr val="bg1"/>
                </a:solidFill>
              </a:rPr>
              <a:t>Trade</a:t>
            </a:r>
          </a:p>
          <a:p>
            <a:r>
              <a:rPr lang="en-US" sz="2000" dirty="0">
                <a:solidFill>
                  <a:schemeClr val="bg1"/>
                </a:solidFill>
              </a:rPr>
              <a:t>Political</a:t>
            </a:r>
          </a:p>
          <a:p>
            <a:pPr marL="342900" indent="-342900">
              <a:buFont typeface="Arial" panose="020B0604020202020204" pitchFamily="34" charset="0"/>
              <a:buChar char="•"/>
            </a:pPr>
            <a:r>
              <a:rPr lang="en-US" dirty="0">
                <a:solidFill>
                  <a:schemeClr val="bg1"/>
                </a:solidFill>
              </a:rPr>
              <a:t>International Relations</a:t>
            </a:r>
          </a:p>
          <a:p>
            <a:r>
              <a:rPr lang="en-US" sz="2000" dirty="0">
                <a:solidFill>
                  <a:schemeClr val="bg1"/>
                </a:solidFill>
              </a:rPr>
              <a:t>Social</a:t>
            </a:r>
          </a:p>
          <a:p>
            <a:pPr marL="342900" indent="-342900">
              <a:buFont typeface="Arial" panose="020B0604020202020204" pitchFamily="34" charset="0"/>
              <a:buChar char="•"/>
            </a:pPr>
            <a:r>
              <a:rPr lang="en-US" dirty="0">
                <a:solidFill>
                  <a:schemeClr val="bg1"/>
                </a:solidFill>
              </a:rPr>
              <a:t>Border state societies</a:t>
            </a:r>
          </a:p>
        </p:txBody>
      </p:sp>
      <p:sp>
        <p:nvSpPr>
          <p:cNvPr id="24" name="TextBox 23">
            <a:extLst>
              <a:ext uri="{FF2B5EF4-FFF2-40B4-BE49-F238E27FC236}">
                <a16:creationId xmlns:a16="http://schemas.microsoft.com/office/drawing/2014/main" id="{E77B0245-EE80-4486-8D2A-324BEEA208C2}"/>
              </a:ext>
            </a:extLst>
          </p:cNvPr>
          <p:cNvSpPr txBox="1"/>
          <p:nvPr/>
        </p:nvSpPr>
        <p:spPr>
          <a:xfrm>
            <a:off x="1281112" y="2623397"/>
            <a:ext cx="2190750" cy="3262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rPr>
              <a:t>Economic</a:t>
            </a:r>
          </a:p>
          <a:p>
            <a:pPr marL="342900" indent="-342900">
              <a:buFont typeface="Arial" panose="020B0604020202020204" pitchFamily="34" charset="0"/>
              <a:buChar char="•"/>
            </a:pPr>
            <a:r>
              <a:rPr lang="en-US" dirty="0">
                <a:solidFill>
                  <a:schemeClr val="bg1"/>
                </a:solidFill>
              </a:rPr>
              <a:t>Federal Budget</a:t>
            </a:r>
          </a:p>
          <a:p>
            <a:pPr marL="342900" indent="-342900">
              <a:buFont typeface="Arial" panose="020B0604020202020204" pitchFamily="34" charset="0"/>
              <a:buChar char="•"/>
            </a:pPr>
            <a:r>
              <a:rPr lang="en-US" dirty="0">
                <a:solidFill>
                  <a:schemeClr val="bg1"/>
                </a:solidFill>
              </a:rPr>
              <a:t>Infrastructure</a:t>
            </a:r>
          </a:p>
          <a:p>
            <a:pPr marL="342900" indent="-342900">
              <a:buFont typeface="Arial" panose="020B0604020202020204" pitchFamily="34" charset="0"/>
              <a:buChar char="•"/>
            </a:pPr>
            <a:r>
              <a:rPr lang="en-US" dirty="0">
                <a:solidFill>
                  <a:schemeClr val="bg1"/>
                </a:solidFill>
              </a:rPr>
              <a:t>Crime</a:t>
            </a:r>
          </a:p>
          <a:p>
            <a:r>
              <a:rPr lang="en-US" sz="2000" dirty="0">
                <a:solidFill>
                  <a:schemeClr val="bg1"/>
                </a:solidFill>
              </a:rPr>
              <a:t>Environmental</a:t>
            </a:r>
          </a:p>
          <a:p>
            <a:pPr marL="342900" indent="-342900">
              <a:buFont typeface="Arial" panose="020B0604020202020204" pitchFamily="34" charset="0"/>
              <a:buChar char="•"/>
            </a:pPr>
            <a:r>
              <a:rPr lang="en-US" dirty="0">
                <a:solidFill>
                  <a:schemeClr val="bg1"/>
                </a:solidFill>
              </a:rPr>
              <a:t>Sustainability</a:t>
            </a:r>
          </a:p>
          <a:p>
            <a:r>
              <a:rPr lang="en-US" sz="2000" dirty="0">
                <a:solidFill>
                  <a:schemeClr val="bg1"/>
                </a:solidFill>
              </a:rPr>
              <a:t>Political</a:t>
            </a:r>
          </a:p>
          <a:p>
            <a:pPr marL="342900" indent="-342900">
              <a:buFont typeface="Arial" panose="020B0604020202020204" pitchFamily="34" charset="0"/>
              <a:buChar char="•"/>
            </a:pPr>
            <a:r>
              <a:rPr lang="en-US" dirty="0">
                <a:solidFill>
                  <a:schemeClr val="bg1"/>
                </a:solidFill>
              </a:rPr>
              <a:t>Maneuvering</a:t>
            </a:r>
          </a:p>
          <a:p>
            <a:r>
              <a:rPr lang="en-US" sz="2000" dirty="0">
                <a:solidFill>
                  <a:schemeClr val="bg1"/>
                </a:solidFill>
              </a:rPr>
              <a:t>Social</a:t>
            </a:r>
          </a:p>
          <a:p>
            <a:pPr marL="342900" indent="-342900">
              <a:buFont typeface="Arial" panose="020B0604020202020204" pitchFamily="34" charset="0"/>
              <a:buChar char="•"/>
            </a:pPr>
            <a:r>
              <a:rPr lang="en-US" dirty="0">
                <a:solidFill>
                  <a:schemeClr val="bg1"/>
                </a:solidFill>
              </a:rPr>
              <a:t>U.S. Citizens</a:t>
            </a:r>
          </a:p>
          <a:p>
            <a:pPr marL="342900" indent="-342900">
              <a:buFont typeface="Arial" panose="020B0604020202020204" pitchFamily="34" charset="0"/>
              <a:buChar char="•"/>
            </a:pPr>
            <a:r>
              <a:rPr lang="en-US" dirty="0">
                <a:solidFill>
                  <a:schemeClr val="bg1"/>
                </a:solidFill>
              </a:rPr>
              <a:t>Other countries</a:t>
            </a:r>
          </a:p>
        </p:txBody>
      </p:sp>
      <p:sp>
        <p:nvSpPr>
          <p:cNvPr id="25" name="TextBox 24">
            <a:extLst>
              <a:ext uri="{FF2B5EF4-FFF2-40B4-BE49-F238E27FC236}">
                <a16:creationId xmlns:a16="http://schemas.microsoft.com/office/drawing/2014/main" id="{76E997FC-282F-4F3B-ADB9-9CB946FA703F}"/>
              </a:ext>
            </a:extLst>
          </p:cNvPr>
          <p:cNvSpPr txBox="1"/>
          <p:nvPr/>
        </p:nvSpPr>
        <p:spPr>
          <a:xfrm>
            <a:off x="6471095" y="2729607"/>
            <a:ext cx="2190750" cy="29854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rPr>
              <a:t>Economic</a:t>
            </a:r>
          </a:p>
          <a:p>
            <a:pPr marL="342900" indent="-342900">
              <a:buFont typeface="Arial" panose="020B0604020202020204" pitchFamily="34" charset="0"/>
              <a:buChar char="•"/>
            </a:pPr>
            <a:r>
              <a:rPr lang="en-US" dirty="0">
                <a:solidFill>
                  <a:schemeClr val="bg1"/>
                </a:solidFill>
              </a:rPr>
              <a:t>Federal Budget</a:t>
            </a:r>
          </a:p>
          <a:p>
            <a:r>
              <a:rPr lang="en-US" sz="2000" dirty="0">
                <a:solidFill>
                  <a:schemeClr val="bg1"/>
                </a:solidFill>
              </a:rPr>
              <a:t>Environmental</a:t>
            </a:r>
          </a:p>
          <a:p>
            <a:pPr marL="342900" indent="-342900">
              <a:buFont typeface="Arial" panose="020B0604020202020204" pitchFamily="34" charset="0"/>
              <a:buChar char="•"/>
            </a:pPr>
            <a:r>
              <a:rPr lang="en-US" dirty="0">
                <a:solidFill>
                  <a:schemeClr val="bg1"/>
                </a:solidFill>
              </a:rPr>
              <a:t>Border lands</a:t>
            </a:r>
          </a:p>
          <a:p>
            <a:r>
              <a:rPr lang="en-US" sz="2000" dirty="0">
                <a:solidFill>
                  <a:schemeClr val="bg1"/>
                </a:solidFill>
              </a:rPr>
              <a:t>Political</a:t>
            </a:r>
          </a:p>
          <a:p>
            <a:pPr marL="342900" indent="-342900">
              <a:buFont typeface="Arial" panose="020B0604020202020204" pitchFamily="34" charset="0"/>
              <a:buChar char="•"/>
            </a:pPr>
            <a:r>
              <a:rPr lang="en-US" dirty="0">
                <a:solidFill>
                  <a:schemeClr val="bg1"/>
                </a:solidFill>
              </a:rPr>
              <a:t>Politicians</a:t>
            </a:r>
          </a:p>
          <a:p>
            <a:pPr marL="342900" indent="-342900">
              <a:buFont typeface="Arial" panose="020B0604020202020204" pitchFamily="34" charset="0"/>
              <a:buChar char="•"/>
            </a:pPr>
            <a:r>
              <a:rPr lang="en-US" dirty="0">
                <a:solidFill>
                  <a:schemeClr val="bg1"/>
                </a:solidFill>
              </a:rPr>
              <a:t>Foreign relations</a:t>
            </a:r>
          </a:p>
          <a:p>
            <a:r>
              <a:rPr lang="en-US" sz="2000" dirty="0">
                <a:solidFill>
                  <a:schemeClr val="bg1"/>
                </a:solidFill>
              </a:rPr>
              <a:t>Social</a:t>
            </a:r>
          </a:p>
          <a:p>
            <a:pPr marL="342900" indent="-342900">
              <a:buFont typeface="Arial" panose="020B0604020202020204" pitchFamily="34" charset="0"/>
              <a:buChar char="•"/>
            </a:pPr>
            <a:r>
              <a:rPr lang="en-US" dirty="0">
                <a:solidFill>
                  <a:schemeClr val="bg1"/>
                </a:solidFill>
              </a:rPr>
              <a:t>Illegal residents</a:t>
            </a:r>
          </a:p>
        </p:txBody>
      </p:sp>
      <p:sp>
        <p:nvSpPr>
          <p:cNvPr id="27" name="TextBox 26">
            <a:extLst>
              <a:ext uri="{FF2B5EF4-FFF2-40B4-BE49-F238E27FC236}">
                <a16:creationId xmlns:a16="http://schemas.microsoft.com/office/drawing/2014/main" id="{BCD19A52-AB7B-490D-A7D0-9690468AD0C1}"/>
              </a:ext>
            </a:extLst>
          </p:cNvPr>
          <p:cNvSpPr txBox="1"/>
          <p:nvPr/>
        </p:nvSpPr>
        <p:spPr>
          <a:xfrm>
            <a:off x="8998026" y="2808970"/>
            <a:ext cx="2190750"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rPr>
              <a:t>Economic</a:t>
            </a:r>
          </a:p>
          <a:p>
            <a:pPr marL="342900" indent="-342900">
              <a:buFont typeface="Arial" panose="020B0604020202020204" pitchFamily="34" charset="0"/>
              <a:buChar char="•"/>
            </a:pPr>
            <a:r>
              <a:rPr lang="en-US" dirty="0">
                <a:solidFill>
                  <a:schemeClr val="bg1"/>
                </a:solidFill>
              </a:rPr>
              <a:t>Crime</a:t>
            </a:r>
          </a:p>
          <a:p>
            <a:pPr marL="342900" indent="-342900">
              <a:buFont typeface="Arial" panose="020B0604020202020204" pitchFamily="34" charset="0"/>
              <a:buChar char="•"/>
            </a:pPr>
            <a:r>
              <a:rPr lang="en-US" dirty="0">
                <a:solidFill>
                  <a:schemeClr val="bg1"/>
                </a:solidFill>
              </a:rPr>
              <a:t>Other impacts</a:t>
            </a:r>
          </a:p>
          <a:p>
            <a:r>
              <a:rPr lang="en-US" sz="2000" dirty="0">
                <a:solidFill>
                  <a:schemeClr val="bg1"/>
                </a:solidFill>
              </a:rPr>
              <a:t>Political</a:t>
            </a:r>
          </a:p>
          <a:p>
            <a:pPr marL="342900" indent="-342900">
              <a:buFont typeface="Arial" panose="020B0604020202020204" pitchFamily="34" charset="0"/>
              <a:buChar char="•"/>
            </a:pPr>
            <a:r>
              <a:rPr lang="en-US" dirty="0">
                <a:solidFill>
                  <a:schemeClr val="bg1"/>
                </a:solidFill>
              </a:rPr>
              <a:t>Relations with Mexico</a:t>
            </a:r>
          </a:p>
          <a:p>
            <a:r>
              <a:rPr lang="en-US" sz="2000" dirty="0">
                <a:solidFill>
                  <a:schemeClr val="bg1"/>
                </a:solidFill>
              </a:rPr>
              <a:t>Social</a:t>
            </a:r>
          </a:p>
          <a:p>
            <a:pPr marL="342900" indent="-342900">
              <a:buFont typeface="Arial" panose="020B0604020202020204" pitchFamily="34" charset="0"/>
              <a:buChar char="•"/>
            </a:pPr>
            <a:r>
              <a:rPr lang="en-US" dirty="0">
                <a:solidFill>
                  <a:schemeClr val="bg1"/>
                </a:solidFill>
              </a:rPr>
              <a:t>Perceptions</a:t>
            </a:r>
          </a:p>
        </p:txBody>
      </p:sp>
    </p:spTree>
    <p:extLst>
      <p:ext uri="{BB962C8B-B14F-4D97-AF65-F5344CB8AC3E}">
        <p14:creationId xmlns:p14="http://schemas.microsoft.com/office/powerpoint/2010/main" val="63841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85C67-28C6-4917-BFD4-C642F180DCA6}"/>
              </a:ext>
            </a:extLst>
          </p:cNvPr>
          <p:cNvSpPr>
            <a:spLocks noGrp="1"/>
          </p:cNvSpPr>
          <p:nvPr>
            <p:ph type="title"/>
          </p:nvPr>
        </p:nvSpPr>
        <p:spPr>
          <a:xfrm>
            <a:off x="2293026" y="552987"/>
            <a:ext cx="7958331" cy="1077229"/>
          </a:xfrm>
        </p:spPr>
        <p:txBody>
          <a:bodyPr/>
          <a:lstStyle/>
          <a:p>
            <a:pPr algn="ctr"/>
            <a:r>
              <a:rPr lang="en-US" dirty="0"/>
              <a:t>BOCR Main Network</a:t>
            </a:r>
          </a:p>
        </p:txBody>
      </p:sp>
      <p:pic>
        <p:nvPicPr>
          <p:cNvPr id="4" name="Picture 3">
            <a:extLst>
              <a:ext uri="{FF2B5EF4-FFF2-40B4-BE49-F238E27FC236}">
                <a16:creationId xmlns:a16="http://schemas.microsoft.com/office/drawing/2014/main" id="{F5363052-F808-4767-964B-D1A4272AE103}"/>
              </a:ext>
            </a:extLst>
          </p:cNvPr>
          <p:cNvPicPr>
            <a:picLocks noChangeAspect="1"/>
          </p:cNvPicPr>
          <p:nvPr/>
        </p:nvPicPr>
        <p:blipFill>
          <a:blip r:embed="rId2"/>
          <a:stretch>
            <a:fillRect/>
          </a:stretch>
        </p:blipFill>
        <p:spPr>
          <a:xfrm>
            <a:off x="2852738" y="1490813"/>
            <a:ext cx="6300788" cy="4709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8034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95D1-4B4E-4C68-9F91-894A204B0FCB}"/>
              </a:ext>
            </a:extLst>
          </p:cNvPr>
          <p:cNvSpPr>
            <a:spLocks noGrp="1"/>
          </p:cNvSpPr>
          <p:nvPr>
            <p:ph type="title"/>
          </p:nvPr>
        </p:nvSpPr>
        <p:spPr/>
        <p:txBody>
          <a:bodyPr/>
          <a:lstStyle/>
          <a:p>
            <a:pPr algn="ctr"/>
            <a:r>
              <a:rPr lang="en-US" dirty="0"/>
              <a:t>Strategic Criteria Judgements</a:t>
            </a:r>
          </a:p>
        </p:txBody>
      </p:sp>
      <p:pic>
        <p:nvPicPr>
          <p:cNvPr id="3" name="Picture 2">
            <a:extLst>
              <a:ext uri="{FF2B5EF4-FFF2-40B4-BE49-F238E27FC236}">
                <a16:creationId xmlns:a16="http://schemas.microsoft.com/office/drawing/2014/main" id="{3B926BF2-66D3-4CC8-8AE6-DDAB07559F11}"/>
              </a:ext>
            </a:extLst>
          </p:cNvPr>
          <p:cNvPicPr>
            <a:picLocks noChangeAspect="1"/>
          </p:cNvPicPr>
          <p:nvPr/>
        </p:nvPicPr>
        <p:blipFill rotWithShape="1">
          <a:blip r:embed="rId2"/>
          <a:srcRect t="3585"/>
          <a:stretch/>
        </p:blipFill>
        <p:spPr>
          <a:xfrm>
            <a:off x="1660207" y="4194810"/>
            <a:ext cx="9305925" cy="1946910"/>
          </a:xfrm>
          <a:prstGeom prst="rect">
            <a:avLst/>
          </a:prstGeom>
        </p:spPr>
      </p:pic>
      <p:pic>
        <p:nvPicPr>
          <p:cNvPr id="4" name="Picture 3">
            <a:extLst>
              <a:ext uri="{FF2B5EF4-FFF2-40B4-BE49-F238E27FC236}">
                <a16:creationId xmlns:a16="http://schemas.microsoft.com/office/drawing/2014/main" id="{8F756821-7952-4950-BCE4-371F38383C96}"/>
              </a:ext>
            </a:extLst>
          </p:cNvPr>
          <p:cNvPicPr>
            <a:picLocks noChangeAspect="1"/>
          </p:cNvPicPr>
          <p:nvPr/>
        </p:nvPicPr>
        <p:blipFill>
          <a:blip r:embed="rId3"/>
          <a:stretch>
            <a:fillRect/>
          </a:stretch>
        </p:blipFill>
        <p:spPr>
          <a:xfrm>
            <a:off x="3546632" y="1458313"/>
            <a:ext cx="5533073" cy="2600289"/>
          </a:xfrm>
          <a:prstGeom prst="rect">
            <a:avLst/>
          </a:prstGeom>
        </p:spPr>
      </p:pic>
    </p:spTree>
    <p:extLst>
      <p:ext uri="{BB962C8B-B14F-4D97-AF65-F5344CB8AC3E}">
        <p14:creationId xmlns:p14="http://schemas.microsoft.com/office/powerpoint/2010/main" val="1566655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5D701-5786-41F7-9F76-C75D805FE3C8}"/>
              </a:ext>
            </a:extLst>
          </p:cNvPr>
          <p:cNvSpPr>
            <a:spLocks noGrp="1"/>
          </p:cNvSpPr>
          <p:nvPr>
            <p:ph type="title"/>
          </p:nvPr>
        </p:nvSpPr>
        <p:spPr>
          <a:xfrm>
            <a:off x="1751682" y="1931388"/>
            <a:ext cx="2664361" cy="1903241"/>
          </a:xfrm>
        </p:spPr>
        <p:txBody>
          <a:bodyPr/>
          <a:lstStyle/>
          <a:p>
            <a:r>
              <a:rPr lang="en-US" dirty="0"/>
              <a:t>Benefits</a:t>
            </a:r>
          </a:p>
        </p:txBody>
      </p:sp>
      <p:pic>
        <p:nvPicPr>
          <p:cNvPr id="6" name="Content Placeholder 5">
            <a:extLst>
              <a:ext uri="{FF2B5EF4-FFF2-40B4-BE49-F238E27FC236}">
                <a16:creationId xmlns:a16="http://schemas.microsoft.com/office/drawing/2014/main" id="{19E23045-7ACD-48BF-A4A6-BBDCA2FAACCB}"/>
              </a:ext>
            </a:extLst>
          </p:cNvPr>
          <p:cNvPicPr>
            <a:picLocks noGrp="1" noChangeAspect="1"/>
          </p:cNvPicPr>
          <p:nvPr>
            <p:ph idx="1"/>
          </p:nvPr>
        </p:nvPicPr>
        <p:blipFill rotWithShape="1">
          <a:blip r:embed="rId2"/>
          <a:srcRect l="2361"/>
          <a:stretch/>
        </p:blipFill>
        <p:spPr>
          <a:xfrm>
            <a:off x="3438525" y="887142"/>
            <a:ext cx="3964810" cy="2449719"/>
          </a:xfrm>
          <a:prstGeom prst="rect">
            <a:avLst/>
          </a:prstGeom>
        </p:spPr>
      </p:pic>
      <p:pic>
        <p:nvPicPr>
          <p:cNvPr id="10" name="Picture 9">
            <a:extLst>
              <a:ext uri="{FF2B5EF4-FFF2-40B4-BE49-F238E27FC236}">
                <a16:creationId xmlns:a16="http://schemas.microsoft.com/office/drawing/2014/main" id="{6D7BE0D8-D589-4E7C-8B63-D322E6BAE488}"/>
              </a:ext>
            </a:extLst>
          </p:cNvPr>
          <p:cNvPicPr>
            <a:picLocks noChangeAspect="1"/>
          </p:cNvPicPr>
          <p:nvPr/>
        </p:nvPicPr>
        <p:blipFill>
          <a:blip r:embed="rId3"/>
          <a:stretch>
            <a:fillRect/>
          </a:stretch>
        </p:blipFill>
        <p:spPr>
          <a:xfrm>
            <a:off x="1751682" y="4053802"/>
            <a:ext cx="5448300" cy="1200150"/>
          </a:xfrm>
          <a:prstGeom prst="rect">
            <a:avLst/>
          </a:prstGeom>
        </p:spPr>
      </p:pic>
      <p:pic>
        <p:nvPicPr>
          <p:cNvPr id="7" name="Picture 6">
            <a:extLst>
              <a:ext uri="{FF2B5EF4-FFF2-40B4-BE49-F238E27FC236}">
                <a16:creationId xmlns:a16="http://schemas.microsoft.com/office/drawing/2014/main" id="{AB30F6EE-4110-4B4B-85A2-FCA926F0C546}"/>
              </a:ext>
            </a:extLst>
          </p:cNvPr>
          <p:cNvPicPr>
            <a:picLocks noChangeAspect="1"/>
          </p:cNvPicPr>
          <p:nvPr/>
        </p:nvPicPr>
        <p:blipFill>
          <a:blip r:embed="rId4"/>
          <a:stretch>
            <a:fillRect/>
          </a:stretch>
        </p:blipFill>
        <p:spPr>
          <a:xfrm>
            <a:off x="7851588" y="2057400"/>
            <a:ext cx="3199007" cy="1371600"/>
          </a:xfrm>
          <a:prstGeom prst="rect">
            <a:avLst/>
          </a:prstGeom>
        </p:spPr>
      </p:pic>
      <p:pic>
        <p:nvPicPr>
          <p:cNvPr id="8" name="Picture 7">
            <a:extLst>
              <a:ext uri="{FF2B5EF4-FFF2-40B4-BE49-F238E27FC236}">
                <a16:creationId xmlns:a16="http://schemas.microsoft.com/office/drawing/2014/main" id="{B13C2ACC-A605-4E2A-A674-B24EC58DCE66}"/>
              </a:ext>
            </a:extLst>
          </p:cNvPr>
          <p:cNvPicPr>
            <a:picLocks noChangeAspect="1"/>
          </p:cNvPicPr>
          <p:nvPr/>
        </p:nvPicPr>
        <p:blipFill>
          <a:blip r:embed="rId5"/>
          <a:stretch>
            <a:fillRect/>
          </a:stretch>
        </p:blipFill>
        <p:spPr>
          <a:xfrm>
            <a:off x="7591401" y="389375"/>
            <a:ext cx="3719383" cy="1371600"/>
          </a:xfrm>
          <a:prstGeom prst="rect">
            <a:avLst/>
          </a:prstGeom>
        </p:spPr>
      </p:pic>
      <p:pic>
        <p:nvPicPr>
          <p:cNvPr id="9" name="Picture 8">
            <a:extLst>
              <a:ext uri="{FF2B5EF4-FFF2-40B4-BE49-F238E27FC236}">
                <a16:creationId xmlns:a16="http://schemas.microsoft.com/office/drawing/2014/main" id="{526CF934-FA78-4F1A-9CFD-5CDD2DA040B2}"/>
              </a:ext>
            </a:extLst>
          </p:cNvPr>
          <p:cNvPicPr>
            <a:picLocks noChangeAspect="1"/>
          </p:cNvPicPr>
          <p:nvPr/>
        </p:nvPicPr>
        <p:blipFill>
          <a:blip r:embed="rId6"/>
          <a:stretch>
            <a:fillRect/>
          </a:stretch>
        </p:blipFill>
        <p:spPr>
          <a:xfrm>
            <a:off x="8065986" y="3725425"/>
            <a:ext cx="2770209" cy="2449719"/>
          </a:xfrm>
          <a:prstGeom prst="rect">
            <a:avLst/>
          </a:prstGeom>
        </p:spPr>
      </p:pic>
    </p:spTree>
    <p:extLst>
      <p:ext uri="{BB962C8B-B14F-4D97-AF65-F5344CB8AC3E}">
        <p14:creationId xmlns:p14="http://schemas.microsoft.com/office/powerpoint/2010/main" val="24016866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C2D1F"/>
      </a:dk2>
      <a:lt2>
        <a:srgbClr val="FAF2C5"/>
      </a:lt2>
      <a:accent1>
        <a:srgbClr val="EA9736"/>
      </a:accent1>
      <a:accent2>
        <a:srgbClr val="EACF56"/>
      </a:accent2>
      <a:accent3>
        <a:srgbClr val="77D4D6"/>
      </a:accent3>
      <a:accent4>
        <a:srgbClr val="54AFDC"/>
      </a:accent4>
      <a:accent5>
        <a:srgbClr val="88C363"/>
      </a:accent5>
      <a:accent6>
        <a:srgbClr val="D9D899"/>
      </a:accent6>
      <a:hlink>
        <a:srgbClr val="A7A574"/>
      </a:hlink>
      <a:folHlink>
        <a:srgbClr val="8B887A"/>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9B359FC9-1E88-4883-B31D-CCECAE2A7B38}"/>
    </a:ext>
  </a:extLst>
</a:theme>
</file>

<file path=docProps/app.xml><?xml version="1.0" encoding="utf-8"?>
<Properties xmlns="http://schemas.openxmlformats.org/officeDocument/2006/extended-properties" xmlns:vt="http://schemas.openxmlformats.org/officeDocument/2006/docPropsVTypes">
  <Template>TM16401375[[fn=Madison]]</Template>
  <TotalTime>1296</TotalTime>
  <Words>655</Words>
  <Application>Microsoft Office PowerPoint</Application>
  <PresentationFormat>Widescreen</PresentationFormat>
  <Paragraphs>109</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Wingdings</vt:lpstr>
      <vt:lpstr>Madison</vt:lpstr>
      <vt:lpstr>United States Mexico Border Wall</vt:lpstr>
      <vt:lpstr>Background</vt:lpstr>
      <vt:lpstr>Calls for a Wall</vt:lpstr>
      <vt:lpstr>Pushback</vt:lpstr>
      <vt:lpstr>Alternatives</vt:lpstr>
      <vt:lpstr>The Model</vt:lpstr>
      <vt:lpstr>BOCR Main Network</vt:lpstr>
      <vt:lpstr>Strategic Criteria Judgements</vt:lpstr>
      <vt:lpstr>Benefits</vt:lpstr>
      <vt:lpstr>Opportunities</vt:lpstr>
      <vt:lpstr>Costs</vt:lpstr>
      <vt:lpstr>Risks</vt:lpstr>
      <vt:lpstr>BOCR Ratings</vt:lpstr>
      <vt:lpstr>Overall Synthesis</vt:lpstr>
      <vt:lpstr>Sensitivity Analysis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Topper</dc:creator>
  <cp:lastModifiedBy>Sarah Topper</cp:lastModifiedBy>
  <cp:revision>93</cp:revision>
  <dcterms:created xsi:type="dcterms:W3CDTF">2019-04-14T19:34:23Z</dcterms:created>
  <dcterms:modified xsi:type="dcterms:W3CDTF">2019-04-16T22:12:20Z</dcterms:modified>
</cp:coreProperties>
</file>