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5" r:id="rId7"/>
    <p:sldId id="266" r:id="rId8"/>
    <p:sldId id="267" r:id="rId9"/>
    <p:sldId id="268" r:id="rId10"/>
    <p:sldId id="261" r:id="rId11"/>
    <p:sldId id="262" r:id="rId12"/>
    <p:sldId id="263" r:id="rId13"/>
    <p:sldId id="271" r:id="rId14"/>
    <p:sldId id="272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1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ethriftyliving.com/college-tuition-costs-united-states-state-compar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 student debt balance and rising costs of undergraduate tuition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419600"/>
            <a:ext cx="4800600" cy="939799"/>
          </a:xfrm>
        </p:spPr>
        <p:txBody>
          <a:bodyPr/>
          <a:lstStyle/>
          <a:p>
            <a:r>
              <a:rPr lang="en-US" dirty="0"/>
              <a:t>Evan Fitzpatrick </a:t>
            </a:r>
          </a:p>
          <a:p>
            <a:r>
              <a:rPr lang="en-US" dirty="0"/>
              <a:t>Casey Irwin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BOCR Synthesis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B76EB1-1250-46A5-8D41-ED0AC7764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524124"/>
            <a:ext cx="4486275" cy="1590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F322ED-23BA-4E4C-8AE7-857B0293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" y="4114799"/>
            <a:ext cx="4476750" cy="1581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4BB09C-C759-403B-A441-5D2938927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24124"/>
            <a:ext cx="4543425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803F477-7E2D-4F53-BD7E-82E948286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4114799"/>
            <a:ext cx="45053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00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DFB84-D0C4-4F1F-84F2-EDC17597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Synthesis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4BA723-E8A2-4392-A8E8-9461DCFAE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5600"/>
            <a:ext cx="8360083" cy="2938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878F1E-737C-4C77-BED6-6D1F1DEE8F6C}"/>
              </a:ext>
            </a:extLst>
          </p:cNvPr>
          <p:cNvSpPr txBox="1"/>
          <p:nvPr/>
        </p:nvSpPr>
        <p:spPr>
          <a:xfrm>
            <a:off x="2846541" y="22492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ADDITIVE</a:t>
            </a:r>
          </a:p>
        </p:txBody>
      </p:sp>
    </p:spTree>
    <p:extLst>
      <p:ext uri="{BB962C8B-B14F-4D97-AF65-F5344CB8AC3E}">
        <p14:creationId xmlns:p14="http://schemas.microsoft.com/office/powerpoint/2010/main" val="16454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4C68E9-B959-46C8-9F96-F01C3DB7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Synthesis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269A27-B5C3-4066-9A12-43F61A889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04" y="3008531"/>
            <a:ext cx="8427989" cy="3011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D533A0-2FF4-475A-88E3-605C0297D62D}"/>
              </a:ext>
            </a:extLst>
          </p:cNvPr>
          <p:cNvSpPr txBox="1"/>
          <p:nvPr/>
        </p:nvSpPr>
        <p:spPr>
          <a:xfrm>
            <a:off x="2781299" y="2362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MULTIPLICATIVE</a:t>
            </a:r>
          </a:p>
        </p:txBody>
      </p:sp>
    </p:spTree>
    <p:extLst>
      <p:ext uri="{BB962C8B-B14F-4D97-AF65-F5344CB8AC3E}">
        <p14:creationId xmlns:p14="http://schemas.microsoft.com/office/powerpoint/2010/main" val="245878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779DA-D6A1-47B4-A5AA-0D5C04A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Sensitivity Analysis – Priorities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D0B6F5-4CF1-460E-B2C6-27B4296A4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119223"/>
            <a:ext cx="3326198" cy="4400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8DAA96-54F7-4595-AD97-4C5DD91DD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56604"/>
            <a:ext cx="3326198" cy="44402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7D038B-AF5C-4995-9C58-6F1A4AB32CDE}"/>
              </a:ext>
            </a:extLst>
          </p:cNvPr>
          <p:cNvSpPr txBox="1"/>
          <p:nvPr/>
        </p:nvSpPr>
        <p:spPr>
          <a:xfrm>
            <a:off x="838200" y="159105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Priority: Benefits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F392FD-B73F-46AB-A33B-2F216FE01B8A}"/>
              </a:ext>
            </a:extLst>
          </p:cNvPr>
          <p:cNvSpPr txBox="1"/>
          <p:nvPr/>
        </p:nvSpPr>
        <p:spPr>
          <a:xfrm>
            <a:off x="4762500" y="1591976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Priority: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65664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1C619-566F-4709-B89D-FE5B65F1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C and 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5690AB-00CC-46D4-ABF7-4A64F0514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33600"/>
            <a:ext cx="3277678" cy="4386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341ECB-A353-442D-A845-6D339A02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407" y="2133601"/>
            <a:ext cx="3330971" cy="4465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299D91-E6E8-41F4-9881-12B3FB9D47CF}"/>
              </a:ext>
            </a:extLst>
          </p:cNvPr>
          <p:cNvSpPr txBox="1"/>
          <p:nvPr/>
        </p:nvSpPr>
        <p:spPr>
          <a:xfrm>
            <a:off x="941716" y="1681799"/>
            <a:ext cx="180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Priority: Costs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B7F03D-54CD-44E0-8024-B281DAAE93B4}"/>
              </a:ext>
            </a:extLst>
          </p:cNvPr>
          <p:cNvSpPr txBox="1"/>
          <p:nvPr/>
        </p:nvSpPr>
        <p:spPr>
          <a:xfrm>
            <a:off x="4860270" y="1698074"/>
            <a:ext cx="207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Priority: Risks</a:t>
            </a:r>
          </a:p>
        </p:txBody>
      </p:sp>
    </p:spTree>
    <p:extLst>
      <p:ext uri="{BB962C8B-B14F-4D97-AF65-F5344CB8AC3E}">
        <p14:creationId xmlns:p14="http://schemas.microsoft.com/office/powerpoint/2010/main" val="1280195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3ADE7EC-A182-4673-AC48-2F35467C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90800"/>
            <a:ext cx="6976533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Subsidized costs for undergraduate tuition is the decision based off of the BOCR model</a:t>
            </a:r>
          </a:p>
          <a:p>
            <a:r>
              <a:rPr lang="en-US" dirty="0"/>
              <a:t>No action received the worst ratings all the way around</a:t>
            </a:r>
          </a:p>
          <a:p>
            <a:r>
              <a:rPr lang="en-US" dirty="0"/>
              <a:t>“Subsidized Costs” is a broad alternative. A further analysis could be conducted for specific alternatives rolled up into this alternative</a:t>
            </a:r>
          </a:p>
          <a:p>
            <a:pPr lvl="1"/>
            <a:r>
              <a:rPr lang="en-US" dirty="0"/>
              <a:t>How much $? </a:t>
            </a:r>
            <a:r>
              <a:rPr lang="en-US"/>
              <a:t>Free?</a:t>
            </a:r>
            <a:endParaRPr lang="en-US" dirty="0"/>
          </a:p>
          <a:p>
            <a:pPr lvl="1"/>
            <a:r>
              <a:rPr lang="en-US" dirty="0"/>
              <a:t>Who is eligible?</a:t>
            </a:r>
          </a:p>
          <a:p>
            <a:pPr lvl="1"/>
            <a:r>
              <a:rPr lang="en-US" dirty="0"/>
              <a:t>Which institutions?</a:t>
            </a:r>
          </a:p>
          <a:p>
            <a:pPr lvl="1"/>
            <a:r>
              <a:rPr lang="en-US" dirty="0"/>
              <a:t>What about those who are already paying back $?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9A88139-E348-4056-9A09-3D0E5944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68474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688D023-164C-4B2D-9A82-1FC685E4D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050" y="2509582"/>
            <a:ext cx="5486750" cy="37641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1B63DE0E-3128-49BF-A4EB-586D79F9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Situation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BABD03B-3006-4C6A-B784-05D6B7E3C842}"/>
              </a:ext>
            </a:extLst>
          </p:cNvPr>
          <p:cNvSpPr/>
          <p:nvPr/>
        </p:nvSpPr>
        <p:spPr>
          <a:xfrm>
            <a:off x="304450" y="2837394"/>
            <a:ext cx="26211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Tuition costs in the United States have been rapidly increasing over the last few decades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2054C30-40A7-4469-B9DF-48F23FFE86E7}"/>
              </a:ext>
            </a:extLst>
          </p:cNvPr>
          <p:cNvSpPr/>
          <p:nvPr/>
        </p:nvSpPr>
        <p:spPr>
          <a:xfrm>
            <a:off x="3657425" y="61965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https://www.simplethriftyliving.com/college-tuition-costs-united-states-state-compare/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2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0056" y="2514600"/>
            <a:ext cx="2332567" cy="36208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The student debt balance has recently surpassed $1.5 trillion, amassing over $400 billion in the last 5 years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Situation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96324"/>
            <a:ext cx="4942544" cy="338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22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the impacts of these trends, and potentially enact a policy/program that will best impact the US student debt balance</a:t>
            </a:r>
          </a:p>
          <a:p>
            <a:r>
              <a:rPr lang="en-US" dirty="0"/>
              <a:t>Analysis completed from the government perspective and will explore the impacts of these rising tuition costs (Private institutions excluded)</a:t>
            </a:r>
          </a:p>
          <a:p>
            <a:r>
              <a:rPr lang="en-US" dirty="0"/>
              <a:t>Review three different alternatives and conclude course of action and next steps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295373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Value of individual debt accrued</a:t>
            </a:r>
          </a:p>
          <a:p>
            <a:r>
              <a:rPr lang="en-US" sz="1800" dirty="0"/>
              <a:t>Total US student debt balance</a:t>
            </a:r>
          </a:p>
          <a:p>
            <a:r>
              <a:rPr lang="en-US" sz="1800" dirty="0"/>
              <a:t>Health of US economy</a:t>
            </a:r>
          </a:p>
          <a:p>
            <a:endParaRPr lang="en-US" sz="1800" dirty="0"/>
          </a:p>
          <a:p>
            <a:r>
              <a:rPr lang="en-US" sz="1800" dirty="0"/>
              <a:t>Three alternatives:</a:t>
            </a:r>
          </a:p>
          <a:p>
            <a:pPr lvl="1"/>
            <a:r>
              <a:rPr lang="en-US" sz="1600" dirty="0"/>
              <a:t>Subsidize the cost of public academic institutions – put the onus on the academic institutions to lower their tuition/house costs to curtail the debt balance</a:t>
            </a:r>
          </a:p>
          <a:p>
            <a:pPr lvl="1"/>
            <a:r>
              <a:rPr lang="en-US" sz="1600" dirty="0"/>
              <a:t>Implement extended, non-traditional undergraduate programs. Allow students to obtain their undergraduate degree over a longer period that will allow them to personally curtail the costs (i.e. 6-year program that will lighten coursework and allow for more career development and work hours)</a:t>
            </a:r>
          </a:p>
          <a:p>
            <a:pPr lvl="1"/>
            <a:r>
              <a:rPr lang="en-US" sz="1600" dirty="0"/>
              <a:t>No action. Allow the debt balance to continue to rise.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Criteria &amp; Alternatives</a:t>
            </a:r>
          </a:p>
        </p:txBody>
      </p:sp>
    </p:spTree>
    <p:extLst>
      <p:ext uri="{BB962C8B-B14F-4D97-AF65-F5344CB8AC3E}">
        <p14:creationId xmlns:p14="http://schemas.microsoft.com/office/powerpoint/2010/main" val="355187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3623733" cy="1515533"/>
          </a:xfrm>
        </p:spPr>
        <p:txBody>
          <a:bodyPr>
            <a:normAutofit fontScale="92500"/>
          </a:bodyPr>
          <a:lstStyle/>
          <a:p>
            <a:r>
              <a:rPr lang="en-US" dirty="0"/>
              <a:t>1.) Cost of college</a:t>
            </a:r>
          </a:p>
          <a:p>
            <a:r>
              <a:rPr lang="en-US" dirty="0"/>
              <a:t>2.) Individual debt accrued</a:t>
            </a:r>
          </a:p>
          <a:p>
            <a:r>
              <a:rPr lang="en-US" dirty="0"/>
              <a:t>3.) Institutional funding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BOCR	- Benefits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35648"/>
            <a:ext cx="2358340" cy="15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35648"/>
            <a:ext cx="2333883" cy="215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35648"/>
            <a:ext cx="2714162" cy="220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1831" y="3479763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2965" y="347976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2512" y="347976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3.)</a:t>
            </a:r>
          </a:p>
        </p:txBody>
      </p:sp>
    </p:spTree>
    <p:extLst>
      <p:ext uri="{BB962C8B-B14F-4D97-AF65-F5344CB8AC3E}">
        <p14:creationId xmlns:p14="http://schemas.microsoft.com/office/powerpoint/2010/main" val="125793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56833"/>
            <a:ext cx="2785533" cy="18203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1.) Economic</a:t>
            </a:r>
          </a:p>
          <a:p>
            <a:r>
              <a:rPr lang="en-US" dirty="0"/>
              <a:t>2.) Employees</a:t>
            </a:r>
          </a:p>
          <a:p>
            <a:r>
              <a:rPr lang="en-US" dirty="0"/>
              <a:t>3.) Loan Endowment</a:t>
            </a:r>
          </a:p>
          <a:p>
            <a:r>
              <a:rPr lang="en-US" dirty="0"/>
              <a:t>4.) Social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BOCR - Opportunities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8" y="4228287"/>
            <a:ext cx="2017316" cy="186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2081831" cy="168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2270149" cy="135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68" y="4953000"/>
            <a:ext cx="2283504" cy="164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0637" y="3858955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6951" y="390584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5674" y="251460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0749" y="4572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4.)</a:t>
            </a:r>
          </a:p>
        </p:txBody>
      </p:sp>
    </p:spTree>
    <p:extLst>
      <p:ext uri="{BB962C8B-B14F-4D97-AF65-F5344CB8AC3E}">
        <p14:creationId xmlns:p14="http://schemas.microsoft.com/office/powerpoint/2010/main" val="217359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3395133" cy="13631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1.) Advanced Degrees</a:t>
            </a:r>
          </a:p>
          <a:p>
            <a:r>
              <a:rPr lang="en-US" dirty="0"/>
              <a:t>2.) Institutional Resources</a:t>
            </a:r>
          </a:p>
          <a:p>
            <a:r>
              <a:rPr lang="en-US" dirty="0"/>
              <a:t>3.) Outstanding Debts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BOCR - Costs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69296"/>
            <a:ext cx="3081059" cy="13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35" y="3619940"/>
            <a:ext cx="2410365" cy="225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22495"/>
            <a:ext cx="2710157" cy="254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38100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332249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289560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3.)</a:t>
            </a:r>
          </a:p>
        </p:txBody>
      </p:sp>
    </p:spTree>
    <p:extLst>
      <p:ext uri="{BB962C8B-B14F-4D97-AF65-F5344CB8AC3E}">
        <p14:creationId xmlns:p14="http://schemas.microsoft.com/office/powerpoint/2010/main" val="38164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28800"/>
            <a:ext cx="2404533" cy="1439333"/>
          </a:xfrm>
        </p:spPr>
        <p:txBody>
          <a:bodyPr/>
          <a:lstStyle/>
          <a:p>
            <a:r>
              <a:rPr lang="en-US" dirty="0"/>
              <a:t>1.) Economic</a:t>
            </a:r>
          </a:p>
          <a:p>
            <a:r>
              <a:rPr lang="en-US" dirty="0"/>
              <a:t>2.) Political</a:t>
            </a:r>
          </a:p>
          <a:p>
            <a:r>
              <a:rPr lang="en-US" dirty="0"/>
              <a:t>3.) Workforce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BOCR - Risks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1537"/>
            <a:ext cx="2537225" cy="209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2443749" cy="228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661" y="3801537"/>
            <a:ext cx="2530215" cy="242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3412" y="336446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336446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336446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3.)</a:t>
            </a:r>
          </a:p>
        </p:txBody>
      </p:sp>
    </p:spTree>
    <p:extLst>
      <p:ext uri="{BB962C8B-B14F-4D97-AF65-F5344CB8AC3E}">
        <p14:creationId xmlns:p14="http://schemas.microsoft.com/office/powerpoint/2010/main" val="923470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402</Words>
  <Application>Microsoft Office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US student debt balance and rising costs of undergraduate tuition</vt:lpstr>
      <vt:lpstr>Current Situation</vt:lpstr>
      <vt:lpstr>Current Situation </vt:lpstr>
      <vt:lpstr>Goal</vt:lpstr>
      <vt:lpstr>Strategic Criteria &amp; Alternatives</vt:lpstr>
      <vt:lpstr>BOCR - Benefits</vt:lpstr>
      <vt:lpstr>BOCR - Opportunities</vt:lpstr>
      <vt:lpstr>BOCR - Costs</vt:lpstr>
      <vt:lpstr>BOCR - Risks</vt:lpstr>
      <vt:lpstr>BOCR Synthesis</vt:lpstr>
      <vt:lpstr>Top-Level Synthesis</vt:lpstr>
      <vt:lpstr>Top-Level Synthesis</vt:lpstr>
      <vt:lpstr> Sensitivity Analysis – Priorities</vt:lpstr>
      <vt:lpstr>Sensitivity Analysis – C and R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2012-08-24T00:53:15Z</dcterms:created>
  <dcterms:modified xsi:type="dcterms:W3CDTF">2019-04-16T22:04:10Z</dcterms:modified>
</cp:coreProperties>
</file>