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wdp" ContentType="image/vnd.ms-photo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64" r:id="rId3"/>
    <p:sldId id="265" r:id="rId4"/>
    <p:sldId id="266" r:id="rId5"/>
    <p:sldId id="268" r:id="rId6"/>
    <p:sldId id="269" r:id="rId7"/>
    <p:sldId id="270" r:id="rId8"/>
    <p:sldId id="271" r:id="rId9"/>
    <p:sldId id="272" r:id="rId10"/>
    <p:sldId id="274" r:id="rId11"/>
    <p:sldId id="273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6" r:id="rId23"/>
    <p:sldId id="28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45"/>
    <p:restoredTop sz="94677"/>
  </p:normalViewPr>
  <p:slideViewPr>
    <p:cSldViewPr snapToGrid="0" snapToObjects="1">
      <p:cViewPr varScale="1">
        <p:scale>
          <a:sx n="92" d="100"/>
          <a:sy n="92" d="100"/>
        </p:scale>
        <p:origin x="2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524E5-E678-914D-8BB6-F4E21C9E17BF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D66C0-2F8F-AB40-809F-3942D055C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95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D66C0-2F8F-AB40-809F-3942D055C4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4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D66C0-2F8F-AB40-809F-3942D055C4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81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D66C0-2F8F-AB40-809F-3942D055C43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4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D66C0-2F8F-AB40-809F-3942D055C43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15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D66C0-2F8F-AB40-809F-3942D055C43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41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D66C0-2F8F-AB40-809F-3942D055C43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6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CD66C0-2F8F-AB40-809F-3942D055C43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4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0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3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6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459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84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9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05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9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0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226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9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AD1E9-4894-3348-B42A-E38F08AA3A31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B80DE-0361-5E4B-9112-E8425A1A7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1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1066" y="744538"/>
            <a:ext cx="6316133" cy="165576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UNIVERSITY OF PITTSBURGH</a:t>
            </a: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JOSEPH M. KATZ GRADUATE SCHOOL OF BUSINESS</a:t>
            </a:r>
          </a:p>
          <a:p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BQOM-2521: DECISION MAKING IN A COMPLEX ENVIRONMENT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55600"/>
            <a:ext cx="2400366" cy="2433638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942109" y="3034145"/>
            <a:ext cx="9675090" cy="2580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SHOULD BRAZIL LEGALIZE MARIJUANA?</a:t>
            </a:r>
          </a:p>
          <a:p>
            <a:endParaRPr lang="en-US" sz="4000" b="1" dirty="0">
              <a:solidFill>
                <a:schemeClr val="accent5">
                  <a:lumMod val="50000"/>
                </a:schemeClr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CELSO FERREIRA</a:t>
            </a:r>
          </a:p>
          <a:p>
            <a:r>
              <a:rPr lang="en-US" sz="3200" b="1" dirty="0" smtClean="0">
                <a:solidFill>
                  <a:schemeClr val="accent4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EDWARD TURFITT</a:t>
            </a:r>
            <a:endParaRPr lang="en-US" sz="3200" b="1" dirty="0">
              <a:solidFill>
                <a:schemeClr val="accent4">
                  <a:lumMod val="75000"/>
                </a:schemeClr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6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99648" cy="105627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SUPERDECISIONS MODEL: LOW LEVEL SUBNETS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6" name="Content Placeholder 4">
            <a:extLst>
              <a:ext uri="{FF2B5EF4-FFF2-40B4-BE49-F238E27FC236}">
                <a16:creationId xmlns="" xmlns:a16="http://schemas.microsoft.com/office/drawing/2014/main" id="{D24F267A-BC0B-4CE8-AEBF-33B0898B5F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230" b="96283" l="6267" r="97684">
                        <a14:foregroundMark x1="41008" y1="76952" x2="41008" y2="76952"/>
                        <a14:foregroundMark x1="44550" y1="74535" x2="47411" y2="83457"/>
                        <a14:foregroundMark x1="47411" y1="83457" x2="53270" y2="78253"/>
                        <a14:foregroundMark x1="53270" y1="78253" x2="48638" y2="68401"/>
                        <a14:foregroundMark x1="48638" y1="68401" x2="43460" y2="64870"/>
                        <a14:foregroundMark x1="36785" y1="96283" x2="43052" y2="96840"/>
                        <a14:foregroundMark x1="43052" y1="96840" x2="49319" y2="95725"/>
                        <a14:foregroundMark x1="49319" y1="95725" x2="51499" y2="95725"/>
                        <a14:foregroundMark x1="40191" y1="63569" x2="48093" y2="60967"/>
                        <a14:foregroundMark x1="7357" y1="58736" x2="6676" y2="89405"/>
                        <a14:foregroundMark x1="6676" y1="89405" x2="20708" y2="91078"/>
                        <a14:foregroundMark x1="20708" y1="91078" x2="23706" y2="82900"/>
                        <a14:foregroundMark x1="23706" y1="82900" x2="21798" y2="74349"/>
                        <a14:foregroundMark x1="21798" y1="74349" x2="15531" y2="70260"/>
                        <a14:foregroundMark x1="15531" y1="70260" x2="13215" y2="61710"/>
                        <a14:foregroundMark x1="13215" y1="61710" x2="8583" y2="67472"/>
                        <a14:foregroundMark x1="8583" y1="67472" x2="8992" y2="87732"/>
                        <a14:foregroundMark x1="8992" y1="87732" x2="6948" y2="95911"/>
                        <a14:foregroundMark x1="6948" y1="95911" x2="17439" y2="94796"/>
                        <a14:foregroundMark x1="27929" y1="51673" x2="27929" y2="51673"/>
                        <a14:foregroundMark x1="35967" y1="14126" x2="40599" y2="34201"/>
                        <a14:foregroundMark x1="40599" y1="34201" x2="45095" y2="40892"/>
                        <a14:foregroundMark x1="45095" y1="40892" x2="51362" y2="40335"/>
                        <a14:foregroundMark x1="51362" y1="40335" x2="56540" y2="31599"/>
                        <a14:foregroundMark x1="57359" y1="20632" x2="57382" y2="20322"/>
                        <a14:foregroundMark x1="56540" y1="31599" x2="57359" y2="20632"/>
                        <a14:foregroundMark x1="57341" y1="11152" x2="51771" y2="8178"/>
                        <a14:foregroundMark x1="51771" y1="8178" x2="44823" y2="7993"/>
                        <a14:foregroundMark x1="44823" y1="7993" x2="44550" y2="7621"/>
                        <a14:foregroundMark x1="37875" y1="2974" x2="44550" y2="6877"/>
                        <a14:foregroundMark x1="44550" y1="6877" x2="50817" y2="6320"/>
                        <a14:foregroundMark x1="50817" y1="6320" x2="52180" y2="5019"/>
                        <a14:foregroundMark x1="78338" y1="6134" x2="76703" y2="35130"/>
                        <a14:foregroundMark x1="76703" y1="35130" x2="82016" y2="41264"/>
                        <a14:foregroundMark x1="82016" y1="41264" x2="88283" y2="34944"/>
                        <a14:foregroundMark x1="88283" y1="34944" x2="89646" y2="16543"/>
                        <a14:foregroundMark x1="89646" y1="16543" x2="86104" y2="9294"/>
                        <a14:foregroundMark x1="86104" y1="9294" x2="81063" y2="3903"/>
                        <a14:foregroundMark x1="81063" y1="3903" x2="75068" y2="8364"/>
                        <a14:foregroundMark x1="75068" y1="8364" x2="70708" y2="16729"/>
                        <a14:foregroundMark x1="70708" y1="16729" x2="68937" y2="26208"/>
                        <a14:foregroundMark x1="68937" y1="26208" x2="70436" y2="37175"/>
                        <a14:foregroundMark x1="70436" y1="37175" x2="76431" y2="42193"/>
                        <a14:foregroundMark x1="76431" y1="42193" x2="83379" y2="43309"/>
                        <a14:foregroundMark x1="83379" y1="43309" x2="85150" y2="42379"/>
                        <a14:foregroundMark x1="73025" y1="59108" x2="81744" y2="59108"/>
                        <a14:foregroundMark x1="81744" y1="59108" x2="94278" y2="57249"/>
                        <a14:foregroundMark x1="94278" y1="57249" x2="96866" y2="65242"/>
                        <a14:foregroundMark x1="96866" y1="65242" x2="93597" y2="85502"/>
                        <a14:foregroundMark x1="93597" y1="85502" x2="89918" y2="92751"/>
                        <a14:foregroundMark x1="89918" y1="92751" x2="83243" y2="95353"/>
                        <a14:foregroundMark x1="83243" y1="95353" x2="70163" y2="96097"/>
                        <a14:foregroundMark x1="70163" y1="96097" x2="67302" y2="87918"/>
                        <a14:foregroundMark x1="67302" y1="87918" x2="68256" y2="78625"/>
                        <a14:foregroundMark x1="68256" y1="78625" x2="74659" y2="62454"/>
                        <a14:foregroundMark x1="74659" y1="62454" x2="80654" y2="58550"/>
                        <a14:foregroundMark x1="80654" y1="58550" x2="82153" y2="58550"/>
                        <a14:foregroundMark x1="94414" y1="57249" x2="95640" y2="96283"/>
                        <a14:foregroundMark x1="95640" y1="96283" x2="96185" y2="96654"/>
                        <a14:foregroundMark x1="97956" y1="57249" x2="97956" y2="57249"/>
                        <a14:foregroundMark x1="87330" y1="63011" x2="82153" y2="62268"/>
                        <a14:foregroundMark x1="56403" y1="55948" x2="50000" y2="56506"/>
                        <a14:foregroundMark x1="24387" y1="55948" x2="6403" y2="57063"/>
                        <a14:foregroundMark x1="67439" y1="96097" x2="67439" y2="96097"/>
                        <a14:foregroundMark x1="68665" y1="45911" x2="68665" y2="45911"/>
                        <a14:foregroundMark x1="85559" y1="18587" x2="84605" y2="18587"/>
                        <a14:foregroundMark x1="69210" y1="44981" x2="70436" y2="38662"/>
                        <a14:foregroundMark x1="84469" y1="2230" x2="84469" y2="2230"/>
                        <a14:foregroundMark x1="54087" y1="2416" x2="54087" y2="2416"/>
                        <a14:foregroundMark x1="47139" y1="3160" x2="53270" y2="3160"/>
                        <a14:foregroundMark x1="53270" y1="3160" x2="52316" y2="2602"/>
                        <a14:foregroundMark x1="47139" y1="12082" x2="44414" y2="12825"/>
                        <a14:foregroundMark x1="30502" y1="48631" x2="30790" y2="48327"/>
                        <a14:foregroundMark x1="28678" y1="50558" x2="28982" y2="50237"/>
                        <a14:foregroundMark x1="27446" y1="51859" x2="28678" y2="50558"/>
                        <a14:foregroundMark x1="26567" y1="52788" x2="27446" y2="51859"/>
                        <a14:foregroundMark x1="28220" y1="50558" x2="28691" y2="50013"/>
                        <a14:foregroundMark x1="27096" y1="51859" x2="28220" y2="50558"/>
                        <a14:foregroundMark x1="26294" y1="52788" x2="27096" y2="51859"/>
                        <a14:foregroundMark x1="43869" y1="49442" x2="43869" y2="49442"/>
                        <a14:foregroundMark x1="46185" y1="52602" x2="46185" y2="52602"/>
                        <a14:foregroundMark x1="44959" y1="50929" x2="44959" y2="50929"/>
                        <a14:foregroundMark x1="44823" y1="50743" x2="44823" y2="50743"/>
                        <a14:foregroundMark x1="44550" y1="49814" x2="45777" y2="51673"/>
                        <a14:foregroundMark x1="58719" y1="48885" x2="65259" y2="52788"/>
                        <a14:foregroundMark x1="64305" y1="52788" x2="64305" y2="52788"/>
                        <a14:foregroundMark x1="64305" y1="52974" x2="64714" y2="52974"/>
                        <a14:foregroundMark x1="58447" y1="48699" x2="59128" y2="48327"/>
                        <a14:foregroundMark x1="58038" y1="48699" x2="58038" y2="48699"/>
                        <a14:foregroundMark x1="58038" y1="24907" x2="66757" y2="24535"/>
                        <a14:foregroundMark x1="66757" y1="23978" x2="66757" y2="23978"/>
                        <a14:backgroundMark x1="58311" y1="10409" x2="58583" y2="20260"/>
                        <a14:backgroundMark x1="57902" y1="11152" x2="57902" y2="11524"/>
                        <a14:backgroundMark x1="57766" y1="20632" x2="57766" y2="20632"/>
                        <a14:backgroundMark x1="29564" y1="48513" x2="30926" y2="48699"/>
                        <a14:backgroundMark x1="30654" y1="48513" x2="30654" y2="48513"/>
                        <a14:backgroundMark x1="30654" y1="48327" x2="30654" y2="48327"/>
                        <a14:backgroundMark x1="30518" y1="48141" x2="30518" y2="48141"/>
                        <a14:backgroundMark x1="30109" y1="48327" x2="29155" y2="50372"/>
                        <a14:backgroundMark x1="28610" y1="50558" x2="28610" y2="50558"/>
                        <a14:backgroundMark x1="28065" y1="51859" x2="28065" y2="51859"/>
                        <a14:backgroundMark x1="28883" y1="50558" x2="28883" y2="505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40462" y="1789049"/>
            <a:ext cx="5991874" cy="4391864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932687" y="1770762"/>
            <a:ext cx="4733821" cy="4391864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THIS IS THE SOCIAL SUBCATEGORY OF THE OPPORTUNITIES SECTION</a:t>
            </a:r>
            <a:endParaRPr lang="en-US" sz="2800" b="1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78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44784" cy="123915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Courier New" charset="0"/>
                <a:ea typeface="Courier New" charset="0"/>
                <a:cs typeface="Courier New" charset="0"/>
              </a:rPr>
              <a:t>SUPERDECISIONS MODEL: OUR </a:t>
            </a:r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ALTERNATIVES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185" y="1825625"/>
            <a:ext cx="7787629" cy="4351338"/>
          </a:xfrm>
        </p:spPr>
      </p:pic>
      <p:sp>
        <p:nvSpPr>
          <p:cNvPr id="4" name="Rectangle 3"/>
          <p:cNvSpPr/>
          <p:nvPr/>
        </p:nvSpPr>
        <p:spPr>
          <a:xfrm>
            <a:off x="1995055" y="5558135"/>
            <a:ext cx="76892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YES                   NO</a:t>
            </a:r>
            <a:endParaRPr lang="pt-B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824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99648" cy="105627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SUPERDECISIONS MODEL: PAIRWISE COMPARISONS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32688" y="1807338"/>
            <a:ext cx="2944368" cy="4276203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This is the crime cluster </a:t>
            </a:r>
            <a:r>
              <a:rPr lang="en-US" sz="28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under the social subcategory of the benefits section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0E9FBFF6-4D82-4CBC-BC0A-69DB7531A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3791" y="1807338"/>
            <a:ext cx="7438545" cy="4276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5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99648" cy="1056271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SUPERDECISIONS MODEL:RATINGS (1/4)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89D0CE24-0D64-4226-A098-86F17FDA5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2477" y="1993392"/>
            <a:ext cx="4920069" cy="4139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62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99648" cy="105627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SUPERDECISIONS MODEL:RATINGS (2/4)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A86469AC-2E0C-4110-8A73-7E7CE3364A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705" y="2290000"/>
            <a:ext cx="5513614" cy="352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58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99648" cy="1056271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SUPERDECISIONS MODEL:RATINGS (3/4)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E73537F-1CEF-4469-83BE-B0450B9AF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221" y="2907585"/>
            <a:ext cx="10490581" cy="176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93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99648" cy="1056271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SUPERDECISIONS MODEL:RATINGS (4/4)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E5F4F2A-4DA6-4053-ABF4-73276F641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914" y="2532743"/>
            <a:ext cx="10916422" cy="187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89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5914" y="516497"/>
            <a:ext cx="10899648" cy="1659775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LONG TERM RESULTS: </a:t>
            </a:r>
          </a:p>
          <a:p>
            <a:pPr algn="ctr"/>
            <a:r>
              <a:rPr lang="en-US" sz="4000" b="1" dirty="0" err="1" smtClean="0">
                <a:latin typeface="Courier New" charset="0"/>
                <a:ea typeface="Courier New" charset="0"/>
                <a:cs typeface="Courier New" charset="0"/>
              </a:rPr>
              <a:t>bB</a:t>
            </a:r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 + </a:t>
            </a:r>
            <a:r>
              <a:rPr lang="en-US" sz="4000" b="1" dirty="0" err="1" smtClean="0">
                <a:latin typeface="Courier New" charset="0"/>
                <a:ea typeface="Courier New" charset="0"/>
                <a:cs typeface="Courier New" charset="0"/>
              </a:rPr>
              <a:t>oO</a:t>
            </a:r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4000" b="1" dirty="0" smtClean="0"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pt-BR" sz="40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4000" b="1" dirty="0" err="1" smtClean="0">
                <a:latin typeface="Courier New" charset="0"/>
                <a:ea typeface="Courier New" charset="0"/>
                <a:cs typeface="Courier New" charset="0"/>
              </a:rPr>
              <a:t>cC</a:t>
            </a:r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 - </a:t>
            </a:r>
            <a:r>
              <a:rPr lang="en-US" sz="4000" b="1" dirty="0" err="1" smtClean="0">
                <a:latin typeface="Courier New" charset="0"/>
                <a:ea typeface="Courier New" charset="0"/>
                <a:cs typeface="Courier New" charset="0"/>
              </a:rPr>
              <a:t>rR</a:t>
            </a:r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380DAFF-1913-4E3B-92BF-FEDD5F221F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3733433"/>
            <a:ext cx="5597642" cy="1044536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915914" y="2538859"/>
            <a:ext cx="4515622" cy="377050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The long term or “additive negative” model showed that Brazil should legalize marijuana</a:t>
            </a:r>
          </a:p>
          <a:p>
            <a:endParaRPr lang="en-US" sz="2800" b="1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26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5914" y="516497"/>
            <a:ext cx="10899648" cy="1659775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SHORT TERM RESULTS: </a:t>
            </a:r>
          </a:p>
          <a:p>
            <a:pPr algn="ctr"/>
            <a:r>
              <a:rPr lang="pt-BR" sz="4000" b="1" dirty="0" smtClean="0">
                <a:latin typeface="Courier New" charset="0"/>
                <a:ea typeface="Courier New" charset="0"/>
                <a:cs typeface="Courier New" charset="0"/>
              </a:rPr>
              <a:t>BO/CR</a:t>
            </a:r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15914" y="2538859"/>
            <a:ext cx="4515622" cy="3770502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The short term or “Multiplicative” model showed that Brazil should not legalize marijuana</a:t>
            </a:r>
          </a:p>
          <a:p>
            <a:endParaRPr lang="en-US" sz="2800" b="1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D028BCAB-1E21-4438-8D98-392274443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3056" y="3859349"/>
            <a:ext cx="5652506" cy="97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94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5914" y="516497"/>
            <a:ext cx="10899648" cy="127572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latin typeface="Courier New" charset="0"/>
                <a:ea typeface="Courier New" charset="0"/>
                <a:cs typeface="Courier New" charset="0"/>
              </a:rPr>
              <a:t>WHY DID OUR RESULTS DIFFER? IS THIS REASONABLE? (1/2)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15914" y="2157984"/>
            <a:ext cx="10751830" cy="4169665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A main factor to our model was the public </a:t>
            </a:r>
            <a:r>
              <a:rPr lang="en-US" sz="2800" b="1" dirty="0" smtClean="0">
                <a:latin typeface="Courier New" charset="0"/>
                <a:ea typeface="Courier New" charset="0"/>
                <a:cs typeface="Courier New" charset="0"/>
              </a:rPr>
              <a:t>opinion. </a:t>
            </a:r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We </a:t>
            </a:r>
            <a:r>
              <a:rPr lang="en-US" sz="2800" b="1" dirty="0" smtClean="0">
                <a:latin typeface="Courier New" charset="0"/>
                <a:ea typeface="Courier New" charset="0"/>
                <a:cs typeface="Courier New" charset="0"/>
              </a:rPr>
              <a:t>knew </a:t>
            </a:r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that the majority of Brazil’s population would disapprove </a:t>
            </a:r>
            <a:r>
              <a:rPr lang="en-US" sz="2800" b="1" dirty="0" smtClean="0">
                <a:latin typeface="Courier New" charset="0"/>
                <a:ea typeface="Courier New" charset="0"/>
                <a:cs typeface="Courier New" charset="0"/>
              </a:rPr>
              <a:t>the legalization of </a:t>
            </a:r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the drug.</a:t>
            </a:r>
          </a:p>
          <a:p>
            <a:r>
              <a:rPr lang="en-US" sz="2800" b="1" dirty="0" smtClean="0">
                <a:latin typeface="Courier New" charset="0"/>
                <a:ea typeface="Courier New" charset="0"/>
                <a:cs typeface="Courier New" charset="0"/>
              </a:rPr>
              <a:t>  </a:t>
            </a:r>
            <a:endParaRPr lang="en-US" sz="28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11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87456" cy="130232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INTRODUCTION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32688" y="2231136"/>
            <a:ext cx="10887456" cy="4096512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MOST CONSUMED ILLEGAL DRUG IN THE WORLD;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NOT CONSIDERED HEAVY;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LEGALIZED IN NETHERLANDS, PORTUGAL, URUGUAY AND SEVERAL STATES IN THE US;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SEVERAL </a:t>
            </a: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COUNTRIES, INCLUDING BRAZIL, </a:t>
            </a:r>
            <a:r>
              <a:rPr lang="en-US" sz="28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ARE DISCUSSING THE IMPACTS OF LEGALIZATION</a:t>
            </a: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8011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5914" y="516497"/>
            <a:ext cx="10899648" cy="127572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latin typeface="Courier New" charset="0"/>
                <a:ea typeface="Courier New" charset="0"/>
                <a:cs typeface="Courier New" charset="0"/>
              </a:rPr>
              <a:t>WHY DID OUR RESULTS DIFFER? IS THIS REASONABLE? (2/2)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15914" y="2157984"/>
            <a:ext cx="10899648" cy="4297680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latin typeface="Courier New" charset="0"/>
                <a:ea typeface="Courier New" charset="0"/>
                <a:cs typeface="Courier New" charset="0"/>
              </a:rPr>
              <a:t>However, we believe this disapproval from the public will be temporary.  For this reason, it was weighted higher in the short term aspects (cost and benefits). </a:t>
            </a:r>
          </a:p>
          <a:p>
            <a:endParaRPr lang="en-US" sz="28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2800" b="1" dirty="0" smtClean="0">
                <a:latin typeface="Courier New" charset="0"/>
                <a:ea typeface="Courier New" charset="0"/>
                <a:cs typeface="Courier New" charset="0"/>
              </a:rPr>
              <a:t>We </a:t>
            </a:r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believed that </a:t>
            </a:r>
            <a:r>
              <a:rPr lang="en-US" sz="2800" b="1" dirty="0" smtClean="0">
                <a:latin typeface="Courier New" charset="0"/>
                <a:ea typeface="Courier New" charset="0"/>
                <a:cs typeface="Courier New" charset="0"/>
              </a:rPr>
              <a:t>the arguments </a:t>
            </a:r>
            <a:r>
              <a:rPr lang="en-US" sz="2800" b="1" dirty="0">
                <a:latin typeface="Courier New" charset="0"/>
                <a:ea typeface="Courier New" charset="0"/>
                <a:cs typeface="Courier New" charset="0"/>
              </a:rPr>
              <a:t>for legalizing marijuana were strong but we weren’t sure if the public opinion would push it out.</a:t>
            </a:r>
          </a:p>
          <a:p>
            <a:endParaRPr lang="en-US" sz="28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5914" y="516497"/>
            <a:ext cx="10899648" cy="127572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latin typeface="Courier New" charset="0"/>
                <a:ea typeface="Courier New" charset="0"/>
                <a:cs typeface="Courier New" charset="0"/>
              </a:rPr>
              <a:t>SENSITIVITY ANALYSIS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15914" y="1965668"/>
            <a:ext cx="6545590" cy="4489996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This is our sensitivity analysis for the 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”Benefits” </a:t>
            </a:r>
            <a:r>
              <a:rPr lang="en-US" sz="24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section of the model. </a:t>
            </a:r>
          </a:p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It </a:t>
            </a:r>
            <a:r>
              <a:rPr lang="en-US" sz="24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shows 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that the </a:t>
            </a:r>
            <a:r>
              <a:rPr lang="en-US" sz="24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model 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would </a:t>
            </a:r>
            <a:r>
              <a:rPr lang="en-US" sz="24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require a large step 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in the inputs to </a:t>
            </a:r>
            <a:r>
              <a:rPr lang="en-US" sz="24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change the outcome.  This 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means </a:t>
            </a:r>
            <a:r>
              <a:rPr lang="en-US" sz="24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that our model is robust. </a:t>
            </a:r>
            <a:endParaRPr lang="en-US" sz="24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algn="just"/>
            <a:r>
              <a:rPr lang="en-US" sz="24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We </a:t>
            </a:r>
            <a:r>
              <a:rPr lang="en-US" sz="24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got very similar results for the rest of the categories.</a:t>
            </a:r>
          </a:p>
          <a:p>
            <a:pPr algn="just"/>
            <a:r>
              <a:rPr lang="en-US" sz="2400" b="1" u="sng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NOTE: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This can only be applied additive model</a:t>
            </a:r>
            <a:endParaRPr lang="en-US" sz="24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FFFCE631-6DCB-496D-A462-24AA1147B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9822" y="1965668"/>
            <a:ext cx="3801346" cy="4489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47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15914" y="516497"/>
            <a:ext cx="10899648" cy="127572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latin typeface="Courier New" charset="0"/>
                <a:ea typeface="Courier New" charset="0"/>
                <a:cs typeface="Courier New" charset="0"/>
              </a:rPr>
              <a:t>FINAL RECOMMENDATION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15914" y="1965668"/>
            <a:ext cx="10899648" cy="4489996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latin typeface="Courier New" charset="0"/>
                <a:ea typeface="Courier New" charset="0"/>
                <a:cs typeface="Courier New" charset="0"/>
              </a:rPr>
              <a:t>WE BELIEVE THAT THE LEGALIZATION OF MARIJUANA WILL BENEFIT BRAZIL MORE IN THE LONG TERM. THIS IS SUPPORTED BY OUR MODEL AND THE SENSITIVITY ANALYSIS.</a:t>
            </a:r>
          </a:p>
          <a:p>
            <a:pPr algn="just"/>
            <a:endParaRPr lang="en-US" sz="2400" b="1" dirty="0">
              <a:latin typeface="Courier New" charset="0"/>
              <a:ea typeface="Courier New" charset="0"/>
              <a:cs typeface="Courier New" charset="0"/>
            </a:endParaRPr>
          </a:p>
          <a:p>
            <a:pPr algn="just"/>
            <a:r>
              <a:rPr lang="en-US" sz="2400" b="1" dirty="0" smtClean="0">
                <a:latin typeface="Courier New" charset="0"/>
                <a:ea typeface="Courier New" charset="0"/>
                <a:cs typeface="Courier New" charset="0"/>
              </a:rPr>
              <a:t>BRAZILIAN CITIZENS SHOULD BE ENCOURAGED TO PARTICIPATE OF THIS DEBATE AND VOICE THEIR CONCERNS OVER THE LEGALIZATION OF MARIJUANA IN ORDER TO ELIMINATE THEIR RESISTANCE ABOUT THIS THEME, WHICH REMAINS A TABOO.</a:t>
            </a:r>
            <a:endParaRPr lang="en-US" sz="24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4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748" y="1591056"/>
            <a:ext cx="7709332" cy="359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29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87456" cy="130232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BRAZIL IN CONTEXT (1/3)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32688" y="2231136"/>
            <a:ext cx="10887456" cy="409651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2,744,712 MARIJUANA USERS (APROX. 1.33% OF THE COUNTRY’S POPULATION);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PROHIBITION HASN’T PREVENTED CONSUMPTION FROM INCREASING;</a:t>
            </a:r>
          </a:p>
        </p:txBody>
      </p:sp>
    </p:spTree>
    <p:extLst>
      <p:ext uri="{BB962C8B-B14F-4D97-AF65-F5344CB8AC3E}">
        <p14:creationId xmlns:p14="http://schemas.microsoft.com/office/powerpoint/2010/main" val="27769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87456" cy="130232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BRAZIL IN CONTEXT (2/3)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32688" y="2231136"/>
            <a:ext cx="10887456" cy="4096512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APROX. 40% OF ALL ILLEGAL DRUGS SALES;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HIGHEST PROFITABILITY FOR DRUG DEALERS: 1500%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ESTIMATED </a:t>
            </a:r>
            <a:r>
              <a:rPr lang="en-US" sz="2800" b="1" dirty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REVENUES: R$ 5.69 BILLION (US$ 1.78 BILLION);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46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87456" cy="130232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BRAZIL IN CONTEXT (3/3)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32688" y="2231136"/>
            <a:ext cx="10887456" cy="4096512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DRUG TRAFFICKING DIRECTLY ASSOCIATED WITH VIOLENT CRIMES, POLICE CORRUPTION AND PRISON OVERCROWDING;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80% OF THE COUNTRY’S POPULATION IS AGAINST THE LEGALIZATION OF MARIJUANA (2014);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40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87456" cy="130232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Courier New" charset="0"/>
                <a:ea typeface="Courier New" charset="0"/>
                <a:cs typeface="Courier New" charset="0"/>
              </a:rPr>
              <a:t>THE VIEW POINT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32688" y="2231136"/>
            <a:ext cx="10887456" cy="4096512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THIS PROBLEM IS BEING ADDRESSED FROM THE POINT OF VIEW OF POLICY MAKERS AND THE GOVERNMENT;</a:t>
            </a:r>
          </a:p>
          <a:p>
            <a:pPr marL="457200" indent="-457200">
              <a:buFont typeface="Arial" charset="0"/>
              <a:buChar char="•"/>
            </a:pPr>
            <a:endParaRPr lang="en-US" sz="2800" b="1" dirty="0" smtClean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SOME ASPECTS OF THIS PROBLEM WERE EXAMINED FROM THE PUBLIC’S POINT OF VIEW;</a:t>
            </a:r>
            <a:endParaRPr lang="en-US" sz="2800" b="1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87456" cy="130232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BOCR MODEL: STRATEGIC AND CONTROL CRITERIA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32688" y="2231136"/>
            <a:ext cx="5193792" cy="4096512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b="1" u="sng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STRATEGIC CRITERIA:</a:t>
            </a:r>
          </a:p>
          <a:p>
            <a:pPr marL="457200" marR="0" lvl="0" indent="-45720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2800" b="1" u="sng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514350" marR="0" lvl="0" indent="-5143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SOCIAL ACCORD</a:t>
            </a:r>
          </a:p>
          <a:p>
            <a:pPr marL="514350" marR="0" lvl="0" indent="-5143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ECONOMIC DEVELOPMENT</a:t>
            </a:r>
          </a:p>
          <a:p>
            <a:pPr marL="514350" marR="0" lvl="0" indent="-5143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PUBLIC VIEW</a:t>
            </a:r>
          </a:p>
          <a:p>
            <a:pPr marL="514350" marR="0" lvl="0" indent="-5143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PUBLIC WELL-BEING</a:t>
            </a:r>
            <a:endParaRPr lang="en-US" sz="2800" b="1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376416" y="2231136"/>
            <a:ext cx="5193792" cy="4096512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b="1" u="sng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CONTROL CRITERIA:</a:t>
            </a:r>
          </a:p>
          <a:p>
            <a:pPr marL="457200" marR="0" lvl="0" indent="-4572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2800" b="1" u="sng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514350" marR="0" lvl="0" indent="-5143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ECONOMIC</a:t>
            </a:r>
          </a:p>
          <a:p>
            <a:pPr marL="514350" marR="0" lvl="0" indent="-5143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PUBLIC HEALTH</a:t>
            </a:r>
          </a:p>
          <a:p>
            <a:pPr marL="514350" marR="0" lvl="0" indent="-5143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PUBLIC SAFETY</a:t>
            </a:r>
          </a:p>
          <a:p>
            <a:pPr marL="514350" marR="0" lvl="0" indent="-5143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Courier New" charset="0"/>
                <a:ea typeface="Courier New" charset="0"/>
                <a:cs typeface="Courier New" charset="0"/>
              </a:rPr>
              <a:t> POLITICAL ASPECTS</a:t>
            </a:r>
            <a:endParaRPr lang="en-US" sz="2800" b="1" dirty="0">
              <a:solidFill>
                <a:schemeClr val="bg1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7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87456" cy="672223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MODEL LAYOUT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="" xmlns:a16="http://schemas.microsoft.com/office/drawing/2014/main" id="{395393A3-B3FE-42A9-AB8C-1B6636FF9C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5745" y="1591056"/>
            <a:ext cx="5201342" cy="50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42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32688" y="425057"/>
            <a:ext cx="10899648" cy="1056271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Courier New" charset="0"/>
                <a:ea typeface="Courier New" charset="0"/>
                <a:cs typeface="Courier New" charset="0"/>
              </a:rPr>
              <a:t>SUPERDECISIONS MODEL: MAIN NETWORK LAYOUT</a:t>
            </a:r>
            <a:endParaRPr lang="en-US" sz="4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492" y="1723396"/>
            <a:ext cx="7818484" cy="4453567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>
          <a:xfrm>
            <a:off x="8196903" y="2250977"/>
            <a:ext cx="1898073" cy="612648"/>
          </a:xfrm>
          <a:prstGeom prst="wedgeRoundRectCallout">
            <a:avLst>
              <a:gd name="adj1" fmla="val -86526"/>
              <a:gd name="adj2" fmla="val 227584"/>
              <a:gd name="adj3" fmla="val 16667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This is not </a:t>
            </a:r>
            <a:r>
              <a:rPr lang="en-US" b="1" dirty="0" smtClean="0">
                <a:latin typeface="Courier New" charset="0"/>
                <a:ea typeface="Courier New" charset="0"/>
                <a:cs typeface="Courier New" charset="0"/>
              </a:rPr>
              <a:t>connected!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99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591</Words>
  <Application>Microsoft Macintosh PowerPoint</Application>
  <PresentationFormat>Widescreen</PresentationFormat>
  <Paragraphs>88</Paragraphs>
  <Slides>23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Calibri Light</vt:lpstr>
      <vt:lpstr>Courier New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Celso Ferreira</dc:creator>
  <cp:lastModifiedBy>Celso Ferreira</cp:lastModifiedBy>
  <cp:revision>38</cp:revision>
  <dcterms:created xsi:type="dcterms:W3CDTF">2017-08-14T04:58:52Z</dcterms:created>
  <dcterms:modified xsi:type="dcterms:W3CDTF">2017-10-17T18:44:39Z</dcterms:modified>
</cp:coreProperties>
</file>