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62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3291567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2622980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89398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6700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31453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31360130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1400292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3089773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4059263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2967B4-E3AE-44A4-9A95-0659B3437087}"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4256396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2967B4-E3AE-44A4-9A95-0659B3437087}"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633945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2967B4-E3AE-44A4-9A95-0659B3437087}" type="datetimeFigureOut">
              <a:rPr lang="en-US" smtClean="0"/>
              <a:t>12/22/2018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1512617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2967B4-E3AE-44A4-9A95-0659B3437087}" type="datetimeFigureOut">
              <a:rPr lang="en-US" smtClean="0"/>
              <a:t>12/22/2018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3337632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2967B4-E3AE-44A4-9A95-0659B3437087}" type="datetimeFigureOut">
              <a:rPr lang="en-US" smtClean="0"/>
              <a:t>12/22/2018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2667986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B2967B4-E3AE-44A4-9A95-0659B3437087}"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2840618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B2967B4-E3AE-44A4-9A95-0659B3437087}"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A255C2-853A-4929-B5D1-7B3A0394810E}" type="slidenum">
              <a:rPr lang="en-US" smtClean="0"/>
              <a:t>‹#›</a:t>
            </a:fld>
            <a:endParaRPr lang="en-US"/>
          </a:p>
        </p:txBody>
      </p:sp>
    </p:spTree>
    <p:extLst>
      <p:ext uri="{BB962C8B-B14F-4D97-AF65-F5344CB8AC3E}">
        <p14:creationId xmlns:p14="http://schemas.microsoft.com/office/powerpoint/2010/main" val="343863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B2967B4-E3AE-44A4-9A95-0659B3437087}" type="datetimeFigureOut">
              <a:rPr lang="en-US" smtClean="0"/>
              <a:t>12/22/2018</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2A255C2-853A-4929-B5D1-7B3A0394810E}" type="slidenum">
              <a:rPr lang="en-US" smtClean="0"/>
              <a:t>‹#›</a:t>
            </a:fld>
            <a:endParaRPr lang="en-US"/>
          </a:p>
        </p:txBody>
      </p:sp>
    </p:spTree>
    <p:extLst>
      <p:ext uri="{BB962C8B-B14F-4D97-AF65-F5344CB8AC3E}">
        <p14:creationId xmlns:p14="http://schemas.microsoft.com/office/powerpoint/2010/main" val="333258959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9A363-E0F5-4705-B09D-BD9D3ACF762D}"/>
              </a:ext>
            </a:extLst>
          </p:cNvPr>
          <p:cNvSpPr>
            <a:spLocks noGrp="1"/>
          </p:cNvSpPr>
          <p:nvPr>
            <p:ph type="ctrTitle"/>
          </p:nvPr>
        </p:nvSpPr>
        <p:spPr>
          <a:xfrm>
            <a:off x="1130595" y="2404534"/>
            <a:ext cx="6592109" cy="1646302"/>
          </a:xfrm>
        </p:spPr>
        <p:txBody>
          <a:bodyPr/>
          <a:lstStyle/>
          <a:p>
            <a:r>
              <a:rPr lang="en-US" dirty="0"/>
              <a:t>How do you fix the economy?(2012)</a:t>
            </a:r>
          </a:p>
        </p:txBody>
      </p:sp>
      <p:sp>
        <p:nvSpPr>
          <p:cNvPr id="3" name="Subtitle 2">
            <a:extLst>
              <a:ext uri="{FF2B5EF4-FFF2-40B4-BE49-F238E27FC236}">
                <a16:creationId xmlns:a16="http://schemas.microsoft.com/office/drawing/2014/main" id="{9D473295-06BF-4130-8A14-952C927209F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09928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0555F-636F-4ACC-8839-BD33D25043F8}"/>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EDDE92E6-9907-4B1B-9231-5F4B7474FC88}"/>
              </a:ext>
            </a:extLst>
          </p:cNvPr>
          <p:cNvSpPr>
            <a:spLocks noGrp="1"/>
          </p:cNvSpPr>
          <p:nvPr>
            <p:ph idx="1"/>
          </p:nvPr>
        </p:nvSpPr>
        <p:spPr>
          <a:xfrm>
            <a:off x="609598" y="1381540"/>
            <a:ext cx="7699515" cy="4659824"/>
          </a:xfrm>
        </p:spPr>
        <p:txBody>
          <a:bodyPr>
            <a:normAutofit/>
          </a:bodyPr>
          <a:lstStyle/>
          <a:p>
            <a:r>
              <a:rPr lang="en-US" sz="2000" dirty="0"/>
              <a:t>“No society can surely be flourishing and happy, of which the far greater part of the members are poor and miserable.” - Adam Smith, Father of Economics</a:t>
            </a:r>
          </a:p>
          <a:p>
            <a:r>
              <a:rPr lang="en-US" sz="2000" dirty="0"/>
              <a:t>On October 3, 2012, the two candidates for the American presidency, President Barack Obama and former Massachusetts governor Mitt Romney, met for the first of three presidential debates. The debate drew millions of viewers as the two candidates traded barbs over the present and future state of the American economy. The economy accounted for one-third of all debate time scheduled, and the sole topic was described as “domestic policy”. In reality, the debate focused entirely on fixing the economy. Obviously the economy is generally viewed as being troubled and in need of repair.</a:t>
            </a:r>
          </a:p>
        </p:txBody>
      </p:sp>
    </p:spTree>
    <p:extLst>
      <p:ext uri="{BB962C8B-B14F-4D97-AF65-F5344CB8AC3E}">
        <p14:creationId xmlns:p14="http://schemas.microsoft.com/office/powerpoint/2010/main" val="3412327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CBAE3-DA9D-4705-A325-7EE31D189CD5}"/>
              </a:ext>
            </a:extLst>
          </p:cNvPr>
          <p:cNvSpPr>
            <a:spLocks noGrp="1"/>
          </p:cNvSpPr>
          <p:nvPr>
            <p:ph type="title"/>
          </p:nvPr>
        </p:nvSpPr>
        <p:spPr/>
        <p:txBody>
          <a:bodyPr/>
          <a:lstStyle/>
          <a:p>
            <a:r>
              <a:rPr lang="en-US" dirty="0"/>
              <a:t>Model</a:t>
            </a:r>
          </a:p>
        </p:txBody>
      </p:sp>
      <p:pic>
        <p:nvPicPr>
          <p:cNvPr id="4" name="Content Placeholder 3">
            <a:extLst>
              <a:ext uri="{FF2B5EF4-FFF2-40B4-BE49-F238E27FC236}">
                <a16:creationId xmlns:a16="http://schemas.microsoft.com/office/drawing/2014/main" id="{1B7ABCC3-5EC0-4E4E-8BA2-4625C196D7A1}"/>
              </a:ext>
            </a:extLst>
          </p:cNvPr>
          <p:cNvPicPr>
            <a:picLocks noGrp="1"/>
          </p:cNvPicPr>
          <p:nvPr>
            <p:ph idx="1"/>
          </p:nvPr>
        </p:nvPicPr>
        <p:blipFill>
          <a:blip r:embed="rId2"/>
          <a:stretch>
            <a:fillRect/>
          </a:stretch>
        </p:blipFill>
        <p:spPr>
          <a:xfrm>
            <a:off x="609599" y="1490870"/>
            <a:ext cx="7924802" cy="5060259"/>
          </a:xfrm>
          <a:prstGeom prst="rect">
            <a:avLst/>
          </a:prstGeom>
        </p:spPr>
      </p:pic>
    </p:spTree>
    <p:extLst>
      <p:ext uri="{BB962C8B-B14F-4D97-AF65-F5344CB8AC3E}">
        <p14:creationId xmlns:p14="http://schemas.microsoft.com/office/powerpoint/2010/main" val="2523562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EEC2F-3C58-4AFE-9FFD-00B84D1BA6EC}"/>
              </a:ext>
            </a:extLst>
          </p:cNvPr>
          <p:cNvSpPr>
            <a:spLocks noGrp="1"/>
          </p:cNvSpPr>
          <p:nvPr>
            <p:ph type="title"/>
          </p:nvPr>
        </p:nvSpPr>
        <p:spPr/>
        <p:txBody>
          <a:bodyPr/>
          <a:lstStyle/>
          <a:p>
            <a:r>
              <a:rPr lang="en-US" dirty="0"/>
              <a:t>Results</a:t>
            </a:r>
          </a:p>
        </p:txBody>
      </p:sp>
      <p:graphicFrame>
        <p:nvGraphicFramePr>
          <p:cNvPr id="4" name="Content Placeholder 3">
            <a:extLst>
              <a:ext uri="{FF2B5EF4-FFF2-40B4-BE49-F238E27FC236}">
                <a16:creationId xmlns:a16="http://schemas.microsoft.com/office/drawing/2014/main" id="{0B1E7E68-640E-4AA5-885E-18C822EEB6E4}"/>
              </a:ext>
            </a:extLst>
          </p:cNvPr>
          <p:cNvGraphicFramePr>
            <a:graphicFrameLocks noGrp="1"/>
          </p:cNvGraphicFramePr>
          <p:nvPr>
            <p:ph idx="1"/>
            <p:extLst>
              <p:ext uri="{D42A27DB-BD31-4B8C-83A1-F6EECF244321}">
                <p14:modId xmlns:p14="http://schemas.microsoft.com/office/powerpoint/2010/main" val="849664203"/>
              </p:ext>
            </p:extLst>
          </p:nvPr>
        </p:nvGraphicFramePr>
        <p:xfrm>
          <a:off x="1172818" y="2435087"/>
          <a:ext cx="7424533" cy="2815866"/>
        </p:xfrm>
        <a:graphic>
          <a:graphicData uri="http://schemas.openxmlformats.org/drawingml/2006/table">
            <a:tbl>
              <a:tblPr firstRow="1" firstCol="1" bandRow="1">
                <a:tableStyleId>{5C22544A-7EE6-4342-B048-85BDC9FD1C3A}</a:tableStyleId>
              </a:tblPr>
              <a:tblGrid>
                <a:gridCol w="2581126">
                  <a:extLst>
                    <a:ext uri="{9D8B030D-6E8A-4147-A177-3AD203B41FA5}">
                      <a16:colId xmlns:a16="http://schemas.microsoft.com/office/drawing/2014/main" val="1847859119"/>
                    </a:ext>
                  </a:extLst>
                </a:gridCol>
                <a:gridCol w="1541084">
                  <a:extLst>
                    <a:ext uri="{9D8B030D-6E8A-4147-A177-3AD203B41FA5}">
                      <a16:colId xmlns:a16="http://schemas.microsoft.com/office/drawing/2014/main" val="2050526907"/>
                    </a:ext>
                  </a:extLst>
                </a:gridCol>
                <a:gridCol w="1594225">
                  <a:extLst>
                    <a:ext uri="{9D8B030D-6E8A-4147-A177-3AD203B41FA5}">
                      <a16:colId xmlns:a16="http://schemas.microsoft.com/office/drawing/2014/main" val="224753823"/>
                    </a:ext>
                  </a:extLst>
                </a:gridCol>
                <a:gridCol w="1708098">
                  <a:extLst>
                    <a:ext uri="{9D8B030D-6E8A-4147-A177-3AD203B41FA5}">
                      <a16:colId xmlns:a16="http://schemas.microsoft.com/office/drawing/2014/main" val="461699040"/>
                    </a:ext>
                  </a:extLst>
                </a:gridCol>
              </a:tblGrid>
              <a:tr h="593609">
                <a:tc>
                  <a:txBody>
                    <a:bodyPr/>
                    <a:lstStyle/>
                    <a:p>
                      <a:pPr marL="0" marR="0" algn="l">
                        <a:lnSpc>
                          <a:spcPct val="115000"/>
                        </a:lnSpc>
                        <a:spcBef>
                          <a:spcPts val="0"/>
                        </a:spcBef>
                        <a:spcAft>
                          <a:spcPts val="0"/>
                        </a:spcAft>
                      </a:pPr>
                      <a:r>
                        <a:rPr lang="en-US" sz="2400" u="sng" dirty="0">
                          <a:effectLst/>
                        </a:rPr>
                        <a:t>Name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u="sng">
                          <a:effectLst/>
                        </a:rPr>
                        <a:t>Ideals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u="sng">
                          <a:effectLst/>
                        </a:rPr>
                        <a:t>Normals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u="sng">
                          <a:effectLst/>
                        </a:rPr>
                        <a:t>Raw</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45467351"/>
                  </a:ext>
                </a:extLst>
              </a:tr>
              <a:tr h="593609">
                <a:tc>
                  <a:txBody>
                    <a:bodyPr/>
                    <a:lstStyle/>
                    <a:p>
                      <a:pPr marL="0" marR="0" algn="l">
                        <a:lnSpc>
                          <a:spcPct val="115000"/>
                        </a:lnSpc>
                        <a:spcBef>
                          <a:spcPts val="0"/>
                        </a:spcBef>
                        <a:spcAft>
                          <a:spcPts val="0"/>
                        </a:spcAft>
                      </a:pPr>
                      <a:r>
                        <a:rPr lang="en-US" sz="2400">
                          <a:effectLst/>
                        </a:rPr>
                        <a:t>Decrease Regulation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a:effectLst/>
                        </a:rPr>
                        <a:t>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a:effectLst/>
                        </a:rPr>
                        <a:t>0.8376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a:effectLst/>
                        </a:rPr>
                        <a:t>0.343515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60503480"/>
                  </a:ext>
                </a:extLst>
              </a:tr>
              <a:tr h="593609">
                <a:tc>
                  <a:txBody>
                    <a:bodyPr/>
                    <a:lstStyle/>
                    <a:p>
                      <a:pPr marL="0" marR="0" algn="l">
                        <a:lnSpc>
                          <a:spcPct val="115000"/>
                        </a:lnSpc>
                        <a:spcBef>
                          <a:spcPts val="0"/>
                        </a:spcBef>
                        <a:spcAft>
                          <a:spcPts val="0"/>
                        </a:spcAft>
                      </a:pPr>
                      <a:r>
                        <a:rPr lang="en-US" sz="2400">
                          <a:effectLst/>
                        </a:rPr>
                        <a:t>Increase Regulation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a:effectLst/>
                        </a:rPr>
                        <a:t>0.138094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a:effectLst/>
                        </a:rPr>
                        <a:t>0.115668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a:effectLst/>
                        </a:rPr>
                        <a:t>0.047437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53329425"/>
                  </a:ext>
                </a:extLst>
              </a:tr>
              <a:tr h="593609">
                <a:tc>
                  <a:txBody>
                    <a:bodyPr/>
                    <a:lstStyle/>
                    <a:p>
                      <a:pPr marL="0" marR="0" algn="l">
                        <a:lnSpc>
                          <a:spcPct val="115000"/>
                        </a:lnSpc>
                        <a:spcBef>
                          <a:spcPts val="0"/>
                        </a:spcBef>
                        <a:spcAft>
                          <a:spcPts val="0"/>
                        </a:spcAft>
                      </a:pPr>
                      <a:r>
                        <a:rPr lang="en-US" sz="2400">
                          <a:effectLst/>
                        </a:rPr>
                        <a:t>Status Quo</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a:effectLst/>
                        </a:rPr>
                        <a:t>-0.055793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a:effectLst/>
                        </a:rPr>
                        <a:t>-0.046732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2400" dirty="0">
                          <a:effectLst/>
                        </a:rPr>
                        <a:t>-0.019166</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601222041"/>
                  </a:ext>
                </a:extLst>
              </a:tr>
            </a:tbl>
          </a:graphicData>
        </a:graphic>
      </p:graphicFrame>
    </p:spTree>
    <p:extLst>
      <p:ext uri="{BB962C8B-B14F-4D97-AF65-F5344CB8AC3E}">
        <p14:creationId xmlns:p14="http://schemas.microsoft.com/office/powerpoint/2010/main" val="353869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TotalTime>
  <Words>170</Words>
  <Application>Microsoft Office PowerPoint</Application>
  <PresentationFormat>On-screen Show (4:3)</PresentationFormat>
  <Paragraphs>22</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Trebuchet MS</vt:lpstr>
      <vt:lpstr>Wingdings 3</vt:lpstr>
      <vt:lpstr>Facet</vt:lpstr>
      <vt:lpstr>How do you fix the economy?(2012)</vt:lpstr>
      <vt:lpstr>Background</vt:lpstr>
      <vt:lpstr>Model</vt:lpstr>
      <vt:lpstr>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 you fix the economy?(2012)</dc:title>
  <dc:creator>LR Wei</dc:creator>
  <cp:lastModifiedBy>LR Wei</cp:lastModifiedBy>
  <cp:revision>1</cp:revision>
  <dcterms:created xsi:type="dcterms:W3CDTF">2018-12-22T15:56:14Z</dcterms:created>
  <dcterms:modified xsi:type="dcterms:W3CDTF">2018-12-22T15:59:26Z</dcterms:modified>
</cp:coreProperties>
</file>