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58" r:id="rId3"/>
    <p:sldId id="270" r:id="rId4"/>
    <p:sldId id="269" r:id="rId5"/>
    <p:sldId id="267" r:id="rId6"/>
    <p:sldId id="271" r:id="rId7"/>
    <p:sldId id="273" r:id="rId8"/>
    <p:sldId id="259" r:id="rId9"/>
    <p:sldId id="268" r:id="rId10"/>
    <p:sldId id="260" r:id="rId11"/>
    <p:sldId id="261" r:id="rId12"/>
    <p:sldId id="262" r:id="rId13"/>
    <p:sldId id="263" r:id="rId14"/>
    <p:sldId id="264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83167" autoAdjust="0"/>
  </p:normalViewPr>
  <p:slideViewPr>
    <p:cSldViewPr>
      <p:cViewPr>
        <p:scale>
          <a:sx n="80" d="100"/>
          <a:sy n="80" d="100"/>
        </p:scale>
        <p:origin x="-1092" y="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076E6-A2A9-4C19-B854-1DFE5D1F4B4C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50B8C-DDFE-43D0-8548-89BD608E26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12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06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US" sz="1200" i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05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871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566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589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0B8C-DDFE-43D0-8548-89BD608E262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42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5245AF2-D9B3-4051-9CBE-8DF5211E5E2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FB57A2D5-E8E5-4E38-9412-717C6074A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eocurrents.info/wp-content/uploads/2013/03/legal-drinking-age-map.p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2.potsdam.edu/hansondj/LegalDrinkingAge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cadd.org/index.php/for-youth/drugs-and-crime" TargetMode="External"/><Relationship Id="rId4" Type="http://schemas.openxmlformats.org/officeDocument/2006/relationships/hyperlink" Target="http://online.wsj.com/article/SB121928142497058879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Sean Naccarelli</a:t>
            </a:r>
          </a:p>
          <a:p>
            <a:endParaRPr lang="en-US" dirty="0" smtClean="0"/>
          </a:p>
          <a:p>
            <a:r>
              <a:rPr lang="en-US" dirty="0" smtClean="0"/>
              <a:t>Neil </a:t>
            </a:r>
            <a:r>
              <a:rPr lang="en-US" dirty="0" err="1" smtClean="0"/>
              <a:t>Apfelbaum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Reevaluating the Legal Drinking Age in the United States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96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719070"/>
            <a:ext cx="3810001" cy="475792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Economic</a:t>
            </a:r>
          </a:p>
          <a:p>
            <a:pPr lvl="1"/>
            <a:r>
              <a:rPr lang="en-US" dirty="0"/>
              <a:t>Revenue</a:t>
            </a:r>
          </a:p>
          <a:p>
            <a:pPr lvl="2"/>
            <a:r>
              <a:rPr lang="en-US" dirty="0" smtClean="0"/>
              <a:t>Bars </a:t>
            </a:r>
            <a:r>
              <a:rPr lang="en-US" b="1" dirty="0" smtClean="0"/>
              <a:t>(.29173)</a:t>
            </a:r>
            <a:endParaRPr lang="en-US" dirty="0"/>
          </a:p>
          <a:p>
            <a:pPr lvl="2"/>
            <a:r>
              <a:rPr lang="en-US" dirty="0"/>
              <a:t>Beer distributors</a:t>
            </a:r>
          </a:p>
          <a:p>
            <a:pPr lvl="2"/>
            <a:r>
              <a:rPr lang="en-US" dirty="0"/>
              <a:t>Liquor stores</a:t>
            </a:r>
          </a:p>
          <a:p>
            <a:pPr lvl="2"/>
            <a:r>
              <a:rPr lang="en-US" dirty="0"/>
              <a:t>Restaurants</a:t>
            </a:r>
          </a:p>
          <a:p>
            <a:pPr lvl="1"/>
            <a:r>
              <a:rPr lang="en-US" dirty="0"/>
              <a:t>Competition</a:t>
            </a:r>
          </a:p>
          <a:p>
            <a:pPr lvl="2"/>
            <a:r>
              <a:rPr lang="en-US" dirty="0"/>
              <a:t>Domestic</a:t>
            </a:r>
          </a:p>
          <a:p>
            <a:pPr lvl="2"/>
            <a:r>
              <a:rPr lang="en-US" dirty="0"/>
              <a:t>International</a:t>
            </a:r>
          </a:p>
          <a:p>
            <a:r>
              <a:rPr lang="en-US" dirty="0" smtClean="0"/>
              <a:t>Social</a:t>
            </a:r>
          </a:p>
          <a:p>
            <a:pPr lvl="1"/>
            <a:r>
              <a:rPr lang="en-US" dirty="0" smtClean="0"/>
              <a:t>Changes attitude of those underage</a:t>
            </a:r>
          </a:p>
          <a:p>
            <a:pPr lvl="2"/>
            <a:r>
              <a:rPr lang="en-US" dirty="0" smtClean="0"/>
              <a:t>Binge drinking </a:t>
            </a:r>
            <a:r>
              <a:rPr lang="en-US" b="1" dirty="0" smtClean="0"/>
              <a:t>(.62221)</a:t>
            </a:r>
          </a:p>
          <a:p>
            <a:pPr lvl="2"/>
            <a:r>
              <a:rPr lang="en-US" dirty="0" smtClean="0"/>
              <a:t>Driving under the influence</a:t>
            </a:r>
          </a:p>
          <a:p>
            <a:pPr lvl="1"/>
            <a:r>
              <a:rPr lang="en-US" dirty="0" smtClean="0"/>
              <a:t>Aligning with other rights</a:t>
            </a:r>
          </a:p>
          <a:p>
            <a:pPr lvl="2"/>
            <a:r>
              <a:rPr lang="en-US" dirty="0" smtClean="0"/>
              <a:t>“Legal Adult”</a:t>
            </a:r>
          </a:p>
          <a:p>
            <a:pPr lvl="2"/>
            <a:r>
              <a:rPr lang="en-US" dirty="0" smtClean="0"/>
              <a:t>Court duty</a:t>
            </a:r>
          </a:p>
          <a:p>
            <a:pPr lvl="2"/>
            <a:r>
              <a:rPr lang="en-US" dirty="0" smtClean="0"/>
              <a:t>Marriage</a:t>
            </a:r>
          </a:p>
          <a:p>
            <a:pPr lvl="2"/>
            <a:r>
              <a:rPr lang="en-US" dirty="0" smtClean="0"/>
              <a:t>Military Duty</a:t>
            </a:r>
          </a:p>
          <a:p>
            <a:pPr lvl="2"/>
            <a:r>
              <a:rPr lang="en-US" dirty="0" smtClean="0"/>
              <a:t>Voting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pic>
        <p:nvPicPr>
          <p:cNvPr id="5" name="Picture 4" descr="Benefits-Economi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752600"/>
            <a:ext cx="4912895" cy="483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17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8800" y="1676400"/>
            <a:ext cx="3276601" cy="491032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Economic</a:t>
            </a:r>
          </a:p>
          <a:p>
            <a:pPr lvl="1"/>
            <a:r>
              <a:rPr lang="en-US" dirty="0" smtClean="0"/>
              <a:t>Community Benefits</a:t>
            </a:r>
          </a:p>
          <a:p>
            <a:pPr lvl="2"/>
            <a:r>
              <a:rPr lang="en-US" dirty="0" smtClean="0"/>
              <a:t>Private business</a:t>
            </a:r>
          </a:p>
          <a:p>
            <a:pPr lvl="2"/>
            <a:r>
              <a:rPr lang="en-US" dirty="0" smtClean="0"/>
              <a:t>Tax opportunities</a:t>
            </a:r>
          </a:p>
          <a:p>
            <a:pPr lvl="1"/>
            <a:r>
              <a:rPr lang="en-US" dirty="0" smtClean="0"/>
              <a:t>Economic</a:t>
            </a:r>
          </a:p>
          <a:p>
            <a:pPr lvl="2"/>
            <a:r>
              <a:rPr lang="en-US" dirty="0" smtClean="0"/>
              <a:t>Job creation</a:t>
            </a:r>
          </a:p>
          <a:p>
            <a:pPr lvl="2"/>
            <a:r>
              <a:rPr lang="en-US" dirty="0" smtClean="0"/>
              <a:t>New markets </a:t>
            </a:r>
            <a:r>
              <a:rPr lang="en-US" b="1" dirty="0" smtClean="0"/>
              <a:t>(.69198)</a:t>
            </a:r>
            <a:endParaRPr lang="en-US" dirty="0"/>
          </a:p>
          <a:p>
            <a:r>
              <a:rPr lang="en-US" dirty="0" smtClean="0"/>
              <a:t>Political</a:t>
            </a:r>
          </a:p>
          <a:p>
            <a:pPr lvl="1"/>
            <a:r>
              <a:rPr lang="en-US" dirty="0" smtClean="0"/>
              <a:t>International</a:t>
            </a:r>
          </a:p>
          <a:p>
            <a:pPr lvl="2"/>
            <a:r>
              <a:rPr lang="en-US" dirty="0" smtClean="0"/>
              <a:t>Import opportunities</a:t>
            </a:r>
          </a:p>
          <a:p>
            <a:pPr lvl="2"/>
            <a:r>
              <a:rPr lang="en-US" dirty="0" smtClean="0"/>
              <a:t>Making US more comparable to other countries </a:t>
            </a:r>
            <a:r>
              <a:rPr lang="en-US" b="1" dirty="0" smtClean="0"/>
              <a:t>(.58634)</a:t>
            </a:r>
            <a:endParaRPr lang="en-US" dirty="0" smtClean="0"/>
          </a:p>
          <a:p>
            <a:pPr lvl="1"/>
            <a:r>
              <a:rPr lang="en-US" dirty="0" smtClean="0"/>
              <a:t>Domestic</a:t>
            </a:r>
          </a:p>
          <a:p>
            <a:pPr lvl="2"/>
            <a:r>
              <a:rPr lang="en-US" dirty="0" smtClean="0"/>
              <a:t>Current precedents</a:t>
            </a:r>
          </a:p>
          <a:p>
            <a:pPr lvl="2"/>
            <a:r>
              <a:rPr lang="en-US" dirty="0" smtClean="0"/>
              <a:t>Military duty</a:t>
            </a:r>
          </a:p>
          <a:p>
            <a:pPr lvl="2"/>
            <a:r>
              <a:rPr lang="en-US" dirty="0" smtClean="0"/>
              <a:t>Political platform</a:t>
            </a:r>
          </a:p>
          <a:p>
            <a:r>
              <a:rPr lang="en-US" dirty="0" smtClean="0"/>
              <a:t>Social</a:t>
            </a:r>
          </a:p>
          <a:p>
            <a:pPr lvl="1"/>
            <a:r>
              <a:rPr lang="en-US" dirty="0" smtClean="0"/>
              <a:t>Create a positive influence</a:t>
            </a:r>
          </a:p>
          <a:p>
            <a:pPr lvl="2"/>
            <a:r>
              <a:rPr lang="en-US" dirty="0" smtClean="0"/>
              <a:t>Peers</a:t>
            </a:r>
          </a:p>
          <a:p>
            <a:pPr lvl="2"/>
            <a:r>
              <a:rPr lang="en-US" dirty="0" smtClean="0"/>
              <a:t>Superiors </a:t>
            </a:r>
            <a:r>
              <a:rPr lang="en-US" b="1" dirty="0" smtClean="0"/>
              <a:t>(.57913)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pic>
        <p:nvPicPr>
          <p:cNvPr id="4" name="Picture 3" descr="Opportunities-Economi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905000"/>
            <a:ext cx="5219700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32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0999" y="1719070"/>
            <a:ext cx="3124201" cy="4910329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Economic</a:t>
            </a:r>
            <a:endParaRPr lang="en-US" sz="2800" dirty="0" smtClean="0"/>
          </a:p>
          <a:p>
            <a:pPr lvl="1"/>
            <a:r>
              <a:rPr lang="en-US" dirty="0" smtClean="0"/>
              <a:t>Monitoring</a:t>
            </a:r>
            <a:endParaRPr lang="en-US" sz="2400" dirty="0" smtClean="0"/>
          </a:p>
          <a:p>
            <a:pPr lvl="2"/>
            <a:r>
              <a:rPr lang="en-US" dirty="0" smtClean="0"/>
              <a:t>Education </a:t>
            </a:r>
            <a:r>
              <a:rPr lang="en-US" b="1" dirty="0" smtClean="0"/>
              <a:t>(.159934)</a:t>
            </a:r>
            <a:endParaRPr lang="en-US" sz="2000" dirty="0" smtClean="0"/>
          </a:p>
          <a:p>
            <a:pPr lvl="2"/>
            <a:r>
              <a:rPr lang="en-US" dirty="0" smtClean="0"/>
              <a:t>Security</a:t>
            </a:r>
            <a:endParaRPr lang="en-US" sz="2000" dirty="0" smtClean="0"/>
          </a:p>
          <a:p>
            <a:pPr lvl="1"/>
            <a:r>
              <a:rPr lang="en-US" dirty="0" smtClean="0"/>
              <a:t>Resources</a:t>
            </a:r>
            <a:endParaRPr lang="en-US" sz="2400" dirty="0" smtClean="0"/>
          </a:p>
          <a:p>
            <a:pPr lvl="2"/>
            <a:r>
              <a:rPr lang="en-US" dirty="0" smtClean="0"/>
              <a:t>Distribution</a:t>
            </a:r>
            <a:endParaRPr lang="en-US" sz="2000" dirty="0" smtClean="0"/>
          </a:p>
          <a:p>
            <a:pPr lvl="2"/>
            <a:r>
              <a:rPr lang="en-US" dirty="0" smtClean="0"/>
              <a:t>Employees</a:t>
            </a:r>
            <a:endParaRPr lang="en-US" sz="2000" dirty="0" smtClean="0"/>
          </a:p>
          <a:p>
            <a:pPr lvl="2"/>
            <a:r>
              <a:rPr lang="en-US" dirty="0" smtClean="0"/>
              <a:t>Production costs</a:t>
            </a:r>
            <a:endParaRPr lang="en-US" sz="2000" dirty="0" smtClean="0"/>
          </a:p>
          <a:p>
            <a:pPr lvl="2"/>
            <a:r>
              <a:rPr lang="en-US" dirty="0" smtClean="0"/>
              <a:t>Raw materials</a:t>
            </a:r>
            <a:endParaRPr lang="en-US" sz="2000" dirty="0" smtClean="0"/>
          </a:p>
          <a:p>
            <a:pPr lvl="0"/>
            <a:r>
              <a:rPr lang="en-US" dirty="0" smtClean="0"/>
              <a:t>Political</a:t>
            </a:r>
            <a:endParaRPr lang="en-US" sz="2800" dirty="0" smtClean="0"/>
          </a:p>
          <a:p>
            <a:pPr lvl="1"/>
            <a:r>
              <a:rPr lang="en-US" dirty="0" smtClean="0"/>
              <a:t>Bill creation</a:t>
            </a:r>
            <a:endParaRPr lang="en-US" sz="2400" dirty="0" smtClean="0"/>
          </a:p>
          <a:p>
            <a:pPr lvl="2"/>
            <a:r>
              <a:rPr lang="en-US" dirty="0" smtClean="0"/>
              <a:t>Acceptance</a:t>
            </a:r>
            <a:endParaRPr lang="en-US" sz="2000" dirty="0" smtClean="0"/>
          </a:p>
          <a:p>
            <a:pPr lvl="2"/>
            <a:r>
              <a:rPr lang="en-US" dirty="0" smtClean="0"/>
              <a:t>Development</a:t>
            </a:r>
            <a:endParaRPr lang="en-US" sz="2000" dirty="0" smtClean="0"/>
          </a:p>
          <a:p>
            <a:pPr lvl="2"/>
            <a:r>
              <a:rPr lang="en-US" dirty="0" smtClean="0"/>
              <a:t>Implementation</a:t>
            </a:r>
            <a:endParaRPr lang="en-US" sz="2000" dirty="0" smtClean="0"/>
          </a:p>
          <a:p>
            <a:pPr lvl="2"/>
            <a:r>
              <a:rPr lang="en-US" dirty="0" smtClean="0"/>
              <a:t>Passage</a:t>
            </a:r>
            <a:endParaRPr lang="en-US" sz="2000" dirty="0" smtClean="0"/>
          </a:p>
          <a:p>
            <a:pPr lvl="1"/>
            <a:r>
              <a:rPr lang="en-US" dirty="0" smtClean="0"/>
              <a:t>Alcohol-related crimes</a:t>
            </a:r>
            <a:endParaRPr lang="en-US" sz="2400" dirty="0" smtClean="0"/>
          </a:p>
          <a:p>
            <a:pPr lvl="2"/>
            <a:r>
              <a:rPr lang="en-US" dirty="0" smtClean="0"/>
              <a:t>DUI </a:t>
            </a:r>
            <a:r>
              <a:rPr lang="en-US" b="1" dirty="0" smtClean="0"/>
              <a:t>(.49332)</a:t>
            </a:r>
            <a:endParaRPr lang="en-US" sz="2000" dirty="0" smtClean="0"/>
          </a:p>
          <a:p>
            <a:pPr lvl="2"/>
            <a:r>
              <a:rPr lang="en-US" dirty="0" smtClean="0"/>
              <a:t>Rape</a:t>
            </a:r>
            <a:endParaRPr lang="en-US" sz="2000" dirty="0" smtClean="0"/>
          </a:p>
          <a:p>
            <a:pPr lvl="2"/>
            <a:r>
              <a:rPr lang="en-US" dirty="0" smtClean="0"/>
              <a:t>Vandalism</a:t>
            </a:r>
            <a:endParaRPr lang="en-US" sz="2000" dirty="0" smtClean="0"/>
          </a:p>
          <a:p>
            <a:pPr lvl="0"/>
            <a:r>
              <a:rPr lang="en-US" dirty="0" smtClean="0"/>
              <a:t>Social</a:t>
            </a:r>
            <a:endParaRPr lang="en-US" sz="2800" dirty="0" smtClean="0"/>
          </a:p>
          <a:p>
            <a:pPr lvl="1"/>
            <a:r>
              <a:rPr lang="en-US" dirty="0" smtClean="0"/>
              <a:t>Health risks</a:t>
            </a:r>
            <a:endParaRPr lang="en-US" sz="2400" dirty="0" smtClean="0"/>
          </a:p>
          <a:p>
            <a:pPr lvl="2"/>
            <a:r>
              <a:rPr lang="en-US" dirty="0" smtClean="0"/>
              <a:t>Alcoholism</a:t>
            </a:r>
            <a:endParaRPr lang="en-US" sz="2000" dirty="0" smtClean="0"/>
          </a:p>
          <a:p>
            <a:pPr lvl="2"/>
            <a:r>
              <a:rPr lang="en-US" dirty="0" smtClean="0"/>
              <a:t>Depression</a:t>
            </a:r>
            <a:endParaRPr lang="en-US" sz="2000" dirty="0" smtClean="0"/>
          </a:p>
          <a:p>
            <a:pPr lvl="2"/>
            <a:r>
              <a:rPr lang="en-US" dirty="0" smtClean="0"/>
              <a:t>Liver diseases</a:t>
            </a:r>
            <a:endParaRPr lang="en-US" sz="2000" dirty="0" smtClean="0"/>
          </a:p>
          <a:p>
            <a:pPr lvl="2"/>
            <a:r>
              <a:rPr lang="en-US" dirty="0" smtClean="0"/>
              <a:t>Obesity </a:t>
            </a:r>
            <a:r>
              <a:rPr lang="en-US" b="1" dirty="0" smtClean="0"/>
              <a:t>(.34038)</a:t>
            </a: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8000" r="56875" b="46000"/>
          <a:stretch>
            <a:fillRect/>
          </a:stretch>
        </p:blipFill>
        <p:spPr bwMode="auto">
          <a:xfrm>
            <a:off x="3048000" y="1905000"/>
            <a:ext cx="56007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172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876800" y="1719070"/>
            <a:ext cx="3912092" cy="483412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Economic</a:t>
            </a:r>
            <a:endParaRPr lang="en-US" sz="2800" dirty="0" smtClean="0"/>
          </a:p>
          <a:p>
            <a:pPr lvl="1"/>
            <a:r>
              <a:rPr lang="en-US" dirty="0" smtClean="0"/>
              <a:t>Economic Drivers</a:t>
            </a:r>
            <a:endParaRPr lang="en-US" sz="2400" dirty="0" smtClean="0"/>
          </a:p>
          <a:p>
            <a:pPr lvl="2"/>
            <a:r>
              <a:rPr lang="en-US" dirty="0" smtClean="0"/>
              <a:t>Funding AA programs</a:t>
            </a:r>
            <a:endParaRPr lang="en-US" sz="2000" dirty="0" smtClean="0"/>
          </a:p>
          <a:p>
            <a:pPr lvl="2"/>
            <a:r>
              <a:rPr lang="en-US" dirty="0" smtClean="0"/>
              <a:t>Risk of low sales </a:t>
            </a:r>
            <a:r>
              <a:rPr lang="en-US" b="1" dirty="0" smtClean="0"/>
              <a:t>(.229752)</a:t>
            </a:r>
            <a:endParaRPr lang="en-US" sz="2000" dirty="0" smtClean="0"/>
          </a:p>
          <a:p>
            <a:pPr lvl="2"/>
            <a:r>
              <a:rPr lang="en-US" dirty="0" smtClean="0"/>
              <a:t>Unfamiliar market</a:t>
            </a:r>
            <a:endParaRPr lang="en-US" sz="2000" dirty="0" smtClean="0"/>
          </a:p>
          <a:p>
            <a:pPr lvl="0"/>
            <a:r>
              <a:rPr lang="en-US" dirty="0" smtClean="0"/>
              <a:t>Social</a:t>
            </a:r>
            <a:endParaRPr lang="en-US" sz="2800" dirty="0" smtClean="0"/>
          </a:p>
          <a:p>
            <a:pPr lvl="1"/>
            <a:r>
              <a:rPr lang="en-US" dirty="0" smtClean="0"/>
              <a:t>Legal customers</a:t>
            </a:r>
            <a:endParaRPr lang="en-US" sz="2400" dirty="0" smtClean="0"/>
          </a:p>
          <a:p>
            <a:pPr lvl="2"/>
            <a:r>
              <a:rPr lang="en-US" dirty="0" smtClean="0"/>
              <a:t>Annoyance</a:t>
            </a:r>
            <a:endParaRPr lang="en-US" sz="2000" dirty="0" smtClean="0"/>
          </a:p>
          <a:p>
            <a:pPr lvl="2"/>
            <a:r>
              <a:rPr lang="en-US" dirty="0" smtClean="0"/>
              <a:t>Backlash/parents</a:t>
            </a:r>
            <a:endParaRPr lang="en-US" sz="2000" dirty="0" smtClean="0"/>
          </a:p>
          <a:p>
            <a:pPr lvl="2"/>
            <a:r>
              <a:rPr lang="en-US" dirty="0" smtClean="0"/>
              <a:t>Community Well-being </a:t>
            </a:r>
            <a:r>
              <a:rPr lang="en-US" b="1" dirty="0" smtClean="0"/>
              <a:t>(.41361)</a:t>
            </a:r>
            <a:endParaRPr lang="en-US" sz="2000" dirty="0" smtClean="0"/>
          </a:p>
          <a:p>
            <a:pPr lvl="2"/>
            <a:r>
              <a:rPr lang="en-US" dirty="0" smtClean="0"/>
              <a:t>Driver safety</a:t>
            </a:r>
            <a:endParaRPr lang="en-US" sz="2000" dirty="0" smtClean="0"/>
          </a:p>
          <a:p>
            <a:pPr lvl="1"/>
            <a:r>
              <a:rPr lang="en-US" dirty="0" smtClean="0"/>
              <a:t>Minors</a:t>
            </a:r>
            <a:endParaRPr lang="en-US" sz="2400" dirty="0" smtClean="0"/>
          </a:p>
          <a:p>
            <a:pPr lvl="2"/>
            <a:r>
              <a:rPr lang="en-US" dirty="0" smtClean="0"/>
              <a:t>Addiction</a:t>
            </a:r>
            <a:endParaRPr lang="en-US" sz="2000" dirty="0" smtClean="0"/>
          </a:p>
          <a:p>
            <a:pPr lvl="2"/>
            <a:r>
              <a:rPr lang="en-US" dirty="0" smtClean="0"/>
              <a:t>Alcohol accidents</a:t>
            </a:r>
            <a:endParaRPr lang="en-US" sz="2000" dirty="0" smtClean="0"/>
          </a:p>
          <a:p>
            <a:pPr lvl="2"/>
            <a:r>
              <a:rPr lang="en-US" dirty="0" smtClean="0"/>
              <a:t>Crime</a:t>
            </a:r>
            <a:endParaRPr lang="en-US" sz="2000" dirty="0" smtClean="0"/>
          </a:p>
          <a:p>
            <a:pPr lvl="2"/>
            <a:r>
              <a:rPr lang="en-US" dirty="0" smtClean="0"/>
              <a:t>Earlier consumption</a:t>
            </a:r>
            <a:endParaRPr lang="en-US" sz="2000" dirty="0" smtClean="0"/>
          </a:p>
          <a:p>
            <a:pPr lvl="2"/>
            <a:r>
              <a:rPr lang="en-US" dirty="0" smtClean="0"/>
              <a:t>Health risks</a:t>
            </a:r>
            <a:endParaRPr lang="en-US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 l="16250" t="8000" r="53125" b="31000"/>
          <a:stretch>
            <a:fillRect/>
          </a:stretch>
        </p:blipFill>
        <p:spPr bwMode="auto">
          <a:xfrm>
            <a:off x="685800" y="1828800"/>
            <a:ext cx="3733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690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Synthesized Results</a:t>
            </a:r>
            <a:endParaRPr lang="en-US" dirty="0"/>
          </a:p>
        </p:txBody>
      </p:sp>
      <p:pic>
        <p:nvPicPr>
          <p:cNvPr id="4" name="Content Placeholder 3" descr="Additive Synthesis.jpg"/>
          <p:cNvPicPr>
            <a:picLocks noGrp="1"/>
          </p:cNvPicPr>
          <p:nvPr>
            <p:ph idx="1"/>
          </p:nvPr>
        </p:nvPicPr>
        <p:blipFill>
          <a:blip r:embed="rId3" cstate="print"/>
          <a:srcRect b="38673"/>
          <a:stretch>
            <a:fillRect/>
          </a:stretch>
        </p:blipFill>
        <p:spPr>
          <a:xfrm>
            <a:off x="304800" y="2819400"/>
            <a:ext cx="3792538" cy="2438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Multiplicative Synthesis.jpg"/>
          <p:cNvPicPr/>
          <p:nvPr/>
        </p:nvPicPr>
        <p:blipFill>
          <a:blip r:embed="rId4" cstate="print"/>
          <a:srcRect b="39535"/>
          <a:stretch>
            <a:fillRect/>
          </a:stretch>
        </p:blipFill>
        <p:spPr>
          <a:xfrm>
            <a:off x="4419600" y="2819400"/>
            <a:ext cx="4419600" cy="24384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685800" y="2133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dirty="0" smtClean="0"/>
              <a:t>Additive: Long-term </a:t>
            </a:r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2133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dirty="0" smtClean="0"/>
              <a:t>Multiplicative: Short-term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3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33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"/>
          <p:cNvSpPr>
            <a:spLocks noGrp="1"/>
          </p:cNvSpPr>
          <p:nvPr>
            <p:ph idx="1"/>
          </p:nvPr>
        </p:nvSpPr>
        <p:spPr>
          <a:xfrm>
            <a:off x="3453823" y="5181600"/>
            <a:ext cx="5277976" cy="87172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1100" dirty="0" smtClean="0"/>
              <a:t>Source: </a:t>
            </a:r>
            <a:r>
              <a:rPr lang="en-US" sz="1100" dirty="0" smtClean="0">
                <a:hlinkClick r:id="rId3"/>
              </a:rPr>
              <a:t>http</a:t>
            </a:r>
            <a:r>
              <a:rPr lang="en-US" sz="1100" dirty="0">
                <a:hlinkClick r:id="rId3"/>
              </a:rPr>
              <a:t>://</a:t>
            </a:r>
            <a:r>
              <a:rPr lang="en-US" sz="1100" dirty="0" smtClean="0">
                <a:hlinkClick r:id="rId3"/>
              </a:rPr>
              <a:t>geocurrents.info/wp-content/uploads/2013/03/legal-drinking-age-map.png</a:t>
            </a:r>
            <a:r>
              <a:rPr lang="en-US" sz="1100" dirty="0" smtClean="0"/>
              <a:t>  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58200" cy="1143000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0999" y="1752600"/>
            <a:ext cx="289560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US legal drinking age currently set at 21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Stricter standards than other countries. Worldwide legal drinking age ranges from 16 to 21, if one exists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1984 law set the drinking age at 21; all states abided by </a:t>
            </a:r>
            <a:r>
              <a:rPr lang="en-US" sz="1600" dirty="0" smtClean="0"/>
              <a:t>1988</a:t>
            </a:r>
            <a:endParaRPr lang="en-US" sz="16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165350" y="4429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199" y="1905000"/>
            <a:ext cx="5226600" cy="313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52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Across the globe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900" y="1676400"/>
            <a:ext cx="6172200" cy="1256537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658100" y="5715000"/>
            <a:ext cx="1174173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Source: </a:t>
            </a:r>
            <a:r>
              <a:rPr lang="en-US" sz="1100" dirty="0" smtClean="0">
                <a:hlinkClick r:id="rId4"/>
              </a:rPr>
              <a:t>http</a:t>
            </a:r>
            <a:r>
              <a:rPr lang="en-US" sz="1100" dirty="0">
                <a:hlinkClick r:id="rId4"/>
              </a:rPr>
              <a:t>://</a:t>
            </a:r>
            <a:r>
              <a:rPr lang="en-US" sz="1100" dirty="0" smtClean="0">
                <a:hlinkClick r:id="rId4"/>
              </a:rPr>
              <a:t>www2.potsdam.edu/hansondj/LegalDrinkingAge.html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8054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Facts </a:t>
            </a:r>
            <a:br>
              <a:rPr lang="en-US" dirty="0" smtClean="0"/>
            </a:br>
            <a:r>
              <a:rPr lang="en-US" dirty="0" smtClean="0"/>
              <a:t>(by those for Keeping the current age)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09800"/>
            <a:ext cx="523875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87927" y="4991100"/>
            <a:ext cx="523875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8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9436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7724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6012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4300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2588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0876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9164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100" dirty="0" smtClean="0"/>
              <a:t>Source: </a:t>
            </a:r>
            <a:r>
              <a:rPr lang="en-US" sz="1100" dirty="0" smtClean="0">
                <a:hlinkClick r:id="rId4"/>
              </a:rPr>
              <a:t>http://online.wsj.com/article/SB121928142497058879.html</a:t>
            </a:r>
            <a:r>
              <a:rPr lang="en-US" sz="1100" dirty="0" smtClean="0"/>
              <a:t> 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5867400" y="1828800"/>
            <a:ext cx="2895601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Study: 47% of those who began drinking before age 15 experienced alcohol dependence at some point in their life, compared to 9% percent of those who began drinking at age 21 or older.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100" dirty="0"/>
              <a:t>Source: </a:t>
            </a:r>
            <a:r>
              <a:rPr lang="en-US" sz="1100" i="1" dirty="0"/>
              <a:t>Archives of Pediatrics &amp; Adolescent Medicine</a:t>
            </a:r>
            <a:endParaRPr lang="en-US" sz="1100" dirty="0"/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Many </a:t>
            </a:r>
            <a:r>
              <a:rPr lang="en-US" sz="1400" dirty="0"/>
              <a:t>governmental figures, traffic-safety officials feel drinking age is appropriate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Drinking and drugged driving is the number one cause of death, injury and disability of young people under the age of 21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/>
              <a:t>Source: </a:t>
            </a:r>
            <a:r>
              <a:rPr lang="en-US" sz="1400" dirty="0">
                <a:hlinkClick r:id="rId5"/>
              </a:rPr>
              <a:t>NCADD</a:t>
            </a: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Can we trust a lower age limit?</a:t>
            </a:r>
          </a:p>
        </p:txBody>
      </p:sp>
    </p:spTree>
    <p:extLst>
      <p:ext uri="{BB962C8B-B14F-4D97-AF65-F5344CB8AC3E}">
        <p14:creationId xmlns:p14="http://schemas.microsoft.com/office/powerpoint/2010/main" val="247408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 </a:t>
            </a:r>
            <a:r>
              <a:rPr lang="en-US" dirty="0"/>
              <a:t>support by college </a:t>
            </a:r>
            <a:r>
              <a:rPr lang="en-US" dirty="0" smtClean="0"/>
              <a:t>administrations </a:t>
            </a:r>
            <a:r>
              <a:rPr lang="en-US" dirty="0"/>
              <a:t>to lower </a:t>
            </a:r>
            <a:r>
              <a:rPr lang="en-US" dirty="0" smtClean="0"/>
              <a:t>the drinking age</a:t>
            </a:r>
          </a:p>
          <a:p>
            <a:endParaRPr lang="en-US" dirty="0"/>
          </a:p>
          <a:p>
            <a:r>
              <a:rPr lang="en-US" dirty="0" smtClean="0"/>
              <a:t>“Elizabeth </a:t>
            </a:r>
            <a:r>
              <a:rPr lang="en-US" dirty="0" err="1"/>
              <a:t>Pogust</a:t>
            </a:r>
            <a:r>
              <a:rPr lang="en-US" dirty="0"/>
              <a:t>, a 21-year-old senior at Middlebury, says she felt pressured to drink as a freshman. Classmates would quaff alcohol in their rooms before roaming the campus on weekends, she recalls. As they got older, she says, she and her peers learned their lessons. </a:t>
            </a:r>
            <a:r>
              <a:rPr lang="en-US" dirty="0" smtClean="0"/>
              <a:t>‘I've </a:t>
            </a:r>
            <a:r>
              <a:rPr lang="en-US" dirty="0"/>
              <a:t>noticed a definite change in my attitude once it was no longer forbidden</a:t>
            </a:r>
            <a:r>
              <a:rPr lang="en-US" dirty="0" smtClean="0"/>
              <a:t>,’ </a:t>
            </a:r>
            <a:r>
              <a:rPr lang="en-US" dirty="0"/>
              <a:t>she says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Thoughts </a:t>
            </a:r>
            <a:br>
              <a:rPr lang="en-US" dirty="0" smtClean="0"/>
            </a:br>
            <a:r>
              <a:rPr lang="en-US" dirty="0" smtClean="0"/>
              <a:t>(by those who wishes to lower)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90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57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ANP Model</a:t>
            </a:r>
            <a:endParaRPr lang="en-US" dirty="0"/>
          </a:p>
        </p:txBody>
      </p:sp>
      <p:pic>
        <p:nvPicPr>
          <p:cNvPr id="4" name="Picture 3" descr="Mod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00200" y="1828800"/>
            <a:ext cx="6143625" cy="4724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399"/>
          </a:xfrm>
        </p:spPr>
        <p:txBody>
          <a:bodyPr/>
          <a:lstStyle/>
          <a:p>
            <a:r>
              <a:rPr lang="en-US" dirty="0" smtClean="0"/>
              <a:t>Lowering the drinking age to 18</a:t>
            </a:r>
          </a:p>
          <a:p>
            <a:endParaRPr lang="en-US" dirty="0" smtClean="0"/>
          </a:p>
          <a:p>
            <a:r>
              <a:rPr lang="en-US" dirty="0" smtClean="0"/>
              <a:t>Lowering to 18, but allowing only a limited number of options or volumes to be available to those under 21</a:t>
            </a:r>
          </a:p>
          <a:p>
            <a:endParaRPr lang="en-US" dirty="0" smtClean="0"/>
          </a:p>
          <a:p>
            <a:r>
              <a:rPr lang="en-US" dirty="0" smtClean="0"/>
              <a:t>Lowering to 18, but requiring a parental consent at the time of purchase</a:t>
            </a:r>
          </a:p>
          <a:p>
            <a:endParaRPr lang="en-US" dirty="0" smtClean="0"/>
          </a:p>
          <a:p>
            <a:r>
              <a:rPr lang="en-US" dirty="0" smtClean="0"/>
              <a:t>Do not lower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60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 smtClean="0"/>
              <a:t>Important criteria for decision makers:</a:t>
            </a:r>
          </a:p>
          <a:p>
            <a:endParaRPr lang="en-US" dirty="0"/>
          </a:p>
          <a:p>
            <a:pPr lvl="1"/>
            <a:r>
              <a:rPr lang="en-US" dirty="0" smtClean="0"/>
              <a:t>Health Factors (.11424)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Job creation (.36740)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Public safety (.12247)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Revenue (.39589)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05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3328</TotalTime>
  <Words>522</Words>
  <Application>Microsoft Office PowerPoint</Application>
  <PresentationFormat>On-screen Show (4:3)</PresentationFormat>
  <Paragraphs>151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Grid</vt:lpstr>
      <vt:lpstr>Reevaluating the Legal Drinking Age in the United States</vt:lpstr>
      <vt:lpstr>Background</vt:lpstr>
      <vt:lpstr>Across the globe</vt:lpstr>
      <vt:lpstr>The Facts  (by those for Keeping the current age)</vt:lpstr>
      <vt:lpstr>Thoughts  (by those who wishes to lower)</vt:lpstr>
      <vt:lpstr>What to do?</vt:lpstr>
      <vt:lpstr>ANP Model</vt:lpstr>
      <vt:lpstr>Alternatives</vt:lpstr>
      <vt:lpstr>Strategic Criteria</vt:lpstr>
      <vt:lpstr>Benefits</vt:lpstr>
      <vt:lpstr>Opportunities</vt:lpstr>
      <vt:lpstr>Costs</vt:lpstr>
      <vt:lpstr>Risks</vt:lpstr>
      <vt:lpstr>Synthesized Results</vt:lpstr>
      <vt:lpstr>Thank you!</vt:lpstr>
    </vt:vector>
  </TitlesOfParts>
  <Company>UPMC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Reevaluating the Legal Drinking Age in the United States</dc:title>
  <dc:creator>Sean Naccarelli</dc:creator>
  <cp:lastModifiedBy>Sean Naccarelli</cp:lastModifiedBy>
  <cp:revision>46</cp:revision>
  <dcterms:created xsi:type="dcterms:W3CDTF">2013-04-10T21:48:43Z</dcterms:created>
  <dcterms:modified xsi:type="dcterms:W3CDTF">2013-04-23T02:21:29Z</dcterms:modified>
</cp:coreProperties>
</file>