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8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A857F-5CF3-4AA1-AE3A-6D60AAD4CD85}" type="datetimeFigureOut">
              <a:rPr lang="en-US" smtClean="0"/>
              <a:t>4/21/2013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676FF-4BBA-4B24-9E1D-9EE4769EAE4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most important sub-criteria were identified in the table below for each merit based on the top 70% rule. The ANP networks were then developed for these 12 sub-criteria taking into account the alternatives and the stakeholders.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676FF-4BBA-4B24-9E1D-9EE4769EAE4D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CDA54B-AB9C-4116-975E-4FC8EB193FA8}" type="datetime1">
              <a:rPr lang="en-US" smtClean="0"/>
              <a:t>4/21/2013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7C6DDF-3D75-4A41-955F-A3770BBE8012}" type="datetime1">
              <a:rPr lang="en-US" smtClean="0"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30B0BB-D8EC-4DFF-BC58-AAAA786F4DBE}" type="datetime1">
              <a:rPr lang="en-US" smtClean="0"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B8F2B-213A-43DF-B136-1ABE9F2A8DAC}" type="datetime1">
              <a:rPr lang="en-US" smtClean="0"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73C49B-EE85-4739-84C5-1876778E75C7}" type="datetime1">
              <a:rPr lang="en-US" smtClean="0"/>
              <a:t>4/21/2013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603080-26E6-40C3-84F5-8FA8B04BCE05}" type="datetime1">
              <a:rPr lang="en-US" smtClean="0"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7CF21B-8B6D-485B-88C5-46A91C697087}" type="datetime1">
              <a:rPr lang="en-US" smtClean="0"/>
              <a:t>4/21/2013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D0D122-3879-4DDF-B07F-67DE0A5571E5}" type="datetime1">
              <a:rPr lang="en-US" smtClean="0"/>
              <a:t>4/21/2013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C4F1E0-4752-4BAA-8353-8C944822BED0}" type="datetime1">
              <a:rPr lang="en-US" smtClean="0"/>
              <a:t>4/21/2013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C4D820-F645-4FA3-BD82-C1ED84ABAC68}" type="datetime1">
              <a:rPr lang="en-US" smtClean="0"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2E4D8D-A577-44E8-8AB6-4F4DE7CCF85A}" type="datetime1">
              <a:rPr lang="en-US" smtClean="0"/>
              <a:t>4/21/2013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45645A9-0B52-4E0F-827C-4659039D656D}" type="datetime1">
              <a:rPr lang="en-US" smtClean="0"/>
              <a:t>4/21/2013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771E58-6DC9-4585-AAD8-047F6947AA8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smtClean="0"/>
              <a:t>Decision Making in Complex Environment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295400"/>
            <a:ext cx="7406640" cy="1752600"/>
          </a:xfrm>
        </p:spPr>
        <p:txBody>
          <a:bodyPr/>
          <a:lstStyle/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The Future of </a:t>
            </a:r>
            <a:r>
              <a:rPr lang="en-US" sz="4800" b="1" dirty="0" smtClean="0">
                <a:solidFill>
                  <a:schemeClr val="tx1"/>
                </a:solidFill>
              </a:rPr>
              <a:t>Belgium</a:t>
            </a:r>
          </a:p>
          <a:p>
            <a:pPr algn="ctr"/>
            <a:r>
              <a:rPr lang="en-US" sz="2800" b="1" dirty="0" smtClean="0"/>
              <a:t>ANP/BOCR model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1026" name="Picture 2" descr="561355_belgique-drapea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590800"/>
            <a:ext cx="4876800" cy="353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257800" y="60198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smtClean="0"/>
              <a:t>Yves Masset</a:t>
            </a:r>
            <a:endParaRPr lang="en-US" sz="32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Priorities 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371600" y="1447800"/>
          <a:ext cx="7315200" cy="4190994"/>
        </p:xfrm>
        <a:graphic>
          <a:graphicData uri="http://schemas.openxmlformats.org/drawingml/2006/table">
            <a:tbl>
              <a:tblPr/>
              <a:tblGrid>
                <a:gridCol w="1027013"/>
                <a:gridCol w="1379672"/>
                <a:gridCol w="2567531"/>
                <a:gridCol w="785362"/>
                <a:gridCol w="1555622"/>
              </a:tblGrid>
              <a:tr h="2328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Merits 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Criteria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Sub-criteria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Priorities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Normalized Priorities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Benefits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Political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Politic Party Gain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0.019377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0.038754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0.1692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European Union Support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0.006381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0.012762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Leadership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0.058841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0.117682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Economic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Financial Transfer between Regions 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0.14781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0.29562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0.44343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Fiscal autonomy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0.073905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0.14781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Social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Reputation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0.044363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0.088726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0.38737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Cultural Identity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0.134713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0.269426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Sports Representation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0.01461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0.02922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Total Benefits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71%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Opportunities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Political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Political Party Transformation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0.009362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0.018724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0.09362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Brussels – Capital of Europe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0.037446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0.074892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Economic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Economic Development of the State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0.199598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0.399196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0.6267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Cross-Regional Investments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0.032817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0.065634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International Investments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0.080933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0.161866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Social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Cultural Values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0.034961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0.069922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0.27969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Social Systems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0.104883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0.209766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Total Opportunities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77%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447800" y="1371600"/>
          <a:ext cx="7162800" cy="4114792"/>
        </p:xfrm>
        <a:graphic>
          <a:graphicData uri="http://schemas.openxmlformats.org/drawingml/2006/table">
            <a:tbl>
              <a:tblPr/>
              <a:tblGrid>
                <a:gridCol w="1005617"/>
                <a:gridCol w="1350929"/>
                <a:gridCol w="2514041"/>
                <a:gridCol w="769000"/>
                <a:gridCol w="1523213"/>
              </a:tblGrid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Costs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Political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Foreign Relations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0.040954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0.081908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0.11685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Re-election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0.011269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0.022538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Public Anger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0.006202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0.012404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Economic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Debt Sharing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0.171962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0.343924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0.68334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Loss of Tax Revenues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0.110087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0.220174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Social Security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0.039264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0.078528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Army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0.020357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0.040714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Social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Public Support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0.010463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0.020926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0.19981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Social Instability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0.063638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0.127276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Workers Mobility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0.025804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0.051608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Total Costs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69%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Risks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Political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European Contagion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0.041564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0.083128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0.33252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Government Instability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0.124693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0.249386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Economic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Unemployment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0.050682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0.101364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0.13965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Stock Markets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0.007124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0.014248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National Companies Collapse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0.012018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0.024036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Social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Split of Public Opinion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0.197939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0.395878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0.52784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Poverty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0.06598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0.13196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5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Total Risks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0.5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78%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0929" marR="2092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Priorities Summary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ANP Models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12</a:t>
            </a:fld>
            <a:endParaRPr lang="en-US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lumMod val="60000"/>
                <a:lumOff val="40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47799" y="1524000"/>
            <a:ext cx="7280629" cy="4114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Tx/>
            </a:pPr>
            <a:r>
              <a:rPr lang="en-US" dirty="0" smtClean="0"/>
              <a:t>The following strategic criteria were defined:</a:t>
            </a:r>
          </a:p>
          <a:p>
            <a:pPr lvl="1">
              <a:buClrTx/>
            </a:pPr>
            <a:r>
              <a:rPr lang="en-US" u="sng" dirty="0" smtClean="0"/>
              <a:t>Economic </a:t>
            </a:r>
            <a:r>
              <a:rPr lang="en-US" u="sng" dirty="0" smtClean="0"/>
              <a:t>Progress</a:t>
            </a:r>
            <a:r>
              <a:rPr lang="en-US" dirty="0" smtClean="0"/>
              <a:t>: it is broader </a:t>
            </a:r>
            <a:r>
              <a:rPr lang="en-US" dirty="0" smtClean="0"/>
              <a:t>than economic growth </a:t>
            </a:r>
            <a:r>
              <a:rPr lang="en-US" dirty="0" smtClean="0"/>
              <a:t>because </a:t>
            </a:r>
            <a:r>
              <a:rPr lang="en-US" dirty="0" smtClean="0"/>
              <a:t>it captures the various economic dimensions of </a:t>
            </a:r>
            <a:r>
              <a:rPr lang="en-US" dirty="0" smtClean="0"/>
              <a:t>progress (e.g. sustained increase in GDP, better education, better protection of minorities).</a:t>
            </a:r>
          </a:p>
          <a:p>
            <a:pPr lvl="1">
              <a:buClrTx/>
            </a:pPr>
            <a:r>
              <a:rPr lang="en-US" u="sng" dirty="0" smtClean="0"/>
              <a:t>Appeasement of Political </a:t>
            </a:r>
            <a:r>
              <a:rPr lang="en-US" u="sng" dirty="0" smtClean="0"/>
              <a:t>Tensions</a:t>
            </a:r>
            <a:r>
              <a:rPr lang="en-US" dirty="0" smtClean="0"/>
              <a:t>: appeasement </a:t>
            </a:r>
            <a:r>
              <a:rPr lang="en-US" dirty="0" smtClean="0"/>
              <a:t>of political tensions helps to avert the rising tendency of nationalistic parties that gain more and more political power after each election in Belgium.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Model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14</a:t>
            </a:fld>
            <a:endParaRPr lang="en-US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133600"/>
            <a:ext cx="7582688" cy="270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3810000" cy="4419600"/>
          </a:xfrm>
        </p:spPr>
        <p:txBody>
          <a:bodyPr>
            <a:normAutofit/>
          </a:bodyPr>
          <a:lstStyle/>
          <a:p>
            <a:pPr>
              <a:buClrTx/>
              <a:buNone/>
            </a:pPr>
            <a:r>
              <a:rPr lang="en-US" sz="2800" dirty="0" smtClean="0"/>
              <a:t>	Both on the short and long term, </a:t>
            </a:r>
            <a:r>
              <a:rPr lang="en-US" sz="2800" dirty="0" smtClean="0"/>
              <a:t>the BOCR results show that the “Do not split alternative” is the </a:t>
            </a:r>
            <a:r>
              <a:rPr lang="en-US" sz="2800" dirty="0" smtClean="0"/>
              <a:t>preferred decision.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15</a:t>
            </a:fld>
            <a:endParaRPr lang="en-US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1752600"/>
            <a:ext cx="4079875" cy="2009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4038600"/>
            <a:ext cx="4088317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447800"/>
            <a:ext cx="38862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	If </a:t>
            </a:r>
            <a:r>
              <a:rPr lang="en-US" sz="2800" dirty="0" smtClean="0"/>
              <a:t>Benefits is rated around 65%, Alternative 2 (Split the country into two different states) is a slightly better option than Alternative 1.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16</a:t>
            </a:fld>
            <a:endParaRPr lang="en-US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447800"/>
            <a:ext cx="3056719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Alternative </a:t>
            </a:r>
            <a:r>
              <a:rPr lang="en-US" sz="2400" dirty="0" smtClean="0"/>
              <a:t>1 (Do not split the country) is the highest ranked alternative no matter what the rating weight applied to </a:t>
            </a:r>
            <a:r>
              <a:rPr lang="en-US" sz="2400" dirty="0" smtClean="0"/>
              <a:t>Opportunities, Costs, and Risks</a:t>
            </a:r>
            <a:r>
              <a:rPr lang="en-US" sz="2400" b="1" i="1" dirty="0" smtClean="0"/>
              <a:t> </a:t>
            </a:r>
            <a:r>
              <a:rPr lang="en-US" sz="2400" dirty="0" smtClean="0"/>
              <a:t>is.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17</a:t>
            </a:fld>
            <a:endParaRPr lang="en-US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895600"/>
            <a:ext cx="2381250" cy="341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2895600"/>
            <a:ext cx="2371725" cy="342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2895600"/>
            <a:ext cx="2360613" cy="342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Tx/>
            </a:pPr>
            <a:r>
              <a:rPr lang="en-US" dirty="0" smtClean="0"/>
              <a:t>Recently, Belgium beat Iraq in terms of the longest period without a government following the national elections of June </a:t>
            </a:r>
            <a:r>
              <a:rPr lang="en-US" dirty="0" smtClean="0"/>
              <a:t>2010: 541 days.</a:t>
            </a:r>
          </a:p>
          <a:p>
            <a:pPr>
              <a:buClrTx/>
            </a:pPr>
            <a:r>
              <a:rPr lang="en-US" dirty="0" smtClean="0"/>
              <a:t>Politicians could not agree about modifying the institutional structures </a:t>
            </a:r>
            <a:r>
              <a:rPr lang="en-US" dirty="0" smtClean="0"/>
              <a:t>of Belgium</a:t>
            </a:r>
            <a:r>
              <a:rPr lang="en-US" dirty="0" smtClean="0"/>
              <a:t>.</a:t>
            </a:r>
          </a:p>
          <a:p>
            <a:pPr>
              <a:buClrTx/>
            </a:pPr>
            <a:r>
              <a:rPr lang="en-US" dirty="0" smtClean="0"/>
              <a:t>The federal government of Belgium consists of three regions (Flanders, Wallonia and Brussels-Capital).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dirty="0" smtClean="0"/>
              <a:t>According to a recent poll </a:t>
            </a:r>
            <a:r>
              <a:rPr lang="en-US" dirty="0" smtClean="0"/>
              <a:t>(March </a:t>
            </a: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2013), </a:t>
            </a:r>
            <a:r>
              <a:rPr lang="en-US" dirty="0" smtClean="0"/>
              <a:t>about a third of Belgians no longer </a:t>
            </a:r>
            <a:r>
              <a:rPr lang="en-US" dirty="0" smtClean="0"/>
              <a:t>believe </a:t>
            </a:r>
            <a:r>
              <a:rPr lang="en-US" dirty="0" smtClean="0"/>
              <a:t>that the country can or should survive</a:t>
            </a:r>
            <a:r>
              <a:rPr lang="en-US" dirty="0" smtClean="0"/>
              <a:t>.</a:t>
            </a:r>
          </a:p>
          <a:p>
            <a:pPr>
              <a:buClrTx/>
            </a:pPr>
            <a:r>
              <a:rPr lang="en-US" dirty="0" smtClean="0"/>
              <a:t>One </a:t>
            </a:r>
            <a:r>
              <a:rPr lang="en-US" dirty="0" smtClean="0"/>
              <a:t>of the main leaders of the New Flemish Alliance, the separatist party of Bart De </a:t>
            </a:r>
            <a:r>
              <a:rPr lang="en-US" dirty="0" err="1" smtClean="0"/>
              <a:t>Wever</a:t>
            </a:r>
            <a:r>
              <a:rPr lang="en-US" dirty="0" smtClean="0"/>
              <a:t>, </a:t>
            </a:r>
            <a:r>
              <a:rPr lang="en-US" dirty="0" smtClean="0"/>
              <a:t>declared </a:t>
            </a:r>
            <a:r>
              <a:rPr lang="en-US" dirty="0" smtClean="0"/>
              <a:t>that Flanders would become independent in 2014.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dirty="0" smtClean="0"/>
              <a:t>The fate of </a:t>
            </a:r>
            <a:r>
              <a:rPr lang="en-US" dirty="0" smtClean="0"/>
              <a:t>Brussels, capital of Belgium and headquarters of the E.U. and NATO, </a:t>
            </a:r>
            <a:r>
              <a:rPr lang="en-US" dirty="0" smtClean="0"/>
              <a:t>is a major obstacle to </a:t>
            </a:r>
            <a:r>
              <a:rPr lang="en-US" dirty="0" smtClean="0"/>
              <a:t>a divorce between Belgians.</a:t>
            </a:r>
          </a:p>
          <a:p>
            <a:pPr>
              <a:buClrTx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 descr="BelgiumMa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3505200"/>
            <a:ext cx="4114800" cy="312404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en-US" dirty="0" smtClean="0"/>
              <a:t>The following alternatives were formulated on the issue being faced by both the Flemish and Wallonian regions</a:t>
            </a:r>
            <a:r>
              <a:rPr lang="en-US" dirty="0" smtClean="0"/>
              <a:t>:</a:t>
            </a:r>
          </a:p>
          <a:p>
            <a:pPr lvl="1">
              <a:buClrTx/>
              <a:buNone/>
            </a:pPr>
            <a:r>
              <a:rPr lang="en-US" sz="3200" dirty="0" smtClean="0">
                <a:sym typeface="Wingdings" pitchFamily="2" charset="2"/>
              </a:rPr>
              <a:t> </a:t>
            </a:r>
            <a:r>
              <a:rPr lang="en-US" sz="3200" dirty="0" smtClean="0"/>
              <a:t>Do </a:t>
            </a:r>
            <a:r>
              <a:rPr lang="en-US" sz="3200" dirty="0" smtClean="0"/>
              <a:t>not split the country (status </a:t>
            </a:r>
            <a:r>
              <a:rPr lang="en-US" sz="3200" dirty="0" smtClean="0"/>
              <a:t>	quo</a:t>
            </a:r>
            <a:r>
              <a:rPr lang="en-US" sz="3200" dirty="0" smtClean="0"/>
              <a:t>)</a:t>
            </a:r>
          </a:p>
          <a:p>
            <a:pPr lvl="1">
              <a:buClrTx/>
              <a:buNone/>
            </a:pPr>
            <a:r>
              <a:rPr lang="en-US" sz="3200" dirty="0" smtClean="0">
                <a:sym typeface="Wingdings" pitchFamily="2" charset="2"/>
              </a:rPr>
              <a:t> </a:t>
            </a:r>
            <a:r>
              <a:rPr lang="en-US" sz="3200" dirty="0" smtClean="0"/>
              <a:t>Split </a:t>
            </a:r>
            <a:r>
              <a:rPr lang="en-US" sz="3200" dirty="0" smtClean="0"/>
              <a:t>the country into two different </a:t>
            </a:r>
            <a:r>
              <a:rPr lang="en-US" sz="3200" dirty="0" smtClean="0"/>
              <a:t>	states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Benefits Criteria and Sub-criteria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58712" y="1308354"/>
          <a:ext cx="6875688" cy="4940047"/>
        </p:xfrm>
        <a:graphic>
          <a:graphicData uri="http://schemas.openxmlformats.org/drawingml/2006/table">
            <a:tbl>
              <a:tblPr/>
              <a:tblGrid>
                <a:gridCol w="2291896"/>
                <a:gridCol w="2291896"/>
                <a:gridCol w="2291896"/>
              </a:tblGrid>
              <a:tr h="2245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Control Criteria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Sub-criteria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Description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64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1. Political 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1.1 Politic Party Gain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Some political parties are strengthened by the ongoing tensions.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1.2. European Union Support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Support of the European Union is beneficial for stabilization.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1.3. Leadership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Having a leader region is beneficial for the community.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2738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2. Economic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2.1 Financial Transfer between Regions 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Financial aid supports solidarity between regions. Also, the end of the financial aid from one region to the other can be viewed as a benefit.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6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2.2 Fiscal autonomy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Fiscal autonomy helps a region to control the way it wants to implement fiscal policies.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95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 Social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3.1 Reputation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Good reputation of the state and its citizens is beneficial.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3.2 Cultural Identity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Cultural identity is an important beneficial factor.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3.3 Sports Representation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Sports can serve as a positive representation of the state.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Opportunities Criteria and Sub-criteria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85376" y="1397000"/>
          <a:ext cx="6749025" cy="4927598"/>
        </p:xfrm>
        <a:graphic>
          <a:graphicData uri="http://schemas.openxmlformats.org/drawingml/2006/table">
            <a:tbl>
              <a:tblPr/>
              <a:tblGrid>
                <a:gridCol w="2249675"/>
                <a:gridCol w="2249675"/>
                <a:gridCol w="2249675"/>
              </a:tblGrid>
              <a:tr h="2142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Control Criteria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Sub-criteria</a:t>
                      </a:r>
                      <a:endParaRPr lang="en-US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Description</a:t>
                      </a:r>
                      <a:endParaRPr lang="en-US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486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1. Political 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1.1 Political Party Transformation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Reorganization of the political parties is an opportunity.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7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1.2 Brussels – Capital of Europe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Brussels, as the capital of Europe, is an opportunity to solidify the European Union.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6974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2. Economic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2.1 Economic Development of the State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Government has an opportunity to launch structural reforms in terms of employment and public policies. 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7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2.2 Cross-Regional Investments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State has an opportunity to increase cross-regional investments.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7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2.3  International Investments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State has an opportunity to attract new international investments.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6974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3. Social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Calibri"/>
                          <a:cs typeface="Times New Roman"/>
                        </a:rPr>
                        <a:t>3.1 Cultural Values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The community has an opportunity to respect the values </a:t>
                      </a:r>
                      <a:r>
                        <a:rPr lang="en-US" sz="1200" b="1">
                          <a:latin typeface="Calibri" pitchFamily="34" charset="0"/>
                          <a:ea typeface="Calibri"/>
                          <a:cs typeface="Cambria Math"/>
                        </a:rPr>
                        <a:t>​​</a:t>
                      </a:r>
                      <a:r>
                        <a:rPr lang="en-US" sz="1200" b="1">
                          <a:latin typeface="Calibri" pitchFamily="34" charset="0"/>
                          <a:ea typeface="Calibri"/>
                          <a:cs typeface="Calibri"/>
                        </a:rPr>
                        <a:t>of another culture and language.</a:t>
                      </a:r>
                      <a:endParaRPr lang="en-US" sz="1200" b="1">
                        <a:latin typeface="Calibri" pitchFamily="34" charset="0"/>
                        <a:ea typeface="Calibri"/>
                        <a:cs typeface="Times New Roman"/>
                      </a:endParaRP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7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Calibri"/>
                          <a:cs typeface="Times New Roman"/>
                        </a:rPr>
                        <a:t>3.2 Social Systems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Calibri"/>
                          <a:cs typeface="Times New Roman"/>
                        </a:rPr>
                        <a:t>The improvement of social systems (e.g. healthcare, education) is an opportunity.</a:t>
                      </a:r>
                    </a:p>
                  </a:txBody>
                  <a:tcPr marL="62856" marR="628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Criteria and Sub-criteria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52600" y="1143000"/>
          <a:ext cx="6858000" cy="5508400"/>
        </p:xfrm>
        <a:graphic>
          <a:graphicData uri="http://schemas.openxmlformats.org/drawingml/2006/table">
            <a:tbl>
              <a:tblPr/>
              <a:tblGrid>
                <a:gridCol w="1371600"/>
                <a:gridCol w="1752600"/>
                <a:gridCol w="3733800"/>
              </a:tblGrid>
              <a:tr h="1076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Control Criteria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Sub-criteria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Description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21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1. Political 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1.1 Foreign Relations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Foreign relations can be negatively impacted by the decision.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6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1.2 Re-election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Public opinion reaction to the decision can have a negative impact for politicians’ re-election.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6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1.3 Public Anger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Depending on the decision, people might express their anger, resulting in costs for the state.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3718"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2. Economic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2.1 Debt Sharing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A division of the country would require a sharing of the Belgian public debt. The amount might increase because of the expected rise in interest rates that would be applied to new states to finance it.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90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2.2 Loss of Tax Revenues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Loss of overall tax revenues resulting from the split of the tax administration and interregional transfers of tax revenues to the benefit of Brussels would have a negative impact due to the replacement of the tax perception mechanism from the residence to the work location.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37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2.3 Social Security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For companies implemented across the regions, separate social security systems increase the differences in labor costs, working conditions and benefits. These divisions would hamper economic activity.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2.4 Army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In case of split, additional costs would be inferred due to additional Defense expenses. 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348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 Social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3.1 Public Support 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Gathering public support has a cost.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3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3.2 Social Instability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Depending on the decision, protests would occur.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6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3.3 Workers Mobility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Barriers to interdependencies between regions affect the interregional mobility of workers.</a:t>
                      </a:r>
                    </a:p>
                  </a:txBody>
                  <a:tcPr marL="31428" marR="314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 Criteria and Sub-criteria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E58-6DC9-4585-AAD8-047F6947AA8D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52599" y="1295399"/>
          <a:ext cx="6781801" cy="5375021"/>
        </p:xfrm>
        <a:graphic>
          <a:graphicData uri="http://schemas.openxmlformats.org/drawingml/2006/table">
            <a:tbl>
              <a:tblPr/>
              <a:tblGrid>
                <a:gridCol w="2159001"/>
                <a:gridCol w="2311400"/>
                <a:gridCol w="2311400"/>
              </a:tblGrid>
              <a:tr h="1834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Control Criteria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Sub-criteria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Description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33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1. Political 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1.1 European Contagion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The risk of European instability is high. Other regions from Europe might want to split.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3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1.2 Government Instability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The risk of government instability is high in the short-term and long-term.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722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2. Economic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2.1 Unemployment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There is a risk of higher unemployment due to additional labor costs originating from different social security systems.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3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2.2 Stock Markets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There is a risk that International investors might not invest in the state due to instabilities.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72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2.3 National Companies Collapse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A collapse of the national companies (e.g. railroad national company “SNCB”) poses a risk at the level of regional infrastructure.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777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 Social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3.1 Split of Public Opinion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Divisions between the regions might be strengthened, leading to future instabilities and problems.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3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Calibri"/>
                          <a:ea typeface="Calibri"/>
                          <a:cs typeface="Times New Roman"/>
                        </a:rPr>
                        <a:t>3.2 Poverty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/>
                          <a:ea typeface="Calibri"/>
                          <a:cs typeface="Times New Roman"/>
                        </a:rPr>
                        <a:t>A split of the country might increase the poverty level of the weakest region.</a:t>
                      </a:r>
                    </a:p>
                  </a:txBody>
                  <a:tcPr marL="55604" marR="55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10">
      <a:dk1>
        <a:sysClr val="windowText" lastClr="000000"/>
      </a:dk1>
      <a:lt1>
        <a:srgbClr val="F4FC8C"/>
      </a:lt1>
      <a:dk2>
        <a:srgbClr val="4F271C"/>
      </a:dk2>
      <a:lt2>
        <a:srgbClr val="FF0000"/>
      </a:lt2>
      <a:accent1>
        <a:srgbClr val="3891A7"/>
      </a:accent1>
      <a:accent2>
        <a:srgbClr val="FEB80A"/>
      </a:accent2>
      <a:accent3>
        <a:srgbClr val="FEB80A"/>
      </a:accent3>
      <a:accent4>
        <a:srgbClr val="FEB80A"/>
      </a:accent4>
      <a:accent5>
        <a:srgbClr val="FEB80A"/>
      </a:accent5>
      <a:accent6>
        <a:srgbClr val="FEB80A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82</TotalTime>
  <Words>1206</Words>
  <Application>Microsoft Office PowerPoint</Application>
  <PresentationFormat>On-screen Show (4:3)</PresentationFormat>
  <Paragraphs>327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Solstice</vt:lpstr>
      <vt:lpstr>Decision Making in Complex Environment </vt:lpstr>
      <vt:lpstr>Problem Statement</vt:lpstr>
      <vt:lpstr>Problem Statement</vt:lpstr>
      <vt:lpstr>Problem Statement</vt:lpstr>
      <vt:lpstr>Alternatives</vt:lpstr>
      <vt:lpstr>Benefits Criteria and Sub-criteria</vt:lpstr>
      <vt:lpstr>Opportunities Criteria and Sub-criteria</vt:lpstr>
      <vt:lpstr>Costs Criteria and Sub-criteria</vt:lpstr>
      <vt:lpstr>Risks Criteria and Sub-criteria</vt:lpstr>
      <vt:lpstr>Priorities Summary</vt:lpstr>
      <vt:lpstr>Priorities Summary</vt:lpstr>
      <vt:lpstr>ANP Models</vt:lpstr>
      <vt:lpstr>Rating Model</vt:lpstr>
      <vt:lpstr>Rating Model</vt:lpstr>
      <vt:lpstr>Results</vt:lpstr>
      <vt:lpstr>Sensitivity Analysis</vt:lpstr>
      <vt:lpstr>Sensitivity Analysis</vt:lpstr>
    </vt:vector>
  </TitlesOfParts>
  <Company>Westinghouse Electric Corp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Making in Complex Environment </dc:title>
  <dc:creator>massety</dc:creator>
  <cp:lastModifiedBy>massety</cp:lastModifiedBy>
  <cp:revision>33</cp:revision>
  <dcterms:created xsi:type="dcterms:W3CDTF">2013-04-21T15:21:40Z</dcterms:created>
  <dcterms:modified xsi:type="dcterms:W3CDTF">2013-04-21T16:43:42Z</dcterms:modified>
</cp:coreProperties>
</file>