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2" r:id="rId6"/>
    <p:sldId id="260"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3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2527485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10707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2765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176885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00110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3380475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3771812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4044635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2210326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01B4AF5-D0C7-4D52-B832-00C159EB3473}"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697716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1B4AF5-D0C7-4D52-B832-00C159EB3473}"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2866690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1B4AF5-D0C7-4D52-B832-00C159EB3473}" type="datetimeFigureOut">
              <a:rPr lang="en-US" smtClean="0"/>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89105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1B4AF5-D0C7-4D52-B832-00C159EB3473}" type="datetimeFigureOut">
              <a:rPr lang="en-US" smtClean="0"/>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828672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B4AF5-D0C7-4D52-B832-00C159EB3473}" type="datetimeFigureOut">
              <a:rPr lang="en-US" smtClean="0"/>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2071883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01B4AF5-D0C7-4D52-B832-00C159EB3473}"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3464958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01B4AF5-D0C7-4D52-B832-00C159EB3473}"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6355E-C008-4047-AA15-4038F6B502BA}" type="slidenum">
              <a:rPr lang="en-US" smtClean="0"/>
              <a:t>‹#›</a:t>
            </a:fld>
            <a:endParaRPr lang="en-US"/>
          </a:p>
        </p:txBody>
      </p:sp>
    </p:spTree>
    <p:extLst>
      <p:ext uri="{BB962C8B-B14F-4D97-AF65-F5344CB8AC3E}">
        <p14:creationId xmlns:p14="http://schemas.microsoft.com/office/powerpoint/2010/main" val="53224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1B4AF5-D0C7-4D52-B832-00C159EB3473}" type="datetimeFigureOut">
              <a:rPr lang="en-US" smtClean="0"/>
              <a:t>12/22/2018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4A6355E-C008-4047-AA15-4038F6B502BA}" type="slidenum">
              <a:rPr lang="en-US" smtClean="0"/>
              <a:t>‹#›</a:t>
            </a:fld>
            <a:endParaRPr lang="en-US"/>
          </a:p>
        </p:txBody>
      </p:sp>
    </p:spTree>
    <p:extLst>
      <p:ext uri="{BB962C8B-B14F-4D97-AF65-F5344CB8AC3E}">
        <p14:creationId xmlns:p14="http://schemas.microsoft.com/office/powerpoint/2010/main" val="187191343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6A0B8-490E-4C07-930C-8C9BA9C5D3CA}"/>
              </a:ext>
            </a:extLst>
          </p:cNvPr>
          <p:cNvSpPr>
            <a:spLocks noGrp="1"/>
          </p:cNvSpPr>
          <p:nvPr>
            <p:ph type="ctrTitle"/>
          </p:nvPr>
        </p:nvSpPr>
        <p:spPr/>
        <p:txBody>
          <a:bodyPr/>
          <a:lstStyle/>
          <a:p>
            <a:r>
              <a:rPr lang="en-US" dirty="0"/>
              <a:t>Imposed Excise Tax on Medical Devices by the </a:t>
            </a:r>
            <a:br>
              <a:rPr lang="en-US" dirty="0"/>
            </a:br>
            <a:r>
              <a:rPr lang="en-US" dirty="0"/>
              <a:t>U.S. Government </a:t>
            </a:r>
          </a:p>
        </p:txBody>
      </p:sp>
      <p:sp>
        <p:nvSpPr>
          <p:cNvPr id="3" name="Subtitle 2">
            <a:extLst>
              <a:ext uri="{FF2B5EF4-FFF2-40B4-BE49-F238E27FC236}">
                <a16:creationId xmlns:a16="http://schemas.microsoft.com/office/drawing/2014/main" id="{EB76A695-EFCD-4813-ACA5-C0C39599FE47}"/>
              </a:ext>
            </a:extLst>
          </p:cNvPr>
          <p:cNvSpPr>
            <a:spLocks noGrp="1"/>
          </p:cNvSpPr>
          <p:nvPr>
            <p:ph type="subTitle" idx="1"/>
          </p:nvPr>
        </p:nvSpPr>
        <p:spPr/>
        <p:txBody>
          <a:bodyPr/>
          <a:lstStyle/>
          <a:p>
            <a:r>
              <a:rPr lang="en-US" dirty="0"/>
              <a:t>Decision Making in Complex Environment</a:t>
            </a:r>
          </a:p>
          <a:p>
            <a:endParaRPr lang="en-US" dirty="0"/>
          </a:p>
        </p:txBody>
      </p:sp>
    </p:spTree>
    <p:extLst>
      <p:ext uri="{BB962C8B-B14F-4D97-AF65-F5344CB8AC3E}">
        <p14:creationId xmlns:p14="http://schemas.microsoft.com/office/powerpoint/2010/main" val="3767147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6C925-8E08-4A79-A29A-1D3B65A95588}"/>
              </a:ext>
            </a:extLst>
          </p:cNvPr>
          <p:cNvSpPr>
            <a:spLocks noGrp="1"/>
          </p:cNvSpPr>
          <p:nvPr>
            <p:ph type="title"/>
          </p:nvPr>
        </p:nvSpPr>
        <p:spPr/>
        <p:txBody>
          <a:bodyPr/>
          <a:lstStyle/>
          <a:p>
            <a:r>
              <a:rPr lang="en-US" dirty="0"/>
              <a:t>Alternatives</a:t>
            </a:r>
          </a:p>
        </p:txBody>
      </p:sp>
      <p:sp>
        <p:nvSpPr>
          <p:cNvPr id="3" name="Content Placeholder 2">
            <a:extLst>
              <a:ext uri="{FF2B5EF4-FFF2-40B4-BE49-F238E27FC236}">
                <a16:creationId xmlns:a16="http://schemas.microsoft.com/office/drawing/2014/main" id="{62E0E185-BCA4-4216-B8E3-9B320FE99297}"/>
              </a:ext>
            </a:extLst>
          </p:cNvPr>
          <p:cNvSpPr>
            <a:spLocks noGrp="1"/>
          </p:cNvSpPr>
          <p:nvPr>
            <p:ph idx="1"/>
          </p:nvPr>
        </p:nvSpPr>
        <p:spPr>
          <a:xfrm>
            <a:off x="609599" y="2160590"/>
            <a:ext cx="7083288" cy="3880773"/>
          </a:xfrm>
        </p:spPr>
        <p:txBody>
          <a:bodyPr/>
          <a:lstStyle/>
          <a:p>
            <a:pPr lvl="0">
              <a:spcBef>
                <a:spcPts val="0"/>
              </a:spcBef>
              <a:buFont typeface="Symbol" panose="05050102010706020507" pitchFamily="18" charset="2"/>
              <a:buChar char=""/>
            </a:pPr>
            <a:r>
              <a:rPr lang="en-US" sz="3600" dirty="0">
                <a:latin typeface="Times New Roman" panose="02020603050405020304" pitchFamily="18" charset="0"/>
                <a:ea typeface="MS Mincho" panose="02020609040205080304" pitchFamily="49" charset="-128"/>
                <a:cs typeface="Times New Roman" panose="02020603050405020304" pitchFamily="18" charset="0"/>
              </a:rPr>
              <a:t>Keep the Tax</a:t>
            </a:r>
            <a:endParaRPr lang="en-US" sz="3600" dirty="0">
              <a:latin typeface="Cambria" panose="02040503050406030204" pitchFamily="18" charset="0"/>
              <a:ea typeface="MS Mincho" panose="02020609040205080304" pitchFamily="49" charset="-128"/>
              <a:cs typeface="Times New Roman" panose="02020603050405020304" pitchFamily="18" charset="0"/>
            </a:endParaRPr>
          </a:p>
          <a:p>
            <a:pPr lvl="0">
              <a:spcBef>
                <a:spcPts val="0"/>
              </a:spcBef>
              <a:buFont typeface="Symbol" panose="05050102010706020507" pitchFamily="18" charset="2"/>
              <a:buChar char=""/>
            </a:pPr>
            <a:r>
              <a:rPr lang="en-US" sz="3600" dirty="0">
                <a:latin typeface="Times New Roman" panose="02020603050405020304" pitchFamily="18" charset="0"/>
                <a:ea typeface="MS Mincho" panose="02020609040205080304" pitchFamily="49" charset="-128"/>
                <a:cs typeface="Times New Roman" panose="02020603050405020304" pitchFamily="18" charset="0"/>
              </a:rPr>
              <a:t>Repeal the Tax</a:t>
            </a:r>
            <a:endParaRPr lang="en-US" sz="3600" dirty="0">
              <a:latin typeface="Cambria" panose="02040503050406030204" pitchFamily="18" charset="0"/>
              <a:ea typeface="MS Mincho" panose="02020609040205080304" pitchFamily="49" charset="-128"/>
              <a:cs typeface="Times New Roman" panose="02020603050405020304" pitchFamily="18" charset="0"/>
            </a:endParaRPr>
          </a:p>
          <a:p>
            <a:pPr lvl="0">
              <a:spcBef>
                <a:spcPts val="0"/>
              </a:spcBef>
              <a:spcAft>
                <a:spcPts val="300"/>
              </a:spcAft>
              <a:buFont typeface="Symbol" panose="05050102010706020507" pitchFamily="18" charset="2"/>
              <a:buChar char=""/>
            </a:pPr>
            <a:r>
              <a:rPr lang="en-US" sz="3600" dirty="0">
                <a:latin typeface="Times New Roman" panose="02020603050405020304" pitchFamily="18" charset="0"/>
                <a:ea typeface="MS Mincho" panose="02020609040205080304" pitchFamily="49" charset="-128"/>
                <a:cs typeface="Times New Roman" panose="02020603050405020304" pitchFamily="18" charset="0"/>
              </a:rPr>
              <a:t>Adjust Tax to be based on Profit</a:t>
            </a:r>
            <a:endParaRPr lang="en-US" sz="3600" dirty="0">
              <a:latin typeface="Cambria" panose="02040503050406030204" pitchFamily="18" charset="0"/>
              <a:ea typeface="MS Mincho" panose="02020609040205080304" pitchFamily="49" charset="-128"/>
              <a:cs typeface="Times New Roman" panose="02020603050405020304" pitchFamily="18" charset="0"/>
            </a:endParaRPr>
          </a:p>
          <a:p>
            <a:endParaRPr lang="en-US" dirty="0"/>
          </a:p>
        </p:txBody>
      </p:sp>
    </p:spTree>
    <p:extLst>
      <p:ext uri="{BB962C8B-B14F-4D97-AF65-F5344CB8AC3E}">
        <p14:creationId xmlns:p14="http://schemas.microsoft.com/office/powerpoint/2010/main" val="21671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26FD4-C8A0-4CA7-82BD-4EEC229086BA}"/>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11580F60-39AB-4CD8-B8C9-6CA2AE9597E3}"/>
              </a:ext>
            </a:extLst>
          </p:cNvPr>
          <p:cNvSpPr>
            <a:spLocks noGrp="1"/>
          </p:cNvSpPr>
          <p:nvPr>
            <p:ph idx="1"/>
          </p:nvPr>
        </p:nvSpPr>
        <p:spPr>
          <a:xfrm>
            <a:off x="609598" y="1421296"/>
            <a:ext cx="7282071" cy="4620067"/>
          </a:xfrm>
        </p:spPr>
        <p:txBody>
          <a:bodyPr>
            <a:normAutofit/>
          </a:bodyPr>
          <a:lstStyle/>
          <a:p>
            <a:r>
              <a:rPr lang="en-US" sz="2400" dirty="0"/>
              <a:t>The main reasons for opposition to the device tax are:</a:t>
            </a:r>
          </a:p>
          <a:p>
            <a:pPr lvl="1"/>
            <a:r>
              <a:rPr lang="en-US" sz="2000" dirty="0"/>
              <a:t>Start-up companies and low-profitable companies overburdened by tax</a:t>
            </a:r>
          </a:p>
          <a:p>
            <a:pPr lvl="1"/>
            <a:r>
              <a:rPr lang="en-US" sz="2000" dirty="0"/>
              <a:t>Risk of job loss across industry</a:t>
            </a:r>
          </a:p>
          <a:p>
            <a:pPr lvl="1"/>
            <a:r>
              <a:rPr lang="en-US" sz="2000" dirty="0"/>
              <a:t>Reduced innovation due to less profit to reinvest </a:t>
            </a:r>
          </a:p>
          <a:p>
            <a:r>
              <a:rPr lang="en-US" sz="2400" dirty="0"/>
              <a:t>The main reasons for favor of the device tax are:</a:t>
            </a:r>
          </a:p>
          <a:p>
            <a:pPr lvl="1"/>
            <a:r>
              <a:rPr lang="en-US" sz="2000" dirty="0"/>
              <a:t>Means of Funding for Affordable Care Act</a:t>
            </a:r>
          </a:p>
          <a:p>
            <a:pPr lvl="1"/>
            <a:r>
              <a:rPr lang="en-US" sz="2000" dirty="0"/>
              <a:t>Drives cost efficiency within medical device industry</a:t>
            </a:r>
          </a:p>
          <a:p>
            <a:pPr lvl="1"/>
            <a:r>
              <a:rPr lang="en-US" sz="2000" dirty="0"/>
              <a:t>Affordable Care Act (presumably) generates more business for Medical Device companies</a:t>
            </a:r>
          </a:p>
          <a:p>
            <a:endParaRPr lang="en-US" dirty="0"/>
          </a:p>
        </p:txBody>
      </p:sp>
    </p:spTree>
    <p:extLst>
      <p:ext uri="{BB962C8B-B14F-4D97-AF65-F5344CB8AC3E}">
        <p14:creationId xmlns:p14="http://schemas.microsoft.com/office/powerpoint/2010/main" val="2940297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6F423-2587-403E-8C99-4F81FE0DBEEC}"/>
              </a:ext>
            </a:extLst>
          </p:cNvPr>
          <p:cNvSpPr>
            <a:spLocks noGrp="1"/>
          </p:cNvSpPr>
          <p:nvPr>
            <p:ph type="title"/>
          </p:nvPr>
        </p:nvSpPr>
        <p:spPr>
          <a:xfrm>
            <a:off x="669154" y="289200"/>
            <a:ext cx="6347713" cy="1320800"/>
          </a:xfrm>
        </p:spPr>
        <p:txBody>
          <a:bodyPr/>
          <a:lstStyle/>
          <a:p>
            <a:r>
              <a:rPr lang="en-US" dirty="0"/>
              <a:t>Model</a:t>
            </a:r>
          </a:p>
        </p:txBody>
      </p:sp>
      <p:pic>
        <p:nvPicPr>
          <p:cNvPr id="4" name="Content Placeholder 3">
            <a:extLst>
              <a:ext uri="{FF2B5EF4-FFF2-40B4-BE49-F238E27FC236}">
                <a16:creationId xmlns:a16="http://schemas.microsoft.com/office/drawing/2014/main" id="{CD638D8F-1245-4FAE-80EE-3A9DD0052151}"/>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669154" y="974036"/>
            <a:ext cx="7719472" cy="5594764"/>
          </a:xfrm>
          <a:prstGeom prst="rect">
            <a:avLst/>
          </a:prstGeom>
        </p:spPr>
      </p:pic>
    </p:spTree>
    <p:extLst>
      <p:ext uri="{BB962C8B-B14F-4D97-AF65-F5344CB8AC3E}">
        <p14:creationId xmlns:p14="http://schemas.microsoft.com/office/powerpoint/2010/main" val="183862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BAA58-0485-472F-BC93-BB192F7168D8}"/>
              </a:ext>
            </a:extLst>
          </p:cNvPr>
          <p:cNvSpPr>
            <a:spLocks noGrp="1"/>
          </p:cNvSpPr>
          <p:nvPr>
            <p:ph type="title"/>
          </p:nvPr>
        </p:nvSpPr>
        <p:spPr/>
        <p:txBody>
          <a:bodyPr/>
          <a:lstStyle/>
          <a:p>
            <a:r>
              <a:rPr lang="en-US" dirty="0"/>
              <a:t>Model</a:t>
            </a:r>
          </a:p>
        </p:txBody>
      </p:sp>
      <p:pic>
        <p:nvPicPr>
          <p:cNvPr id="4" name="Content Placeholder 3">
            <a:extLst>
              <a:ext uri="{FF2B5EF4-FFF2-40B4-BE49-F238E27FC236}">
                <a16:creationId xmlns:a16="http://schemas.microsoft.com/office/drawing/2014/main" id="{59BBE2CB-F9CB-4C22-A0FA-256E12B2352F}"/>
              </a:ext>
            </a:extLst>
          </p:cNvPr>
          <p:cNvPicPr>
            <a:picLocks noGrp="1"/>
          </p:cNvPicPr>
          <p:nvPr>
            <p:ph idx="1"/>
          </p:nvPr>
        </p:nvPicPr>
        <p:blipFill rotWithShape="1">
          <a:blip r:embed="rId2"/>
          <a:srcRect l="13926" r="19852" b="18617"/>
          <a:stretch/>
        </p:blipFill>
        <p:spPr bwMode="auto">
          <a:xfrm>
            <a:off x="1036740" y="1321905"/>
            <a:ext cx="7070520" cy="532640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53419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03838-8B5E-4371-BA8E-31F44BB071AD}"/>
              </a:ext>
            </a:extLst>
          </p:cNvPr>
          <p:cNvSpPr>
            <a:spLocks noGrp="1"/>
          </p:cNvSpPr>
          <p:nvPr>
            <p:ph type="title"/>
          </p:nvPr>
        </p:nvSpPr>
        <p:spPr/>
        <p:txBody>
          <a:bodyPr/>
          <a:lstStyle/>
          <a:p>
            <a:r>
              <a:rPr lang="en-US" dirty="0"/>
              <a:t>Ratings</a:t>
            </a:r>
          </a:p>
        </p:txBody>
      </p:sp>
      <p:pic>
        <p:nvPicPr>
          <p:cNvPr id="4" name="Content Placeholder 3">
            <a:extLst>
              <a:ext uri="{FF2B5EF4-FFF2-40B4-BE49-F238E27FC236}">
                <a16:creationId xmlns:a16="http://schemas.microsoft.com/office/drawing/2014/main" id="{01EA2B5A-2094-4347-A62C-C8D58E0037EA}"/>
              </a:ext>
            </a:extLst>
          </p:cNvPr>
          <p:cNvPicPr>
            <a:picLocks noGrp="1"/>
          </p:cNvPicPr>
          <p:nvPr>
            <p:ph idx="1"/>
          </p:nvPr>
        </p:nvPicPr>
        <p:blipFill rotWithShape="1">
          <a:blip r:embed="rId2"/>
          <a:srcRect l="12296" t="21596" r="49037" b="55428"/>
          <a:stretch/>
        </p:blipFill>
        <p:spPr bwMode="auto">
          <a:xfrm>
            <a:off x="837381" y="1769165"/>
            <a:ext cx="7591002" cy="331695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5841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9737B-CDC3-4F2F-8415-119366EADD00}"/>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B9A1F6B5-BB8D-4F8B-BAD6-78A4325113D2}"/>
              </a:ext>
            </a:extLst>
          </p:cNvPr>
          <p:cNvSpPr>
            <a:spLocks noGrp="1"/>
          </p:cNvSpPr>
          <p:nvPr>
            <p:ph idx="1"/>
          </p:nvPr>
        </p:nvSpPr>
        <p:spPr>
          <a:xfrm>
            <a:off x="609599" y="1729410"/>
            <a:ext cx="7749210" cy="4311954"/>
          </a:xfrm>
        </p:spPr>
        <p:txBody>
          <a:bodyPr>
            <a:normAutofit fontScale="92500"/>
          </a:bodyPr>
          <a:lstStyle/>
          <a:p>
            <a:r>
              <a:rPr lang="en-US" sz="2400" dirty="0"/>
              <a:t>Based on our model, we found that the overall best decision for short term is to repeal the entire tax. This is likely because at the current time medical companies have not yet benefited from the increased profits of the Affordable Care Act. Further, it takes into account the current impact of furloughs on the government that would not effect the decision long term. In the long term, it is best  to adjust the decision to be on profit. This will allow the government to continue to collect on revenue, but it will also allow the small business to survive and not be overwhelmed with taxes citizens of the United States is to leave the tax unchanged. </a:t>
            </a:r>
          </a:p>
          <a:p>
            <a:endParaRPr lang="en-US" dirty="0"/>
          </a:p>
        </p:txBody>
      </p:sp>
    </p:spTree>
    <p:extLst>
      <p:ext uri="{BB962C8B-B14F-4D97-AF65-F5344CB8AC3E}">
        <p14:creationId xmlns:p14="http://schemas.microsoft.com/office/powerpoint/2010/main" val="32977479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TotalTime>
  <Words>229</Words>
  <Application>Microsoft Office PowerPoint</Application>
  <PresentationFormat>On-screen Show (4:3)</PresentationFormat>
  <Paragraphs>20</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Cambria</vt:lpstr>
      <vt:lpstr>Symbol</vt:lpstr>
      <vt:lpstr>Times New Roman</vt:lpstr>
      <vt:lpstr>Trebuchet MS</vt:lpstr>
      <vt:lpstr>Wingdings 3</vt:lpstr>
      <vt:lpstr>Facet</vt:lpstr>
      <vt:lpstr>Imposed Excise Tax on Medical Devices by the  U.S. Government </vt:lpstr>
      <vt:lpstr>Alternatives</vt:lpstr>
      <vt:lpstr>Background</vt:lpstr>
      <vt:lpstr>Model</vt:lpstr>
      <vt:lpstr>Model</vt:lpstr>
      <vt:lpstr>Ratings</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Imposed Excise Tax on Medical Devices by the  U.S. Government </dc:title>
  <dc:creator>LR Wei</dc:creator>
  <cp:lastModifiedBy>LR Wei</cp:lastModifiedBy>
  <cp:revision>1</cp:revision>
  <dcterms:created xsi:type="dcterms:W3CDTF">2018-12-22T15:26:01Z</dcterms:created>
  <dcterms:modified xsi:type="dcterms:W3CDTF">2018-12-22T15:29:34Z</dcterms:modified>
</cp:coreProperties>
</file>