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5" r:id="rId12"/>
    <p:sldId id="267" r:id="rId13"/>
    <p:sldId id="268" r:id="rId14"/>
    <p:sldId id="269" r:id="rId15"/>
    <p:sldId id="266" r:id="rId16"/>
    <p:sldId id="276" r:id="rId17"/>
    <p:sldId id="278" r:id="rId18"/>
    <p:sldId id="277" r:id="rId19"/>
    <p:sldId id="279" r:id="rId20"/>
    <p:sldId id="270" r:id="rId21"/>
    <p:sldId id="271" r:id="rId22"/>
    <p:sldId id="272" r:id="rId23"/>
    <p:sldId id="273" r:id="rId24"/>
    <p:sldId id="274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66"/>
  </p:normalViewPr>
  <p:slideViewPr>
    <p:cSldViewPr>
      <p:cViewPr varScale="1">
        <p:scale>
          <a:sx n="98" d="100"/>
          <a:sy n="98" d="100"/>
        </p:scale>
        <p:origin x="6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A36D9E-D7EC-9D45-8971-8E44A20E9CD1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078C2E-8CD8-F94C-AF65-832B54423328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6672D2-65DA-784F-8DBE-2658B9E82C2C}" type="slidenum">
              <a:rPr lang="en-US" altLang="x-none"/>
              <a:pPr/>
              <a:t>24</a:t>
            </a:fld>
            <a:endParaRPr lang="en-US" altLang="x-none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0" y="3429000"/>
            <a:ext cx="6399213" cy="12192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x-none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800600"/>
            <a:ext cx="6399213" cy="838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altLang="x-none" noProof="0" smtClean="0"/>
              <a:t>Click to edit Master subtitle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F3F2688-B98B-C945-9D3C-008DCBD27AB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BBB8F-2A99-514D-9F29-E22F4A73E1E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0612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5013" y="533400"/>
            <a:ext cx="1598612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4413" y="533400"/>
            <a:ext cx="46482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2AC21-420C-B541-B7BF-CAB82ACDE3C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088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9ECE3-62B5-AE46-8603-8FB6A729BFB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664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76769-2F7B-1F40-901B-8B4B59B5464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155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4413" y="1905000"/>
            <a:ext cx="3122612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425" y="1905000"/>
            <a:ext cx="3124200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3BA25-1D9C-2347-82E5-722255E294B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8583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044B2-DFCE-D047-B2D2-FA68EED83F9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3240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679BA2-2CF4-E347-8321-69B6AAC8110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9378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E02EF-FED3-B544-9D19-3BFEA0E2BFE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4808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14DF7-AC53-D243-86EB-9116879F918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2844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CB3E6-D378-2F45-8A3E-6569B61F3A5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2502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413" y="533400"/>
            <a:ext cx="6399212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413" y="1905000"/>
            <a:ext cx="6399212" cy="422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 altLang="x-non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 altLang="x-non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9D678B3C-752A-F74C-84D1-56EFA54284F0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0"/>
            <a:ext cx="8151813" cy="1600200"/>
          </a:xfrm>
        </p:spPr>
        <p:txBody>
          <a:bodyPr/>
          <a:lstStyle/>
          <a:p>
            <a:pPr algn="ctr"/>
            <a:r>
              <a:rPr lang="en-US" altLang="x-none" sz="5400"/>
              <a:t>Stabilizing Social Security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x-none" sz="1600"/>
              <a:t>Valorie Checque</a:t>
            </a:r>
          </a:p>
          <a:p>
            <a:pPr>
              <a:lnSpc>
                <a:spcPct val="80000"/>
              </a:lnSpc>
            </a:pPr>
            <a:r>
              <a:rPr lang="en-US" altLang="x-none" sz="1600"/>
              <a:t>Larry Nolph</a:t>
            </a:r>
          </a:p>
          <a:p>
            <a:pPr>
              <a:lnSpc>
                <a:spcPct val="80000"/>
              </a:lnSpc>
            </a:pPr>
            <a:r>
              <a:rPr lang="en-US" altLang="x-none" sz="1600"/>
              <a:t>Brian Patt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083425" cy="762000"/>
          </a:xfrm>
        </p:spPr>
        <p:txBody>
          <a:bodyPr/>
          <a:lstStyle/>
          <a:p>
            <a:r>
              <a:rPr lang="en-US" altLang="x-none"/>
              <a:t>Rating the Strategic Criteria</a:t>
            </a:r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6672263" cy="238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762000" y="4724400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400"/>
              <a:t>Stabilization of the system is most important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399213" cy="685800"/>
          </a:xfrm>
        </p:spPr>
        <p:txBody>
          <a:bodyPr/>
          <a:lstStyle/>
          <a:p>
            <a:r>
              <a:rPr lang="en-US" altLang="x-none"/>
              <a:t>Decision Criteria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066800"/>
            <a:ext cx="6399212" cy="5059363"/>
          </a:xfrm>
        </p:spPr>
        <p:txBody>
          <a:bodyPr/>
          <a:lstStyle/>
          <a:p>
            <a:r>
              <a:rPr lang="en-US" altLang="x-none"/>
              <a:t>Control</a:t>
            </a:r>
          </a:p>
          <a:p>
            <a:pPr lvl="1"/>
            <a:r>
              <a:rPr lang="en-US" altLang="x-none"/>
              <a:t>Social</a:t>
            </a:r>
          </a:p>
          <a:p>
            <a:pPr lvl="2"/>
            <a:r>
              <a:rPr lang="en-US" altLang="x-none"/>
              <a:t>Stakeholders</a:t>
            </a:r>
          </a:p>
          <a:p>
            <a:pPr lvl="3"/>
            <a:r>
              <a:rPr lang="en-US" altLang="x-none"/>
              <a:t>Payee confidence</a:t>
            </a:r>
          </a:p>
          <a:p>
            <a:pPr lvl="3"/>
            <a:r>
              <a:rPr lang="en-US" altLang="x-none"/>
              <a:t>Payer confidence</a:t>
            </a:r>
          </a:p>
          <a:p>
            <a:pPr lvl="3"/>
            <a:r>
              <a:rPr lang="en-US" altLang="x-none"/>
              <a:t>Participant peace of mind</a:t>
            </a:r>
          </a:p>
          <a:p>
            <a:pPr lvl="3"/>
            <a:r>
              <a:rPr lang="en-US" altLang="x-none"/>
              <a:t>Encourage financial responsibility</a:t>
            </a:r>
          </a:p>
          <a:p>
            <a:pPr lvl="3"/>
            <a:r>
              <a:rPr lang="en-US" altLang="x-none"/>
              <a:t>Decreased dependence on government program</a:t>
            </a:r>
          </a:p>
          <a:p>
            <a:pPr lvl="3"/>
            <a:r>
              <a:rPr lang="en-US" altLang="x-none"/>
              <a:t>Fees</a:t>
            </a:r>
          </a:p>
          <a:p>
            <a:pPr lvl="3"/>
            <a:r>
              <a:rPr lang="en-US" altLang="x-none"/>
              <a:t>Increased withholding</a:t>
            </a:r>
          </a:p>
          <a:p>
            <a:pPr lvl="3"/>
            <a:r>
              <a:rPr lang="en-US" altLang="x-none"/>
              <a:t>Increased potential for loss</a:t>
            </a:r>
          </a:p>
          <a:p>
            <a:pPr lvl="3"/>
            <a:r>
              <a:rPr lang="en-US" altLang="x-none"/>
              <a:t>Reduced benefits</a:t>
            </a:r>
          </a:p>
          <a:p>
            <a:pPr lvl="3"/>
            <a:r>
              <a:rPr lang="en-US" altLang="x-none"/>
              <a:t>Loss of potential profit</a:t>
            </a:r>
          </a:p>
          <a:p>
            <a:pPr lvl="2"/>
            <a:endParaRPr lang="en-US" altLang="x-non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399213" cy="685800"/>
          </a:xfrm>
        </p:spPr>
        <p:txBody>
          <a:bodyPr/>
          <a:lstStyle/>
          <a:p>
            <a:r>
              <a:rPr lang="en-US" altLang="x-none"/>
              <a:t>Decision Criteria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066800"/>
            <a:ext cx="6399212" cy="5059363"/>
          </a:xfrm>
        </p:spPr>
        <p:txBody>
          <a:bodyPr/>
          <a:lstStyle/>
          <a:p>
            <a:r>
              <a:rPr lang="en-US" altLang="x-none"/>
              <a:t>Control</a:t>
            </a:r>
          </a:p>
          <a:p>
            <a:pPr lvl="1"/>
            <a:r>
              <a:rPr lang="en-US" altLang="x-none"/>
              <a:t>Political</a:t>
            </a:r>
          </a:p>
          <a:p>
            <a:pPr lvl="2"/>
            <a:r>
              <a:rPr lang="en-US" altLang="x-none"/>
              <a:t>President</a:t>
            </a:r>
          </a:p>
          <a:p>
            <a:pPr lvl="3"/>
            <a:r>
              <a:rPr lang="en-US" altLang="x-none"/>
              <a:t>Media coverage</a:t>
            </a:r>
          </a:p>
          <a:p>
            <a:pPr lvl="3"/>
            <a:r>
              <a:rPr lang="en-US" altLang="x-none"/>
              <a:t>Legacy/Place in history</a:t>
            </a:r>
          </a:p>
          <a:p>
            <a:pPr lvl="3"/>
            <a:r>
              <a:rPr lang="en-US" altLang="x-none"/>
              <a:t>Voter perception</a:t>
            </a:r>
          </a:p>
          <a:p>
            <a:pPr lvl="3"/>
            <a:r>
              <a:rPr lang="en-US" altLang="x-none"/>
              <a:t>Attract new supporters</a:t>
            </a:r>
          </a:p>
          <a:p>
            <a:pPr lvl="3"/>
            <a:r>
              <a:rPr lang="en-US" altLang="x-none"/>
              <a:t>Increased political capital</a:t>
            </a:r>
          </a:p>
          <a:p>
            <a:pPr lvl="3"/>
            <a:r>
              <a:rPr lang="en-US" altLang="x-none"/>
              <a:t>Constituent alienation</a:t>
            </a:r>
          </a:p>
          <a:p>
            <a:pPr lvl="2"/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399213" cy="685800"/>
          </a:xfrm>
        </p:spPr>
        <p:txBody>
          <a:bodyPr/>
          <a:lstStyle/>
          <a:p>
            <a:r>
              <a:rPr lang="en-US" altLang="x-none"/>
              <a:t>Decision Criteria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066800"/>
            <a:ext cx="6399212" cy="5059363"/>
          </a:xfrm>
        </p:spPr>
        <p:txBody>
          <a:bodyPr/>
          <a:lstStyle/>
          <a:p>
            <a:r>
              <a:rPr lang="en-US" altLang="x-none"/>
              <a:t>Control</a:t>
            </a:r>
          </a:p>
          <a:p>
            <a:pPr lvl="1"/>
            <a:r>
              <a:rPr lang="en-US" altLang="x-none"/>
              <a:t>Political</a:t>
            </a:r>
          </a:p>
          <a:p>
            <a:pPr lvl="2"/>
            <a:r>
              <a:rPr lang="en-US" altLang="x-none"/>
              <a:t>Legislators</a:t>
            </a:r>
          </a:p>
          <a:p>
            <a:pPr lvl="3"/>
            <a:r>
              <a:rPr lang="en-US" altLang="x-none"/>
              <a:t>Media coverage</a:t>
            </a:r>
          </a:p>
          <a:p>
            <a:pPr lvl="3"/>
            <a:r>
              <a:rPr lang="en-US" altLang="x-none"/>
              <a:t>Voter perception</a:t>
            </a:r>
          </a:p>
          <a:p>
            <a:pPr lvl="3"/>
            <a:r>
              <a:rPr lang="en-US" altLang="x-none"/>
              <a:t>Party recognition</a:t>
            </a:r>
          </a:p>
          <a:p>
            <a:pPr lvl="3"/>
            <a:r>
              <a:rPr lang="en-US" altLang="x-none"/>
              <a:t>Attract new supporters</a:t>
            </a:r>
          </a:p>
          <a:p>
            <a:pPr lvl="3"/>
            <a:r>
              <a:rPr lang="en-US" altLang="x-none"/>
              <a:t>Likelihood of reelection</a:t>
            </a:r>
          </a:p>
          <a:p>
            <a:pPr lvl="3"/>
            <a:r>
              <a:rPr lang="en-US" altLang="x-none"/>
              <a:t>Constituent alienation</a:t>
            </a:r>
          </a:p>
          <a:p>
            <a:pPr lvl="2"/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399213" cy="685800"/>
          </a:xfrm>
        </p:spPr>
        <p:txBody>
          <a:bodyPr/>
          <a:lstStyle/>
          <a:p>
            <a:r>
              <a:rPr lang="en-US" altLang="x-none"/>
              <a:t>Decision Criteria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066800"/>
            <a:ext cx="6399212" cy="5059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Control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Economic</a:t>
            </a:r>
          </a:p>
          <a:p>
            <a:pPr lvl="2">
              <a:lnSpc>
                <a:spcPct val="90000"/>
              </a:lnSpc>
            </a:pPr>
            <a:r>
              <a:rPr lang="en-US" altLang="x-none"/>
              <a:t>Financial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Program stability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US economic stability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Effect on capital markets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Effect on US budget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Limited solvency</a:t>
            </a:r>
          </a:p>
          <a:p>
            <a:pPr lvl="2">
              <a:lnSpc>
                <a:spcPct val="90000"/>
              </a:lnSpc>
            </a:pPr>
            <a:r>
              <a:rPr lang="en-US" altLang="x-none"/>
              <a:t>Operational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Reduction of bureaucracy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Conversion costs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Agency costs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Marketing/communication to public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Agency failure</a:t>
            </a:r>
          </a:p>
          <a:p>
            <a:pPr lvl="3">
              <a:lnSpc>
                <a:spcPct val="90000"/>
              </a:lnSpc>
            </a:pPr>
            <a:r>
              <a:rPr lang="en-US" altLang="x-none"/>
              <a:t>Increased corruption</a:t>
            </a:r>
          </a:p>
          <a:p>
            <a:pPr lvl="2">
              <a:lnSpc>
                <a:spcPct val="90000"/>
              </a:lnSpc>
            </a:pPr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533400"/>
            <a:ext cx="6399213" cy="1219200"/>
          </a:xfrm>
        </p:spPr>
        <p:txBody>
          <a:bodyPr/>
          <a:lstStyle/>
          <a:p>
            <a:pPr algn="ctr"/>
            <a:r>
              <a:rPr lang="en-US" altLang="x-none"/>
              <a:t>The Best Alternative: </a:t>
            </a:r>
            <a:br>
              <a:rPr lang="en-US" altLang="x-none"/>
            </a:br>
            <a:r>
              <a:rPr lang="en-US" altLang="x-none"/>
              <a:t>Raise Retirement Age</a:t>
            </a:r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057400"/>
            <a:ext cx="45339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581400" y="6248400"/>
            <a:ext cx="17065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 sz="1600"/>
              <a:t>Additive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53400" cy="762000"/>
          </a:xfrm>
        </p:spPr>
        <p:txBody>
          <a:bodyPr/>
          <a:lstStyle/>
          <a:p>
            <a:pPr algn="ctr"/>
            <a:r>
              <a:rPr lang="en-US" altLang="x-none"/>
              <a:t>Sensitivity Analysis: Benefits</a:t>
            </a:r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320040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267200" y="2667000"/>
            <a:ext cx="4343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/>
              <a:t>Raise the Retirement Age is relatively insensitive to changes in the priority of Benefits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53400" cy="762000"/>
          </a:xfrm>
        </p:spPr>
        <p:txBody>
          <a:bodyPr/>
          <a:lstStyle/>
          <a:p>
            <a:pPr algn="ctr"/>
            <a:r>
              <a:rPr lang="en-US" altLang="x-none"/>
              <a:t>Sensitivity Analysis: Opportunities</a:t>
            </a:r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320040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4267200" y="2362200"/>
            <a:ext cx="4343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/>
              <a:t>As the importance of Opportunity increases, Privatization becomes the preferred choice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53400" cy="762000"/>
          </a:xfrm>
        </p:spPr>
        <p:txBody>
          <a:bodyPr/>
          <a:lstStyle/>
          <a:p>
            <a:pPr algn="ctr"/>
            <a:r>
              <a:rPr lang="en-US" altLang="x-none"/>
              <a:t>Sensitivity Analysis: Costs</a:t>
            </a: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320040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267200" y="2362200"/>
            <a:ext cx="4343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/>
              <a:t>Privatization consistently yields the highest 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53400" cy="762000"/>
          </a:xfrm>
        </p:spPr>
        <p:txBody>
          <a:bodyPr/>
          <a:lstStyle/>
          <a:p>
            <a:pPr algn="ctr"/>
            <a:r>
              <a:rPr lang="en-US" altLang="x-none"/>
              <a:t>Sensitivity Analysis: Risks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400"/>
            <a:ext cx="320040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267200" y="2286000"/>
            <a:ext cx="4343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/>
              <a:t>Raise the Retirement Age also insensitive to changes in the priority of Risks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457200"/>
            <a:ext cx="6399213" cy="762000"/>
          </a:xfrm>
        </p:spPr>
        <p:txBody>
          <a:bodyPr/>
          <a:lstStyle/>
          <a:p>
            <a:r>
              <a:rPr lang="en-US" altLang="x-none" sz="4000"/>
              <a:t>The Problem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295400"/>
            <a:ext cx="6399212" cy="4830763"/>
          </a:xfrm>
        </p:spPr>
        <p:txBody>
          <a:bodyPr/>
          <a:lstStyle/>
          <a:p>
            <a:r>
              <a:rPr lang="en-US" altLang="x-none"/>
              <a:t>In the 1950’s there were 16.5 workers supporting each retiree; today it is 3.3 workers</a:t>
            </a:r>
          </a:p>
          <a:p>
            <a:r>
              <a:rPr lang="en-US" altLang="x-none"/>
              <a:t>Social Security will pay out more than it collects starting in 2018</a:t>
            </a:r>
          </a:p>
          <a:p>
            <a:r>
              <a:rPr lang="en-US" altLang="x-none"/>
              <a:t>By 2031 there will be nearly 71 million older Americans – nearly twice as many as today (37 million)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1813" cy="762000"/>
          </a:xfrm>
        </p:spPr>
        <p:txBody>
          <a:bodyPr/>
          <a:lstStyle/>
          <a:p>
            <a:r>
              <a:rPr lang="en-US" altLang="x-none" sz="4000"/>
              <a:t>Does the answer make sense?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295400"/>
            <a:ext cx="6399212" cy="4830763"/>
          </a:xfrm>
        </p:spPr>
        <p:txBody>
          <a:bodyPr/>
          <a:lstStyle/>
          <a:p>
            <a:r>
              <a:rPr lang="en-US" altLang="x-none"/>
              <a:t>In 1935, Social Security was designed to support older Americans who were dependent and beyond the productive period</a:t>
            </a:r>
          </a:p>
          <a:p>
            <a:r>
              <a:rPr lang="en-US" altLang="x-none"/>
              <a:t>Originally calculated to begin at age 65, when men had an average of 12 years ahead of them (women, 15)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457200"/>
            <a:ext cx="6399213" cy="762000"/>
          </a:xfrm>
        </p:spPr>
        <p:txBody>
          <a:bodyPr/>
          <a:lstStyle/>
          <a:p>
            <a:r>
              <a:rPr lang="en-US" altLang="x-none" sz="4000"/>
              <a:t>Retirement Age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295400"/>
            <a:ext cx="6399212" cy="4830763"/>
          </a:xfrm>
        </p:spPr>
        <p:txBody>
          <a:bodyPr/>
          <a:lstStyle/>
          <a:p>
            <a:r>
              <a:rPr lang="en-US" altLang="x-none"/>
              <a:t>Today, a 65-year-old man can expect to live for 17 more years (women, 20) – 5 years longer than original budget estimates</a:t>
            </a:r>
          </a:p>
          <a:p>
            <a:r>
              <a:rPr lang="en-US" altLang="x-none"/>
              <a:t>A system designed for men with 12 years ahead of them today would set the retirement age between 70 and 75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457200"/>
            <a:ext cx="6399213" cy="762000"/>
          </a:xfrm>
        </p:spPr>
        <p:txBody>
          <a:bodyPr/>
          <a:lstStyle/>
          <a:p>
            <a:r>
              <a:rPr lang="en-US" altLang="x-none" sz="4000"/>
              <a:t>Retirement Age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295400"/>
            <a:ext cx="6399212" cy="4830763"/>
          </a:xfrm>
        </p:spPr>
        <p:txBody>
          <a:bodyPr/>
          <a:lstStyle/>
          <a:p>
            <a:r>
              <a:rPr lang="en-US" altLang="x-none"/>
              <a:t>In 1996, fewer than 8% of Americans reported working in jobs classified as “physically demanding”, compared to more than 80% in 1935</a:t>
            </a:r>
          </a:p>
          <a:p>
            <a:r>
              <a:rPr lang="en-US" altLang="x-none"/>
              <a:t>People are healthier for longer</a:t>
            </a:r>
          </a:p>
          <a:p>
            <a:r>
              <a:rPr lang="en-US" altLang="x-none"/>
              <a:t>Onset of heart disease, arthritis and respiratory problems occur up to a decade later than previous generations</a:t>
            </a:r>
          </a:p>
          <a:p>
            <a:endParaRPr lang="en-US" altLang="x-none"/>
          </a:p>
          <a:p>
            <a:endParaRPr lang="en-US" altLang="x-none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457200"/>
            <a:ext cx="6399213" cy="762000"/>
          </a:xfrm>
        </p:spPr>
        <p:txBody>
          <a:bodyPr/>
          <a:lstStyle/>
          <a:p>
            <a:r>
              <a:rPr lang="en-US" altLang="x-none" sz="4000"/>
              <a:t>Retirement Age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295400"/>
            <a:ext cx="6399212" cy="4830763"/>
          </a:xfrm>
        </p:spPr>
        <p:txBody>
          <a:bodyPr/>
          <a:lstStyle/>
          <a:p>
            <a:r>
              <a:rPr lang="en-US" altLang="x-none"/>
              <a:t>It makes logical and financial sense to adjust the program to keep pace with biology</a:t>
            </a:r>
          </a:p>
          <a:p>
            <a:r>
              <a:rPr lang="en-US" altLang="x-none"/>
              <a:t>Every year of recipient eligibility consumes about 7% of Social Security financial commitments</a:t>
            </a:r>
          </a:p>
          <a:p>
            <a:r>
              <a:rPr lang="en-US" altLang="x-none"/>
              <a:t>Increasing to age 73 could cut the program’s obligation by as much as 40%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752600"/>
            <a:ext cx="8151813" cy="2743200"/>
          </a:xfrm>
        </p:spPr>
        <p:txBody>
          <a:bodyPr/>
          <a:lstStyle/>
          <a:p>
            <a:pPr algn="ctr"/>
            <a:r>
              <a:rPr lang="en-US" altLang="x-none" sz="5400"/>
              <a:t>Thank You</a:t>
            </a:r>
            <a:br>
              <a:rPr lang="en-US" altLang="x-none" sz="5400"/>
            </a:br>
            <a:r>
              <a:rPr lang="en-US" altLang="x-none" sz="5400"/>
              <a:t/>
            </a:r>
            <a:br>
              <a:rPr lang="en-US" altLang="x-none" sz="5400"/>
            </a:br>
            <a:r>
              <a:rPr lang="en-US" altLang="x-none" sz="5400"/>
              <a:t>Questions?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x-none" sz="1600"/>
              <a:t>Valorie Checque</a:t>
            </a:r>
          </a:p>
          <a:p>
            <a:pPr>
              <a:lnSpc>
                <a:spcPct val="80000"/>
              </a:lnSpc>
            </a:pPr>
            <a:r>
              <a:rPr lang="en-US" altLang="x-none" sz="1600"/>
              <a:t>Larry Nolph</a:t>
            </a:r>
          </a:p>
          <a:p>
            <a:pPr>
              <a:lnSpc>
                <a:spcPct val="80000"/>
              </a:lnSpc>
            </a:pPr>
            <a:r>
              <a:rPr lang="en-US" altLang="x-none" sz="1600"/>
              <a:t>Brian Patt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447800" y="838200"/>
            <a:ext cx="6399213" cy="4572000"/>
          </a:xfrm>
        </p:spPr>
        <p:txBody>
          <a:bodyPr/>
          <a:lstStyle/>
          <a:p>
            <a:pPr algn="ctr"/>
            <a:r>
              <a:rPr lang="en-US" altLang="x-none" sz="7200"/>
              <a:t>Time is running out for Social Security!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4413" y="533400"/>
            <a:ext cx="6399212" cy="914400"/>
          </a:xfrm>
        </p:spPr>
        <p:txBody>
          <a:bodyPr/>
          <a:lstStyle/>
          <a:p>
            <a:r>
              <a:rPr lang="en-US" altLang="x-none" sz="4000"/>
              <a:t>The Alternatives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524000"/>
            <a:ext cx="6399212" cy="4602163"/>
          </a:xfrm>
        </p:spPr>
        <p:txBody>
          <a:bodyPr/>
          <a:lstStyle/>
          <a:p>
            <a:r>
              <a:rPr lang="en-US" altLang="x-none"/>
              <a:t>Invest in Private Accounts</a:t>
            </a:r>
          </a:p>
          <a:p>
            <a:pPr lvl="1"/>
            <a:r>
              <a:rPr lang="en-US" altLang="x-none"/>
              <a:t>Divert a small portion (4%) of social security withholding to private accounts</a:t>
            </a:r>
          </a:p>
          <a:p>
            <a:pPr lvl="1"/>
            <a:r>
              <a:rPr lang="en-US" altLang="x-none"/>
              <a:t>Modeled after the Thrift Savings Plan (TSP), the Federal Employee retirement plan</a:t>
            </a:r>
          </a:p>
          <a:p>
            <a:pPr lvl="1"/>
            <a:r>
              <a:rPr lang="en-US" altLang="x-none"/>
              <a:t>Transferable wealth, higher returns, ownership and control</a:t>
            </a:r>
          </a:p>
          <a:p>
            <a:pPr lvl="1"/>
            <a:r>
              <a:rPr lang="en-US" altLang="x-none"/>
              <a:t>Increased risk, brokerage fees, high initial conversion cost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457200"/>
            <a:ext cx="6399213" cy="762000"/>
          </a:xfrm>
        </p:spPr>
        <p:txBody>
          <a:bodyPr/>
          <a:lstStyle/>
          <a:p>
            <a:r>
              <a:rPr lang="en-US" altLang="x-none" sz="4000"/>
              <a:t>The Alternatives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371600"/>
            <a:ext cx="6399213" cy="4906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Raise withholding ceiling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Withholding currently capped at $90,000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Similar to a tax increase, which has been done more than 20 times since 1935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Provides a quick influx of capital in to the system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Impact limited to upper wage-earners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Ultimately results in wealth redistribution, contrary to the stated purpose of Social Security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4413" y="533400"/>
            <a:ext cx="6399212" cy="914400"/>
          </a:xfrm>
        </p:spPr>
        <p:txBody>
          <a:bodyPr/>
          <a:lstStyle/>
          <a:p>
            <a:r>
              <a:rPr lang="en-US" altLang="x-none" sz="4000"/>
              <a:t>The Alternatives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524000"/>
            <a:ext cx="6399212" cy="4602163"/>
          </a:xfrm>
        </p:spPr>
        <p:txBody>
          <a:bodyPr/>
          <a:lstStyle/>
          <a:p>
            <a:r>
              <a:rPr lang="en-US" altLang="x-none"/>
              <a:t>Raise the retirement age</a:t>
            </a:r>
          </a:p>
          <a:p>
            <a:pPr lvl="1"/>
            <a:r>
              <a:rPr lang="en-US" altLang="x-none"/>
              <a:t>Originally set at 65 in 1935; changed to 67 in 1985 (but did not take effect until 2003)</a:t>
            </a:r>
          </a:p>
          <a:p>
            <a:pPr lvl="1"/>
            <a:r>
              <a:rPr lang="en-US" altLang="x-none"/>
              <a:t>Life span and occupations are significantly different than when Social Security began</a:t>
            </a:r>
          </a:p>
          <a:p>
            <a:pPr lvl="1"/>
            <a:r>
              <a:rPr lang="en-US" altLang="x-none"/>
              <a:t>Realistic, long-term solution</a:t>
            </a:r>
          </a:p>
          <a:p>
            <a:pPr lvl="1"/>
            <a:r>
              <a:rPr lang="en-US" altLang="x-none"/>
              <a:t>Politically unpopular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4413" y="533400"/>
            <a:ext cx="6399212" cy="914400"/>
          </a:xfrm>
        </p:spPr>
        <p:txBody>
          <a:bodyPr/>
          <a:lstStyle/>
          <a:p>
            <a:r>
              <a:rPr lang="en-US" altLang="x-none" sz="4000"/>
              <a:t>The Alternatives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524000"/>
            <a:ext cx="6399212" cy="4602163"/>
          </a:xfrm>
        </p:spPr>
        <p:txBody>
          <a:bodyPr/>
          <a:lstStyle/>
          <a:p>
            <a:r>
              <a:rPr lang="en-US" altLang="x-none"/>
              <a:t>Reduce benefits</a:t>
            </a:r>
          </a:p>
          <a:p>
            <a:pPr lvl="1"/>
            <a:r>
              <a:rPr lang="en-US" altLang="x-none"/>
              <a:t>Benefits are tied to wage growth rather than inflation and are growing faster than the rest of the economy</a:t>
            </a:r>
          </a:p>
          <a:p>
            <a:pPr lvl="1"/>
            <a:r>
              <a:rPr lang="en-US" altLang="x-none"/>
              <a:t>Today’s 20-year-old is promised benefits 40% higher than this year’s retirees </a:t>
            </a:r>
          </a:p>
          <a:p>
            <a:pPr lvl="1"/>
            <a:r>
              <a:rPr lang="en-US" altLang="x-none"/>
              <a:t>Common sense, long-term solution</a:t>
            </a:r>
          </a:p>
          <a:p>
            <a:pPr lvl="1"/>
            <a:r>
              <a:rPr lang="en-US" altLang="x-none"/>
              <a:t>Extremely unpopular; the very suggestion can be political suicide</a:t>
            </a:r>
          </a:p>
          <a:p>
            <a:pPr lvl="1"/>
            <a:endParaRPr lang="en-US" altLang="x-non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4413" y="533400"/>
            <a:ext cx="6399212" cy="914400"/>
          </a:xfrm>
        </p:spPr>
        <p:txBody>
          <a:bodyPr/>
          <a:lstStyle/>
          <a:p>
            <a:r>
              <a:rPr lang="en-US" altLang="x-none" sz="4000"/>
              <a:t>The Alternatives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6399213" cy="609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x-none"/>
              <a:t>Maintain Status Quo</a:t>
            </a:r>
            <a:br>
              <a:rPr lang="en-US" altLang="x-none"/>
            </a:br>
            <a:endParaRPr lang="en-US" altLang="x-none"/>
          </a:p>
        </p:txBody>
      </p:sp>
      <p:pic>
        <p:nvPicPr>
          <p:cNvPr id="20484" name="Picture 4" descr="noworr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86000"/>
            <a:ext cx="2540000" cy="314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2362200" y="563880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charset="0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en-US" altLang="x-none" i="1"/>
              <a:t>What, me worry?</a:t>
            </a:r>
            <a:br>
              <a:rPr lang="en-US" altLang="x-none" i="1"/>
            </a:br>
            <a:endParaRPr lang="en-US" altLang="x-none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4413" y="533400"/>
            <a:ext cx="6399212" cy="914400"/>
          </a:xfrm>
        </p:spPr>
        <p:txBody>
          <a:bodyPr/>
          <a:lstStyle/>
          <a:p>
            <a:r>
              <a:rPr lang="en-US" altLang="x-none" sz="4000"/>
              <a:t>Decision Criteria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4413" y="1524000"/>
            <a:ext cx="6399212" cy="4602163"/>
          </a:xfrm>
        </p:spPr>
        <p:txBody>
          <a:bodyPr/>
          <a:lstStyle/>
          <a:p>
            <a:r>
              <a:rPr lang="en-US" altLang="x-none"/>
              <a:t>Strategic</a:t>
            </a:r>
          </a:p>
          <a:p>
            <a:pPr lvl="1"/>
            <a:r>
              <a:rPr lang="en-US" altLang="x-none"/>
              <a:t>Program stability</a:t>
            </a:r>
          </a:p>
          <a:p>
            <a:pPr lvl="2"/>
            <a:r>
              <a:rPr lang="en-US" altLang="x-none"/>
              <a:t>Provides for long-term solvency and is not overly susceptible to political or economic fluctuations</a:t>
            </a:r>
          </a:p>
          <a:p>
            <a:pPr lvl="1"/>
            <a:r>
              <a:rPr lang="en-US" altLang="x-none"/>
              <a:t>Provide adequate means for participants</a:t>
            </a:r>
          </a:p>
          <a:p>
            <a:pPr lvl="1"/>
            <a:r>
              <a:rPr lang="en-US" altLang="x-none"/>
              <a:t>Perception of fairness</a:t>
            </a:r>
          </a:p>
          <a:p>
            <a:pPr lvl="2"/>
            <a:r>
              <a:rPr lang="en-US" altLang="x-none"/>
              <a:t>Participants feel they are receiving a fair amount of benefits in relation to what they contributed to the system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cking clock design template">
  <a:themeElements>
    <a:clrScheme name="Ticking clock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cking clock desig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Ticking clock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Ticking clock design template</Template>
  <TotalTime>259</TotalTime>
  <Words>720</Words>
  <Application>Microsoft Macintosh PowerPoint</Application>
  <PresentationFormat>On-screen Show (4:3)</PresentationFormat>
  <Paragraphs>126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Verdana</vt:lpstr>
      <vt:lpstr>Ticking clock design template</vt:lpstr>
      <vt:lpstr>Stabilizing Social Security</vt:lpstr>
      <vt:lpstr>The Problem</vt:lpstr>
      <vt:lpstr>Time is running out for Social Security!</vt:lpstr>
      <vt:lpstr>The Alternatives</vt:lpstr>
      <vt:lpstr>The Alternatives</vt:lpstr>
      <vt:lpstr>The Alternatives</vt:lpstr>
      <vt:lpstr>The Alternatives</vt:lpstr>
      <vt:lpstr>The Alternatives</vt:lpstr>
      <vt:lpstr>Decision Criteria</vt:lpstr>
      <vt:lpstr>Rating the Strategic Criteria</vt:lpstr>
      <vt:lpstr>Decision Criteria</vt:lpstr>
      <vt:lpstr>Decision Criteria</vt:lpstr>
      <vt:lpstr>Decision Criteria</vt:lpstr>
      <vt:lpstr>Decision Criteria</vt:lpstr>
      <vt:lpstr>The Best Alternative:  Raise Retirement Age</vt:lpstr>
      <vt:lpstr>Sensitivity Analysis: Benefits</vt:lpstr>
      <vt:lpstr>Sensitivity Analysis: Opportunities</vt:lpstr>
      <vt:lpstr>Sensitivity Analysis: Costs</vt:lpstr>
      <vt:lpstr>Sensitivity Analysis: Risks</vt:lpstr>
      <vt:lpstr>Does the answer make sense?</vt:lpstr>
      <vt:lpstr>Retirement Age</vt:lpstr>
      <vt:lpstr>Retirement Age</vt:lpstr>
      <vt:lpstr>Retirement Age</vt:lpstr>
      <vt:lpstr>Thank You  Questions?</vt:lpstr>
    </vt:vector>
  </TitlesOfParts>
  <Manager/>
  <Company> 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Social Security Crisis</dc:title>
  <dc:subject/>
  <dc:creator>Valorie Checque</dc:creator>
  <cp:keywords/>
  <dc:description/>
  <cp:lastModifiedBy>E R</cp:lastModifiedBy>
  <cp:revision>10</cp:revision>
  <dcterms:created xsi:type="dcterms:W3CDTF">2005-04-10T22:50:12Z</dcterms:created>
  <dcterms:modified xsi:type="dcterms:W3CDTF">2017-02-21T17:24:28Z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TC011594421033</vt:lpwstr>
  </property>
</Properties>
</file>