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5" r:id="rId7"/>
    <p:sldId id="262" r:id="rId8"/>
    <p:sldId id="267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2405" y="119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50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58326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37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33162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10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31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22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16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882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0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000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39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87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87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26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32CEA-FA12-42C0-A5DB-AB9CA2DE27F0}" type="datetimeFigureOut">
              <a:rPr lang="en-US" smtClean="0"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41F571C-2D3C-48C0-956A-B36C5BC99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6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49FDA-481E-4711-B006-1C69ED1177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Omnicell Engineering Outsourcing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95AE51-E08D-47BF-A642-3BF3CAB927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Michael Gaussa</a:t>
            </a:r>
          </a:p>
        </p:txBody>
      </p:sp>
      <p:pic>
        <p:nvPicPr>
          <p:cNvPr id="5" name="Picture 4" descr="Logo, company name&#10;&#10;Description automatically generated">
            <a:extLst>
              <a:ext uri="{FF2B5EF4-FFF2-40B4-BE49-F238E27FC236}">
                <a16:creationId xmlns:a16="http://schemas.microsoft.com/office/drawing/2014/main" id="{A4692954-85D1-414C-8411-1B52F247F0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282" b="25830"/>
          <a:stretch/>
        </p:blipFill>
        <p:spPr>
          <a:xfrm>
            <a:off x="639254" y="4599282"/>
            <a:ext cx="5456746" cy="142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758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16761-FB30-4562-A606-CDEF21F0D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Sensitivity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558F9C-2D97-4AB6-9AA9-25D43785D6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54" t="8518" r="2154" b="10550"/>
          <a:stretch/>
        </p:blipFill>
        <p:spPr>
          <a:xfrm>
            <a:off x="23334" y="2472457"/>
            <a:ext cx="2917361" cy="35661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2434FA6-AD78-458A-B414-D64D8A3E14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9" t="8518" b="13815"/>
          <a:stretch/>
        </p:blipFill>
        <p:spPr>
          <a:xfrm>
            <a:off x="9119101" y="2472457"/>
            <a:ext cx="3099176" cy="356616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86025AA-5262-4926-B59E-B78F0CFAB892}"/>
              </a:ext>
            </a:extLst>
          </p:cNvPr>
          <p:cNvSpPr txBox="1"/>
          <p:nvPr/>
        </p:nvSpPr>
        <p:spPr>
          <a:xfrm>
            <a:off x="903047" y="2116853"/>
            <a:ext cx="1111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Benefit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7E5A91-90DC-405F-90E5-61B76A02C31A}"/>
              </a:ext>
            </a:extLst>
          </p:cNvPr>
          <p:cNvSpPr txBox="1"/>
          <p:nvPr/>
        </p:nvSpPr>
        <p:spPr>
          <a:xfrm>
            <a:off x="3663742" y="2116853"/>
            <a:ext cx="1660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Opportunity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50E9FB-5AA8-4777-9788-34A793F2A1AB}"/>
              </a:ext>
            </a:extLst>
          </p:cNvPr>
          <p:cNvSpPr txBox="1"/>
          <p:nvPr/>
        </p:nvSpPr>
        <p:spPr>
          <a:xfrm>
            <a:off x="6976907" y="2116853"/>
            <a:ext cx="1111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Cost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D63493-A106-4AB7-9831-8457B6A30BF5}"/>
              </a:ext>
            </a:extLst>
          </p:cNvPr>
          <p:cNvSpPr txBox="1"/>
          <p:nvPr/>
        </p:nvSpPr>
        <p:spPr>
          <a:xfrm>
            <a:off x="10113055" y="2103125"/>
            <a:ext cx="1111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Risk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87C32FF-6085-4E8E-B865-AA03D3F8EAE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14" t="9091" r="1161" b="10394"/>
          <a:stretch/>
        </p:blipFill>
        <p:spPr>
          <a:xfrm>
            <a:off x="2995765" y="2491507"/>
            <a:ext cx="2994850" cy="35661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7C52542-F14E-4077-B525-30308F585BE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980" t="7884" b="12327"/>
          <a:stretch/>
        </p:blipFill>
        <p:spPr>
          <a:xfrm>
            <a:off x="6047874" y="2472457"/>
            <a:ext cx="2969334" cy="3566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792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B0FB2-6B8A-4A29-97A6-CAF31350B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A6C12-4409-4F71-927E-0743069B2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Best Choice – No Outsourcing </a:t>
            </a:r>
          </a:p>
          <a:p>
            <a:r>
              <a:rPr lang="en-US" sz="2400" dirty="0"/>
              <a:t>Outsourcing – Partner with an Existing Firm</a:t>
            </a:r>
          </a:p>
          <a:p>
            <a:r>
              <a:rPr lang="en-US" sz="2400" dirty="0"/>
              <a:t>Total Control of Engineering – Buy Existing Firm</a:t>
            </a:r>
          </a:p>
          <a:p>
            <a:r>
              <a:rPr lang="en-US" sz="2400" dirty="0"/>
              <a:t>Worst Option – Form a New Branch </a:t>
            </a:r>
          </a:p>
        </p:txBody>
      </p:sp>
    </p:spTree>
    <p:extLst>
      <p:ext uri="{BB962C8B-B14F-4D97-AF65-F5344CB8AC3E}">
        <p14:creationId xmlns:p14="http://schemas.microsoft.com/office/powerpoint/2010/main" val="2969006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F245E-BA26-473B-A094-D29901066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E4ADE-116A-4962-B8C8-B1AB1248D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Should Omnicell outsource their sustaining software engineering?</a:t>
            </a:r>
          </a:p>
          <a:p>
            <a:r>
              <a:rPr lang="en-US" sz="2400" dirty="0"/>
              <a:t>Give New Product Development More Support</a:t>
            </a:r>
          </a:p>
          <a:p>
            <a:r>
              <a:rPr lang="en-US" sz="2400" dirty="0"/>
              <a:t>Reduce Efforts of Sustaining Engineering</a:t>
            </a:r>
          </a:p>
          <a:p>
            <a:r>
              <a:rPr lang="en-US" sz="2400" dirty="0"/>
              <a:t>Around the Clock Support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806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34DF1-C4F4-4B1D-9ACD-E93DAB1B6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Maker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E7A1F-532A-4561-A835-A86623945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Engineering Management and Team Leads</a:t>
            </a:r>
          </a:p>
          <a:p>
            <a:pPr lvl="1"/>
            <a:r>
              <a:rPr lang="en-US" sz="2400" dirty="0"/>
              <a:t>Open Resources</a:t>
            </a:r>
          </a:p>
          <a:p>
            <a:pPr lvl="1"/>
            <a:r>
              <a:rPr lang="en-US" sz="2400" dirty="0"/>
              <a:t>Allocate Projects Effectively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65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05A9-9B12-4EBD-AE29-F3F6B220F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54D37-9624-4C3B-A9AC-DCEE18995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Do Not Outsource</a:t>
            </a:r>
          </a:p>
          <a:p>
            <a:r>
              <a:rPr lang="en-US" sz="2400" dirty="0"/>
              <a:t>Buy an Existing Firm</a:t>
            </a:r>
          </a:p>
          <a:p>
            <a:r>
              <a:rPr lang="en-US" sz="2400" dirty="0"/>
              <a:t>Partner with an Existing Firm</a:t>
            </a:r>
          </a:p>
          <a:p>
            <a:r>
              <a:rPr lang="en-US" sz="2400" dirty="0"/>
              <a:t>Form a New Branch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512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2012D-457F-41C4-A389-3F9324D43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5BAFA-E5C6-4D3F-B7CE-745DF596F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Economic Growth</a:t>
            </a:r>
          </a:p>
          <a:p>
            <a:r>
              <a:rPr lang="en-US" sz="2400" dirty="0"/>
              <a:t>Quality of Engineering Work</a:t>
            </a:r>
          </a:p>
          <a:p>
            <a:r>
              <a:rPr lang="en-US" sz="2400" dirty="0"/>
              <a:t>Turn Around Time for Releases</a:t>
            </a:r>
          </a:p>
          <a:p>
            <a:r>
              <a:rPr lang="en-US" sz="2400" dirty="0"/>
              <a:t>Communication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113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44D94-6D02-4FE5-90A2-AB2A99265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E90C9-AC49-4346-888C-691072571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Financial</a:t>
            </a:r>
          </a:p>
          <a:p>
            <a:pPr lvl="1"/>
            <a:r>
              <a:rPr lang="en-US" sz="2200" dirty="0"/>
              <a:t>What are the costs to get the desired results?</a:t>
            </a:r>
          </a:p>
          <a:p>
            <a:r>
              <a:rPr lang="en-US" sz="2400" dirty="0"/>
              <a:t>Efficiency </a:t>
            </a:r>
          </a:p>
          <a:p>
            <a:pPr lvl="1"/>
            <a:r>
              <a:rPr lang="en-US" sz="2200" dirty="0"/>
              <a:t>What is the time frame to get the results?</a:t>
            </a:r>
          </a:p>
          <a:p>
            <a:r>
              <a:rPr lang="en-US" sz="2400" dirty="0"/>
              <a:t>Quality</a:t>
            </a:r>
          </a:p>
          <a:p>
            <a:pPr lvl="1"/>
            <a:r>
              <a:rPr lang="en-US" sz="2200" dirty="0"/>
              <a:t>What is the quality of the results?</a:t>
            </a:r>
          </a:p>
        </p:txBody>
      </p:sp>
    </p:spTree>
    <p:extLst>
      <p:ext uri="{BB962C8B-B14F-4D97-AF65-F5344CB8AC3E}">
        <p14:creationId xmlns:p14="http://schemas.microsoft.com/office/powerpoint/2010/main" val="3006176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4096B-D006-4BC8-B62E-2232A409B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DA82CDE-7431-48DD-A09E-D2BECEDE69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5219883"/>
              </p:ext>
            </p:extLst>
          </p:nvPr>
        </p:nvGraphicFramePr>
        <p:xfrm>
          <a:off x="677334" y="2209226"/>
          <a:ext cx="10224600" cy="2439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6150">
                  <a:extLst>
                    <a:ext uri="{9D8B030D-6E8A-4147-A177-3AD203B41FA5}">
                      <a16:colId xmlns:a16="http://schemas.microsoft.com/office/drawing/2014/main" val="3286589036"/>
                    </a:ext>
                  </a:extLst>
                </a:gridCol>
                <a:gridCol w="2556150">
                  <a:extLst>
                    <a:ext uri="{9D8B030D-6E8A-4147-A177-3AD203B41FA5}">
                      <a16:colId xmlns:a16="http://schemas.microsoft.com/office/drawing/2014/main" val="1342402821"/>
                    </a:ext>
                  </a:extLst>
                </a:gridCol>
                <a:gridCol w="2556150">
                  <a:extLst>
                    <a:ext uri="{9D8B030D-6E8A-4147-A177-3AD203B41FA5}">
                      <a16:colId xmlns:a16="http://schemas.microsoft.com/office/drawing/2014/main" val="2174874861"/>
                    </a:ext>
                  </a:extLst>
                </a:gridCol>
                <a:gridCol w="2556150">
                  <a:extLst>
                    <a:ext uri="{9D8B030D-6E8A-4147-A177-3AD203B41FA5}">
                      <a16:colId xmlns:a16="http://schemas.microsoft.com/office/drawing/2014/main" val="4141749256"/>
                    </a:ext>
                  </a:extLst>
                </a:gridCol>
              </a:tblGrid>
              <a:tr h="60988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Benefits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Opportunities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Risks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202343"/>
                  </a:ext>
                </a:extLst>
              </a:tr>
              <a:tr h="60988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Financial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Financial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Financial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Financial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973732"/>
                  </a:ext>
                </a:extLst>
              </a:tr>
              <a:tr h="60988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Efficiency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Quality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Efficiency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425250"/>
                  </a:ext>
                </a:extLst>
              </a:tr>
              <a:tr h="609887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Quality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601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8523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16121-17B1-44A4-AAD8-E3F8C51E7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21DE352-4D58-400B-9BFF-8CBD079222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733" t="19930" r="62261" b="48028"/>
          <a:stretch/>
        </p:blipFill>
        <p:spPr>
          <a:xfrm>
            <a:off x="1673165" y="1663701"/>
            <a:ext cx="8845670" cy="4286666"/>
          </a:xfrm>
        </p:spPr>
      </p:pic>
    </p:spTree>
    <p:extLst>
      <p:ext uri="{BB962C8B-B14F-4D97-AF65-F5344CB8AC3E}">
        <p14:creationId xmlns:p14="http://schemas.microsoft.com/office/powerpoint/2010/main" val="3870937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337BF-9288-43F1-AB73-C440611D2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161CC6A-80BC-45A4-96F4-3AAFF5498D4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05" t="20433" r="72143" b="47868"/>
          <a:stretch/>
        </p:blipFill>
        <p:spPr>
          <a:xfrm>
            <a:off x="2670629" y="1494766"/>
            <a:ext cx="6850742" cy="455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0499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7461</TotalTime>
  <Words>154</Words>
  <Application>Microsoft Office PowerPoint</Application>
  <PresentationFormat>Widescreen</PresentationFormat>
  <Paragraphs>54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Omnicell Engineering Outsourcing</vt:lpstr>
      <vt:lpstr>Decision</vt:lpstr>
      <vt:lpstr>Decision Maker</vt:lpstr>
      <vt:lpstr>Alternatives</vt:lpstr>
      <vt:lpstr>Strategic Criteria</vt:lpstr>
      <vt:lpstr>Control Criteria</vt:lpstr>
      <vt:lpstr>Factors</vt:lpstr>
      <vt:lpstr>Results</vt:lpstr>
      <vt:lpstr>Results</vt:lpstr>
      <vt:lpstr>Sensitivity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Gaussa</dc:creator>
  <cp:lastModifiedBy>Michael Gaussa</cp:lastModifiedBy>
  <cp:revision>30</cp:revision>
  <dcterms:created xsi:type="dcterms:W3CDTF">2021-06-12T13:51:48Z</dcterms:created>
  <dcterms:modified xsi:type="dcterms:W3CDTF">2021-06-17T19:36:28Z</dcterms:modified>
</cp:coreProperties>
</file>