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2"/>
  </p:notesMasterIdLst>
  <p:sldIdLst>
    <p:sldId id="256" r:id="rId2"/>
    <p:sldId id="257" r:id="rId3"/>
    <p:sldId id="339" r:id="rId4"/>
    <p:sldId id="340" r:id="rId5"/>
    <p:sldId id="341" r:id="rId6"/>
    <p:sldId id="354" r:id="rId7"/>
    <p:sldId id="342" r:id="rId8"/>
    <p:sldId id="261" r:id="rId9"/>
    <p:sldId id="345" r:id="rId10"/>
    <p:sldId id="263" r:id="rId11"/>
    <p:sldId id="352" r:id="rId12"/>
    <p:sldId id="349" r:id="rId13"/>
    <p:sldId id="350" r:id="rId14"/>
    <p:sldId id="351" r:id="rId15"/>
    <p:sldId id="348" r:id="rId16"/>
    <p:sldId id="346" r:id="rId17"/>
    <p:sldId id="347" r:id="rId18"/>
    <p:sldId id="353" r:id="rId19"/>
    <p:sldId id="355" r:id="rId20"/>
    <p:sldId id="316" r:id="rId21"/>
  </p:sldIdLst>
  <p:sldSz cx="9144000" cy="5143500" type="screen16x9"/>
  <p:notesSz cx="6858000" cy="9144000"/>
  <p:embeddedFontLst>
    <p:embeddedFont>
      <p:font typeface="Bookman Old Style" panose="02050604050505020204" pitchFamily="18"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Montserrat" panose="020B0604020202020204" charset="0"/>
      <p:regular r:id="rId31"/>
      <p:bold r:id="rId32"/>
      <p:italic r:id="rId33"/>
      <p:boldItalic r:id="rId34"/>
    </p:embeddedFont>
    <p:embeddedFont>
      <p:font typeface="Montserrat Alternates" panose="020B0604020202020204" charset="0"/>
      <p:regular r:id="rId35"/>
      <p:bold r:id="rId36"/>
      <p:italic r:id="rId37"/>
      <p:boldItalic r:id="rId38"/>
    </p:embeddedFont>
    <p:embeddedFont>
      <p:font typeface="Montserrat ExtraBold" panose="020B0604020202020204" charset="0"/>
      <p:bold r:id="rId39"/>
      <p:boldItalic r:id="rId40"/>
    </p:embeddedFont>
    <p:embeddedFont>
      <p:font typeface="Montserrat Light"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3F14DD-9BDB-4B39-A820-BDF13519E7B6}">
  <a:tblStyle styleId="{373F14DD-9BDB-4B39-A820-BDF13519E7B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840" autoAdjust="0"/>
  </p:normalViewPr>
  <p:slideViewPr>
    <p:cSldViewPr snapToGrid="0">
      <p:cViewPr varScale="1">
        <p:scale>
          <a:sx n="154" d="100"/>
          <a:sy n="154" d="100"/>
        </p:scale>
        <p:origin x="2000"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font" Target="fonts/font2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f078010ed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6f078010ed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f078010ed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6f078010ed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148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f078010ed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6f078010ed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1220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f078010ed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6f078010ed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2318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f078010ed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6f078010ed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3653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f078010ed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6f078010ed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7864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f078010ed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6f078010ed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3039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f078010ed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6f078010ed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7259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f078010ed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6f078010ed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9676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6f078010ed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6f078010ed_0_4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46061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2cab6e55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2cab6e55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0" i="0" dirty="0">
                <a:solidFill>
                  <a:srgbClr val="355460"/>
                </a:solidFill>
                <a:effectLst/>
                <a:latin typeface="DattoFont"/>
              </a:rPr>
              <a:t>Cybersecurity is an increasing concern for today’s businesses. As massive data breaches constantly make headlines, company’s large and small know they could be next. Building and maintaining the necessary cybersecurity defenses is a costly venture that requires elite security personnel and is often beyond the reach of all but the largest enterprises.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6"/>
        <p:cNvGrpSpPr/>
        <p:nvPr/>
      </p:nvGrpSpPr>
      <p:grpSpPr>
        <a:xfrm>
          <a:off x="0" y="0"/>
          <a:ext cx="0" cy="0"/>
          <a:chOff x="0" y="0"/>
          <a:chExt cx="0" cy="0"/>
        </a:xfrm>
      </p:grpSpPr>
      <p:sp>
        <p:nvSpPr>
          <p:cNvPr id="1487" name="Google Shape;1487;g6f078010ed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8" name="Google Shape;1488;g6f078010ed_0_5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2cab6e55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2cab6e55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dirty="0">
                <a:solidFill>
                  <a:schemeClr val="bg1"/>
                </a:solidFill>
                <a:latin typeface="Times New Roman" panose="02020603050405020304" pitchFamily="18" charset="0"/>
                <a:cs typeface="Times New Roman" panose="02020603050405020304" pitchFamily="18" charset="0"/>
              </a:rPr>
              <a:t>60% of the business failing to implement adequate cybersecurity measures that encounter a cyber attack are out of business in less than 6 months</a:t>
            </a:r>
            <a:endParaRPr dirty="0"/>
          </a:p>
        </p:txBody>
      </p:sp>
    </p:spTree>
    <p:extLst>
      <p:ext uri="{BB962C8B-B14F-4D97-AF65-F5344CB8AC3E}">
        <p14:creationId xmlns:p14="http://schemas.microsoft.com/office/powerpoint/2010/main" val="1169812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2cab6e55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2cab6e55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6019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2cab6e55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2cab6e55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115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2cab6e55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2cab6e55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6053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2cab6e55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52cab6e55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0944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ed1775e4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6ed1775e4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6ed1775e42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6ed1775e4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4081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0" y="1779300"/>
            <a:ext cx="8520600" cy="975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3000"/>
              <a:buFont typeface="Montserrat ExtraBold"/>
              <a:buNone/>
              <a:defRPr sz="3000" b="0">
                <a:solidFill>
                  <a:schemeClr val="lt1"/>
                </a:solidFill>
                <a:latin typeface="Montserrat ExtraBold"/>
                <a:ea typeface="Montserrat ExtraBold"/>
                <a:cs typeface="Montserrat ExtraBold"/>
                <a:sym typeface="Montserrat ExtraBold"/>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743050" y="2888250"/>
            <a:ext cx="36579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Font typeface="Montserrat"/>
              <a:buNone/>
              <a:defRPr>
                <a:latin typeface="Montserrat"/>
                <a:ea typeface="Montserrat"/>
                <a:cs typeface="Montserrat"/>
                <a:sym typeface="Montserrat"/>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p:nvPr/>
        </p:nvSpPr>
        <p:spPr>
          <a:xfrm>
            <a:off x="7513150" y="0"/>
            <a:ext cx="1668900" cy="5143500"/>
          </a:xfrm>
          <a:prstGeom prst="rect">
            <a:avLst/>
          </a:prstGeom>
          <a:gradFill>
            <a:gsLst>
              <a:gs pos="0">
                <a:schemeClr val="dk1"/>
              </a:gs>
              <a:gs pos="100000">
                <a:srgbClr val="FFFFFF">
                  <a:alpha val="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3"/>
          <p:cNvPicPr preferRelativeResize="0"/>
          <p:nvPr/>
        </p:nvPicPr>
        <p:blipFill>
          <a:blip r:embed="rId2">
            <a:alphaModFix/>
          </a:blip>
          <a:stretch>
            <a:fillRect/>
          </a:stretch>
        </p:blipFill>
        <p:spPr>
          <a:xfrm>
            <a:off x="-76672" y="-827887"/>
            <a:ext cx="6153101" cy="6799271"/>
          </a:xfrm>
          <a:prstGeom prst="rect">
            <a:avLst/>
          </a:prstGeom>
          <a:noFill/>
          <a:ln>
            <a:noFill/>
          </a:ln>
        </p:spPr>
      </p:pic>
      <p:sp>
        <p:nvSpPr>
          <p:cNvPr id="14" name="Google Shape;14;p3"/>
          <p:cNvSpPr txBox="1">
            <a:spLocks noGrp="1"/>
          </p:cNvSpPr>
          <p:nvPr>
            <p:ph type="title"/>
          </p:nvPr>
        </p:nvSpPr>
        <p:spPr>
          <a:xfrm>
            <a:off x="5112425" y="2227050"/>
            <a:ext cx="28767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5112425" y="1027125"/>
            <a:ext cx="2445000" cy="841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2"/>
              </a:buClr>
              <a:buSzPts val="4800"/>
              <a:buNone/>
              <a:defRPr sz="4800">
                <a:solidFill>
                  <a:schemeClr val="accent2"/>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16" name="Google Shape;16;p3"/>
          <p:cNvSpPr txBox="1">
            <a:spLocks noGrp="1"/>
          </p:cNvSpPr>
          <p:nvPr>
            <p:ph type="subTitle" idx="1"/>
          </p:nvPr>
        </p:nvSpPr>
        <p:spPr>
          <a:xfrm>
            <a:off x="5112425" y="3194925"/>
            <a:ext cx="3156600" cy="792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pic>
        <p:nvPicPr>
          <p:cNvPr id="18" name="Google Shape;18;p4"/>
          <p:cNvPicPr preferRelativeResize="0"/>
          <p:nvPr/>
        </p:nvPicPr>
        <p:blipFill>
          <a:blip r:embed="rId2">
            <a:alphaModFix amt="56000"/>
          </a:blip>
          <a:stretch>
            <a:fillRect/>
          </a:stretch>
        </p:blipFill>
        <p:spPr>
          <a:xfrm rot="-7199997">
            <a:off x="4531704" y="539794"/>
            <a:ext cx="5918750" cy="6540301"/>
          </a:xfrm>
          <a:prstGeom prst="rect">
            <a:avLst/>
          </a:prstGeom>
          <a:noFill/>
          <a:ln>
            <a:noFill/>
          </a:ln>
        </p:spPr>
      </p:pic>
      <p:sp>
        <p:nvSpPr>
          <p:cNvPr id="19" name="Google Shape;19;p4"/>
          <p:cNvSpPr txBox="1">
            <a:spLocks noGrp="1"/>
          </p:cNvSpPr>
          <p:nvPr>
            <p:ph type="body" idx="1"/>
          </p:nvPr>
        </p:nvSpPr>
        <p:spPr>
          <a:xfrm>
            <a:off x="686700" y="1076275"/>
            <a:ext cx="7684500" cy="3265800"/>
          </a:xfrm>
          <a:prstGeom prst="rect">
            <a:avLst/>
          </a:prstGeom>
        </p:spPr>
        <p:txBody>
          <a:bodyPr spcFirstLastPara="1" wrap="square" lIns="91425" tIns="91425" rIns="91425" bIns="91425" anchor="t" anchorCtr="0">
            <a:noAutofit/>
          </a:bodyPr>
          <a:lstStyle>
            <a:lvl1pPr marL="457200" lvl="0" indent="-298450">
              <a:spcBef>
                <a:spcPts val="0"/>
              </a:spcBef>
              <a:spcAft>
                <a:spcPts val="0"/>
              </a:spcAft>
              <a:buClr>
                <a:schemeClr val="accent2"/>
              </a:buClr>
              <a:buSzPts val="1100"/>
              <a:buAutoNum type="arabicPeriod"/>
              <a:defRPr sz="1250"/>
            </a:lvl1pPr>
            <a:lvl2pPr marL="914400" lvl="1" indent="-298450">
              <a:spcBef>
                <a:spcPts val="1600"/>
              </a:spcBef>
              <a:spcAft>
                <a:spcPts val="0"/>
              </a:spcAft>
              <a:buClr>
                <a:schemeClr val="dk1"/>
              </a:buClr>
              <a:buSzPts val="1100"/>
              <a:buFont typeface="Muli"/>
              <a:buAutoNum type="alphaLcPeriod"/>
              <a:defRPr sz="1250"/>
            </a:lvl2pPr>
            <a:lvl3pPr marL="1371600" lvl="2" indent="-298450">
              <a:spcBef>
                <a:spcPts val="1600"/>
              </a:spcBef>
              <a:spcAft>
                <a:spcPts val="0"/>
              </a:spcAft>
              <a:buClr>
                <a:schemeClr val="dk1"/>
              </a:buClr>
              <a:buSzPts val="1100"/>
              <a:buFont typeface="Muli"/>
              <a:buAutoNum type="romanLcPeriod"/>
              <a:defRPr sz="1250"/>
            </a:lvl3pPr>
            <a:lvl4pPr marL="1828800" lvl="3" indent="-298450">
              <a:spcBef>
                <a:spcPts val="1600"/>
              </a:spcBef>
              <a:spcAft>
                <a:spcPts val="0"/>
              </a:spcAft>
              <a:buClr>
                <a:schemeClr val="dk1"/>
              </a:buClr>
              <a:buSzPts val="1100"/>
              <a:buFont typeface="Muli"/>
              <a:buAutoNum type="arabicPeriod"/>
              <a:defRPr sz="1250"/>
            </a:lvl4pPr>
            <a:lvl5pPr marL="2286000" lvl="4" indent="-298450">
              <a:spcBef>
                <a:spcPts val="1600"/>
              </a:spcBef>
              <a:spcAft>
                <a:spcPts val="0"/>
              </a:spcAft>
              <a:buClr>
                <a:schemeClr val="dk1"/>
              </a:buClr>
              <a:buSzPts val="1100"/>
              <a:buFont typeface="Muli"/>
              <a:buAutoNum type="alphaLcPeriod"/>
              <a:defRPr sz="1250"/>
            </a:lvl5pPr>
            <a:lvl6pPr marL="2743200" lvl="5" indent="-298450">
              <a:spcBef>
                <a:spcPts val="1600"/>
              </a:spcBef>
              <a:spcAft>
                <a:spcPts val="0"/>
              </a:spcAft>
              <a:buClr>
                <a:schemeClr val="dk1"/>
              </a:buClr>
              <a:buSzPts val="1100"/>
              <a:buFont typeface="Muli"/>
              <a:buAutoNum type="romanLcPeriod"/>
              <a:defRPr sz="1250"/>
            </a:lvl6pPr>
            <a:lvl7pPr marL="3200400" lvl="6" indent="-298450">
              <a:spcBef>
                <a:spcPts val="1600"/>
              </a:spcBef>
              <a:spcAft>
                <a:spcPts val="0"/>
              </a:spcAft>
              <a:buClr>
                <a:schemeClr val="dk1"/>
              </a:buClr>
              <a:buSzPts val="1100"/>
              <a:buFont typeface="Muli"/>
              <a:buAutoNum type="arabicPeriod"/>
              <a:defRPr sz="1250"/>
            </a:lvl7pPr>
            <a:lvl8pPr marL="3657600" lvl="7" indent="-298450">
              <a:spcBef>
                <a:spcPts val="1600"/>
              </a:spcBef>
              <a:spcAft>
                <a:spcPts val="0"/>
              </a:spcAft>
              <a:buClr>
                <a:schemeClr val="dk1"/>
              </a:buClr>
              <a:buSzPts val="1100"/>
              <a:buFont typeface="Muli"/>
              <a:buAutoNum type="alphaLcPeriod"/>
              <a:defRPr sz="1250"/>
            </a:lvl8pPr>
            <a:lvl9pPr marL="4114800" lvl="8" indent="-298450">
              <a:spcBef>
                <a:spcPts val="1600"/>
              </a:spcBef>
              <a:spcAft>
                <a:spcPts val="1600"/>
              </a:spcAft>
              <a:buClr>
                <a:schemeClr val="dk1"/>
              </a:buClr>
              <a:buSzPts val="1100"/>
              <a:buFont typeface="Muli"/>
              <a:buAutoNum type="romanLcPeriod"/>
              <a:defRPr sz="1250"/>
            </a:lvl9pPr>
          </a:lstStyle>
          <a:p>
            <a:endParaRPr/>
          </a:p>
        </p:txBody>
      </p:sp>
      <p:sp>
        <p:nvSpPr>
          <p:cNvPr id="20" name="Google Shape;20;p4"/>
          <p:cNvSpPr txBox="1">
            <a:spLocks noGrp="1"/>
          </p:cNvSpPr>
          <p:nvPr>
            <p:ph type="title"/>
          </p:nvPr>
        </p:nvSpPr>
        <p:spPr>
          <a:xfrm>
            <a:off x="1781425" y="378225"/>
            <a:ext cx="6589800" cy="51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None/>
              <a:defRPr sz="2100"/>
            </a:lvl1pPr>
            <a:lvl2pPr lvl="1" algn="r" rtl="0">
              <a:spcBef>
                <a:spcPts val="0"/>
              </a:spcBef>
              <a:spcAft>
                <a:spcPts val="0"/>
              </a:spcAft>
              <a:buSzPts val="2100"/>
              <a:buNone/>
              <a:defRPr sz="2100"/>
            </a:lvl2pPr>
            <a:lvl3pPr lvl="2" algn="r" rtl="0">
              <a:spcBef>
                <a:spcPts val="0"/>
              </a:spcBef>
              <a:spcAft>
                <a:spcPts val="0"/>
              </a:spcAft>
              <a:buSzPts val="2100"/>
              <a:buNone/>
              <a:defRPr sz="2100"/>
            </a:lvl3pPr>
            <a:lvl4pPr lvl="3" algn="r" rtl="0">
              <a:spcBef>
                <a:spcPts val="0"/>
              </a:spcBef>
              <a:spcAft>
                <a:spcPts val="0"/>
              </a:spcAft>
              <a:buSzPts val="2100"/>
              <a:buNone/>
              <a:defRPr sz="2100"/>
            </a:lvl4pPr>
            <a:lvl5pPr lvl="4" algn="r" rtl="0">
              <a:spcBef>
                <a:spcPts val="0"/>
              </a:spcBef>
              <a:spcAft>
                <a:spcPts val="0"/>
              </a:spcAft>
              <a:buSzPts val="2100"/>
              <a:buNone/>
              <a:defRPr sz="2100"/>
            </a:lvl5pPr>
            <a:lvl6pPr lvl="5" algn="r" rtl="0">
              <a:spcBef>
                <a:spcPts val="0"/>
              </a:spcBef>
              <a:spcAft>
                <a:spcPts val="0"/>
              </a:spcAft>
              <a:buSzPts val="2100"/>
              <a:buNone/>
              <a:defRPr sz="2100"/>
            </a:lvl6pPr>
            <a:lvl7pPr lvl="6" algn="r" rtl="0">
              <a:spcBef>
                <a:spcPts val="0"/>
              </a:spcBef>
              <a:spcAft>
                <a:spcPts val="0"/>
              </a:spcAft>
              <a:buSzPts val="2100"/>
              <a:buNone/>
              <a:defRPr sz="2100"/>
            </a:lvl7pPr>
            <a:lvl8pPr lvl="7" algn="r" rtl="0">
              <a:spcBef>
                <a:spcPts val="0"/>
              </a:spcBef>
              <a:spcAft>
                <a:spcPts val="0"/>
              </a:spcAft>
              <a:buSzPts val="2100"/>
              <a:buNone/>
              <a:defRPr sz="2100"/>
            </a:lvl8pPr>
            <a:lvl9pPr lvl="8" algn="r" rtl="0">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p:nvPr/>
        </p:nvSpPr>
        <p:spPr>
          <a:xfrm rot="10800000">
            <a:off x="0" y="0"/>
            <a:ext cx="1668900" cy="5143500"/>
          </a:xfrm>
          <a:prstGeom prst="rect">
            <a:avLst/>
          </a:prstGeom>
          <a:gradFill>
            <a:gsLst>
              <a:gs pos="0">
                <a:schemeClr val="dk1"/>
              </a:gs>
              <a:gs pos="100000">
                <a:srgbClr val="FFFFFF">
                  <a:alpha val="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8"/>
          <p:cNvSpPr/>
          <p:nvPr/>
        </p:nvSpPr>
        <p:spPr>
          <a:xfrm>
            <a:off x="7513150" y="0"/>
            <a:ext cx="1668900" cy="5143500"/>
          </a:xfrm>
          <a:prstGeom prst="rect">
            <a:avLst/>
          </a:prstGeom>
          <a:gradFill>
            <a:gsLst>
              <a:gs pos="0">
                <a:schemeClr val="dk1"/>
              </a:gs>
              <a:gs pos="100000">
                <a:srgbClr val="FFFFFF">
                  <a:alpha val="0"/>
                </a:srgbClr>
              </a:gs>
            </a:gsLst>
            <a:lin ang="108014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Google Shape;36;p8"/>
          <p:cNvPicPr preferRelativeResize="0"/>
          <p:nvPr/>
        </p:nvPicPr>
        <p:blipFill rotWithShape="1">
          <a:blip r:embed="rId2">
            <a:alphaModFix/>
          </a:blip>
          <a:srcRect/>
          <a:stretch/>
        </p:blipFill>
        <p:spPr>
          <a:xfrm>
            <a:off x="240625" y="3354737"/>
            <a:ext cx="8662743" cy="2601674"/>
          </a:xfrm>
          <a:prstGeom prst="rect">
            <a:avLst/>
          </a:prstGeom>
          <a:noFill/>
          <a:ln>
            <a:noFill/>
          </a:ln>
        </p:spPr>
      </p:pic>
      <p:pic>
        <p:nvPicPr>
          <p:cNvPr id="37" name="Google Shape;37;p8"/>
          <p:cNvPicPr preferRelativeResize="0"/>
          <p:nvPr/>
        </p:nvPicPr>
        <p:blipFill rotWithShape="1">
          <a:blip r:embed="rId2">
            <a:alphaModFix/>
          </a:blip>
          <a:srcRect/>
          <a:stretch/>
        </p:blipFill>
        <p:spPr>
          <a:xfrm rot="10800000">
            <a:off x="240625" y="-812913"/>
            <a:ext cx="8662743" cy="2601674"/>
          </a:xfrm>
          <a:prstGeom prst="rect">
            <a:avLst/>
          </a:prstGeom>
          <a:noFill/>
          <a:ln>
            <a:noFill/>
          </a:ln>
        </p:spPr>
      </p:pic>
      <p:sp>
        <p:nvSpPr>
          <p:cNvPr id="38" name="Google Shape;38;p8"/>
          <p:cNvSpPr txBox="1">
            <a:spLocks noGrp="1"/>
          </p:cNvSpPr>
          <p:nvPr>
            <p:ph type="title"/>
          </p:nvPr>
        </p:nvSpPr>
        <p:spPr>
          <a:xfrm>
            <a:off x="1301375" y="1417650"/>
            <a:ext cx="6541200" cy="2308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pic>
        <p:nvPicPr>
          <p:cNvPr id="40" name="Google Shape;40;p9"/>
          <p:cNvPicPr preferRelativeResize="0"/>
          <p:nvPr/>
        </p:nvPicPr>
        <p:blipFill>
          <a:blip r:embed="rId2">
            <a:alphaModFix amt="50000"/>
          </a:blip>
          <a:stretch>
            <a:fillRect/>
          </a:stretch>
        </p:blipFill>
        <p:spPr>
          <a:xfrm>
            <a:off x="-3192424" y="1047350"/>
            <a:ext cx="12336426" cy="4096149"/>
          </a:xfrm>
          <a:prstGeom prst="rect">
            <a:avLst/>
          </a:prstGeom>
          <a:noFill/>
          <a:ln>
            <a:noFill/>
          </a:ln>
        </p:spPr>
      </p:pic>
      <p:sp>
        <p:nvSpPr>
          <p:cNvPr id="41" name="Google Shape;41;p9"/>
          <p:cNvSpPr txBox="1">
            <a:spLocks noGrp="1"/>
          </p:cNvSpPr>
          <p:nvPr>
            <p:ph type="title"/>
          </p:nvPr>
        </p:nvSpPr>
        <p:spPr>
          <a:xfrm>
            <a:off x="4998775" y="1276500"/>
            <a:ext cx="33552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2" name="Google Shape;42;p9"/>
          <p:cNvSpPr txBox="1">
            <a:spLocks noGrp="1"/>
          </p:cNvSpPr>
          <p:nvPr>
            <p:ph type="subTitle" idx="1"/>
          </p:nvPr>
        </p:nvSpPr>
        <p:spPr>
          <a:xfrm>
            <a:off x="4998775" y="2110500"/>
            <a:ext cx="3355200" cy="16656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4">
  <p:cSld name="TITLE_ONLY_1_1_1">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3161025" y="378225"/>
            <a:ext cx="5210100" cy="51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100"/>
              <a:buNone/>
              <a:defRPr sz="2100"/>
            </a:lvl1pPr>
            <a:lvl2pPr lvl="1" algn="r" rtl="0">
              <a:spcBef>
                <a:spcPts val="0"/>
              </a:spcBef>
              <a:spcAft>
                <a:spcPts val="0"/>
              </a:spcAft>
              <a:buSzPts val="2100"/>
              <a:buNone/>
              <a:defRPr sz="2100"/>
            </a:lvl2pPr>
            <a:lvl3pPr lvl="2" algn="r" rtl="0">
              <a:spcBef>
                <a:spcPts val="0"/>
              </a:spcBef>
              <a:spcAft>
                <a:spcPts val="0"/>
              </a:spcAft>
              <a:buSzPts val="2100"/>
              <a:buNone/>
              <a:defRPr sz="2100"/>
            </a:lvl3pPr>
            <a:lvl4pPr lvl="3" algn="r" rtl="0">
              <a:spcBef>
                <a:spcPts val="0"/>
              </a:spcBef>
              <a:spcAft>
                <a:spcPts val="0"/>
              </a:spcAft>
              <a:buSzPts val="2100"/>
              <a:buNone/>
              <a:defRPr sz="2100"/>
            </a:lvl4pPr>
            <a:lvl5pPr lvl="4" algn="r" rtl="0">
              <a:spcBef>
                <a:spcPts val="0"/>
              </a:spcBef>
              <a:spcAft>
                <a:spcPts val="0"/>
              </a:spcAft>
              <a:buSzPts val="2100"/>
              <a:buNone/>
              <a:defRPr sz="2100"/>
            </a:lvl5pPr>
            <a:lvl6pPr lvl="5" algn="r" rtl="0">
              <a:spcBef>
                <a:spcPts val="0"/>
              </a:spcBef>
              <a:spcAft>
                <a:spcPts val="0"/>
              </a:spcAft>
              <a:buSzPts val="2100"/>
              <a:buNone/>
              <a:defRPr sz="2100"/>
            </a:lvl6pPr>
            <a:lvl7pPr lvl="6" algn="r" rtl="0">
              <a:spcBef>
                <a:spcPts val="0"/>
              </a:spcBef>
              <a:spcAft>
                <a:spcPts val="0"/>
              </a:spcAft>
              <a:buSzPts val="2100"/>
              <a:buNone/>
              <a:defRPr sz="2100"/>
            </a:lvl7pPr>
            <a:lvl8pPr lvl="7" algn="r" rtl="0">
              <a:spcBef>
                <a:spcPts val="0"/>
              </a:spcBef>
              <a:spcAft>
                <a:spcPts val="0"/>
              </a:spcAft>
              <a:buSzPts val="2100"/>
              <a:buNone/>
              <a:defRPr sz="2100"/>
            </a:lvl8pPr>
            <a:lvl9pPr lvl="8" algn="r" rtl="0">
              <a:spcBef>
                <a:spcPts val="0"/>
              </a:spcBef>
              <a:spcAft>
                <a:spcPts val="0"/>
              </a:spcAft>
              <a:buSzPts val="2100"/>
              <a:buNone/>
              <a:defRPr sz="2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
    <p:spTree>
      <p:nvGrpSpPr>
        <p:cNvPr id="1" name="Shape 14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BLANK_1_1">
    <p:spTree>
      <p:nvGrpSpPr>
        <p:cNvPr id="1" name="Shape 150"/>
        <p:cNvGrpSpPr/>
        <p:nvPr/>
      </p:nvGrpSpPr>
      <p:grpSpPr>
        <a:xfrm>
          <a:off x="0" y="0"/>
          <a:ext cx="0" cy="0"/>
          <a:chOff x="0" y="0"/>
          <a:chExt cx="0" cy="0"/>
        </a:xfrm>
      </p:grpSpPr>
      <p:pic>
        <p:nvPicPr>
          <p:cNvPr id="151" name="Google Shape;151;p29"/>
          <p:cNvPicPr preferRelativeResize="0"/>
          <p:nvPr/>
        </p:nvPicPr>
        <p:blipFill>
          <a:blip r:embed="rId2">
            <a:alphaModFix/>
          </a:blip>
          <a:stretch>
            <a:fillRect/>
          </a:stretch>
        </p:blipFill>
        <p:spPr>
          <a:xfrm flipH="1">
            <a:off x="5434928" y="-827887"/>
            <a:ext cx="6153101" cy="6799271"/>
          </a:xfrm>
          <a:prstGeom prst="rect">
            <a:avLst/>
          </a:prstGeom>
          <a:noFill/>
          <a:ln>
            <a:noFill/>
          </a:ln>
        </p:spPr>
      </p:pic>
      <p:pic>
        <p:nvPicPr>
          <p:cNvPr id="152" name="Google Shape;152;p29"/>
          <p:cNvPicPr preferRelativeResize="0"/>
          <p:nvPr/>
        </p:nvPicPr>
        <p:blipFill>
          <a:blip r:embed="rId2">
            <a:alphaModFix/>
          </a:blip>
          <a:stretch>
            <a:fillRect/>
          </a:stretch>
        </p:blipFill>
        <p:spPr>
          <a:xfrm rot="10800000" flipH="1">
            <a:off x="-2444022" y="-827887"/>
            <a:ext cx="6153101" cy="679927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2">
  <p:cSld name="BLANK_1_1_1">
    <p:spTree>
      <p:nvGrpSpPr>
        <p:cNvPr id="1" name="Shape 153"/>
        <p:cNvGrpSpPr/>
        <p:nvPr/>
      </p:nvGrpSpPr>
      <p:grpSpPr>
        <a:xfrm>
          <a:off x="0" y="0"/>
          <a:ext cx="0" cy="0"/>
          <a:chOff x="0" y="0"/>
          <a:chExt cx="0" cy="0"/>
        </a:xfrm>
      </p:grpSpPr>
      <p:pic>
        <p:nvPicPr>
          <p:cNvPr id="154" name="Google Shape;154;p30"/>
          <p:cNvPicPr preferRelativeResize="0"/>
          <p:nvPr/>
        </p:nvPicPr>
        <p:blipFill>
          <a:blip r:embed="rId2">
            <a:alphaModFix/>
          </a:blip>
          <a:stretch>
            <a:fillRect/>
          </a:stretch>
        </p:blipFill>
        <p:spPr>
          <a:xfrm>
            <a:off x="-76672" y="-827887"/>
            <a:ext cx="6153101" cy="679927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rgbClr val="00237D"/>
            </a:gs>
            <a:gs pos="100000">
              <a:srgbClr val="011445"/>
            </a:gs>
          </a:gsLst>
          <a:path path="circle">
            <a:fillToRect l="50000" t="50000" r="50000" b="50000"/>
          </a:path>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ontserrat ExtraBold"/>
              <a:buNone/>
              <a:defRPr sz="2800">
                <a:solidFill>
                  <a:schemeClr val="accent1"/>
                </a:solidFill>
                <a:latin typeface="Montserrat ExtraBold"/>
                <a:ea typeface="Montserrat ExtraBold"/>
                <a:cs typeface="Montserrat ExtraBold"/>
                <a:sym typeface="Montserrat ExtraBold"/>
              </a:defRPr>
            </a:lvl1pPr>
            <a:lvl2pPr lvl="1">
              <a:spcBef>
                <a:spcPts val="0"/>
              </a:spcBef>
              <a:spcAft>
                <a:spcPts val="0"/>
              </a:spcAft>
              <a:buClr>
                <a:schemeClr val="accent1"/>
              </a:buClr>
              <a:buSzPts val="2800"/>
              <a:buFont typeface="Montserrat Alternates"/>
              <a:buNone/>
              <a:defRPr sz="2800" b="1">
                <a:solidFill>
                  <a:schemeClr val="accent1"/>
                </a:solidFill>
                <a:latin typeface="Montserrat Alternates"/>
                <a:ea typeface="Montserrat Alternates"/>
                <a:cs typeface="Montserrat Alternates"/>
                <a:sym typeface="Montserrat Alternates"/>
              </a:defRPr>
            </a:lvl2pPr>
            <a:lvl3pPr lvl="2">
              <a:spcBef>
                <a:spcPts val="0"/>
              </a:spcBef>
              <a:spcAft>
                <a:spcPts val="0"/>
              </a:spcAft>
              <a:buClr>
                <a:schemeClr val="accent1"/>
              </a:buClr>
              <a:buSzPts val="2800"/>
              <a:buFont typeface="Montserrat Alternates"/>
              <a:buNone/>
              <a:defRPr sz="2800" b="1">
                <a:solidFill>
                  <a:schemeClr val="accent1"/>
                </a:solidFill>
                <a:latin typeface="Montserrat Alternates"/>
                <a:ea typeface="Montserrat Alternates"/>
                <a:cs typeface="Montserrat Alternates"/>
                <a:sym typeface="Montserrat Alternates"/>
              </a:defRPr>
            </a:lvl3pPr>
            <a:lvl4pPr lvl="3">
              <a:spcBef>
                <a:spcPts val="0"/>
              </a:spcBef>
              <a:spcAft>
                <a:spcPts val="0"/>
              </a:spcAft>
              <a:buClr>
                <a:schemeClr val="accent1"/>
              </a:buClr>
              <a:buSzPts val="2800"/>
              <a:buFont typeface="Montserrat Alternates"/>
              <a:buNone/>
              <a:defRPr sz="2800" b="1">
                <a:solidFill>
                  <a:schemeClr val="accent1"/>
                </a:solidFill>
                <a:latin typeface="Montserrat Alternates"/>
                <a:ea typeface="Montserrat Alternates"/>
                <a:cs typeface="Montserrat Alternates"/>
                <a:sym typeface="Montserrat Alternates"/>
              </a:defRPr>
            </a:lvl4pPr>
            <a:lvl5pPr lvl="4">
              <a:spcBef>
                <a:spcPts val="0"/>
              </a:spcBef>
              <a:spcAft>
                <a:spcPts val="0"/>
              </a:spcAft>
              <a:buClr>
                <a:schemeClr val="accent1"/>
              </a:buClr>
              <a:buSzPts val="2800"/>
              <a:buFont typeface="Montserrat Alternates"/>
              <a:buNone/>
              <a:defRPr sz="2800" b="1">
                <a:solidFill>
                  <a:schemeClr val="accent1"/>
                </a:solidFill>
                <a:latin typeface="Montserrat Alternates"/>
                <a:ea typeface="Montserrat Alternates"/>
                <a:cs typeface="Montserrat Alternates"/>
                <a:sym typeface="Montserrat Alternates"/>
              </a:defRPr>
            </a:lvl5pPr>
            <a:lvl6pPr lvl="5">
              <a:spcBef>
                <a:spcPts val="0"/>
              </a:spcBef>
              <a:spcAft>
                <a:spcPts val="0"/>
              </a:spcAft>
              <a:buClr>
                <a:schemeClr val="accent1"/>
              </a:buClr>
              <a:buSzPts val="2800"/>
              <a:buFont typeface="Montserrat Alternates"/>
              <a:buNone/>
              <a:defRPr sz="2800" b="1">
                <a:solidFill>
                  <a:schemeClr val="accent1"/>
                </a:solidFill>
                <a:latin typeface="Montserrat Alternates"/>
                <a:ea typeface="Montserrat Alternates"/>
                <a:cs typeface="Montserrat Alternates"/>
                <a:sym typeface="Montserrat Alternates"/>
              </a:defRPr>
            </a:lvl6pPr>
            <a:lvl7pPr lvl="6">
              <a:spcBef>
                <a:spcPts val="0"/>
              </a:spcBef>
              <a:spcAft>
                <a:spcPts val="0"/>
              </a:spcAft>
              <a:buClr>
                <a:schemeClr val="accent1"/>
              </a:buClr>
              <a:buSzPts val="2800"/>
              <a:buFont typeface="Montserrat Alternates"/>
              <a:buNone/>
              <a:defRPr sz="2800" b="1">
                <a:solidFill>
                  <a:schemeClr val="accent1"/>
                </a:solidFill>
                <a:latin typeface="Montserrat Alternates"/>
                <a:ea typeface="Montserrat Alternates"/>
                <a:cs typeface="Montserrat Alternates"/>
                <a:sym typeface="Montserrat Alternates"/>
              </a:defRPr>
            </a:lvl7pPr>
            <a:lvl8pPr lvl="7">
              <a:spcBef>
                <a:spcPts val="0"/>
              </a:spcBef>
              <a:spcAft>
                <a:spcPts val="0"/>
              </a:spcAft>
              <a:buClr>
                <a:schemeClr val="accent1"/>
              </a:buClr>
              <a:buSzPts val="2800"/>
              <a:buFont typeface="Montserrat Alternates"/>
              <a:buNone/>
              <a:defRPr sz="2800" b="1">
                <a:solidFill>
                  <a:schemeClr val="accent1"/>
                </a:solidFill>
                <a:latin typeface="Montserrat Alternates"/>
                <a:ea typeface="Montserrat Alternates"/>
                <a:cs typeface="Montserrat Alternates"/>
                <a:sym typeface="Montserrat Alternates"/>
              </a:defRPr>
            </a:lvl8pPr>
            <a:lvl9pPr lvl="8">
              <a:spcBef>
                <a:spcPts val="0"/>
              </a:spcBef>
              <a:spcAft>
                <a:spcPts val="0"/>
              </a:spcAft>
              <a:buClr>
                <a:schemeClr val="accent1"/>
              </a:buClr>
              <a:buSzPts val="2800"/>
              <a:buFont typeface="Montserrat Alternates"/>
              <a:buNone/>
              <a:defRPr sz="2800" b="1">
                <a:solidFill>
                  <a:schemeClr val="accent1"/>
                </a:solidFill>
                <a:latin typeface="Montserrat Alternates"/>
                <a:ea typeface="Montserrat Alternates"/>
                <a:cs typeface="Montserrat Alternates"/>
                <a:sym typeface="Montserrat Alternate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1"/>
              </a:buClr>
              <a:buSzPts val="1800"/>
              <a:buFont typeface="Montserrat"/>
              <a:buChar char="●"/>
              <a:defRPr sz="1800">
                <a:solidFill>
                  <a:schemeClr val="accent1"/>
                </a:solidFill>
                <a:latin typeface="Montserrat"/>
                <a:ea typeface="Montserrat"/>
                <a:cs typeface="Montserrat"/>
                <a:sym typeface="Montserrat"/>
              </a:defRPr>
            </a:lvl1pPr>
            <a:lvl2pPr marL="914400" lvl="1" indent="-317500">
              <a:lnSpc>
                <a:spcPct val="100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2pPr>
            <a:lvl3pPr marL="1371600" lvl="2" indent="-317500">
              <a:lnSpc>
                <a:spcPct val="100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3pPr>
            <a:lvl4pPr marL="1828800" lvl="3" indent="-317500">
              <a:lnSpc>
                <a:spcPct val="100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4pPr>
            <a:lvl5pPr marL="2286000" lvl="4" indent="-317500">
              <a:lnSpc>
                <a:spcPct val="100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5pPr>
            <a:lvl6pPr marL="2743200" lvl="5" indent="-317500">
              <a:lnSpc>
                <a:spcPct val="100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6pPr>
            <a:lvl7pPr marL="3200400" lvl="6" indent="-317500">
              <a:lnSpc>
                <a:spcPct val="100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7pPr>
            <a:lvl8pPr marL="3657600" lvl="7" indent="-317500">
              <a:lnSpc>
                <a:spcPct val="100000"/>
              </a:lnSpc>
              <a:spcBef>
                <a:spcPts val="1600"/>
              </a:spcBef>
              <a:spcAft>
                <a:spcPts val="0"/>
              </a:spcAft>
              <a:buClr>
                <a:schemeClr val="accent1"/>
              </a:buClr>
              <a:buSzPts val="1400"/>
              <a:buFont typeface="Montserrat"/>
              <a:buChar char="○"/>
              <a:defRPr>
                <a:solidFill>
                  <a:schemeClr val="accent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accent1"/>
              </a:buClr>
              <a:buSzPts val="1400"/>
              <a:buFont typeface="Montserrat"/>
              <a:buChar char="■"/>
              <a:defRPr>
                <a:solidFill>
                  <a:schemeClr val="accent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64" r:id="rId6"/>
    <p:sldLayoutId id="2147483674" r:id="rId7"/>
    <p:sldLayoutId id="2147483675" r:id="rId8"/>
    <p:sldLayoutId id="214748367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4.xml"/><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 Target="slide10.xml"/><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4.xml"/><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slide" Target="slide4.xml"/><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slide" Target="slide10.xml"/><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slide" Target="slide4.xml"/><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 Target="slide10.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4.xml"/><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slide" Target="slide10.xml"/><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slide" Target="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fortinet.com/resources/cyberglossary/iot" TargetMode="External"/><Relationship Id="rId5" Type="http://schemas.openxmlformats.org/officeDocument/2006/relationships/hyperlink" Target="https://www.gartner.com/en/documents/3889055" TargetMode="External"/><Relationship Id="rId4" Type="http://schemas.openxmlformats.org/officeDocument/2006/relationships/hyperlink" Target="https://www.forbes.com/sites/louiscolumbus/2020/08/09/cybersecurity-spending-to-reach-123b-in-2020/?sh=21404f1705f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35000"/>
            <a:lum/>
          </a:blip>
          <a:srcRect/>
          <a:stretch>
            <a:fillRect l="-4000" r="-4000"/>
          </a:stretch>
        </a:blipFill>
        <a:effectLst/>
      </p:bgPr>
    </p:bg>
    <p:spTree>
      <p:nvGrpSpPr>
        <p:cNvPr id="1" name="Shape 162"/>
        <p:cNvGrpSpPr/>
        <p:nvPr/>
      </p:nvGrpSpPr>
      <p:grpSpPr>
        <a:xfrm>
          <a:off x="0" y="0"/>
          <a:ext cx="0" cy="0"/>
          <a:chOff x="0" y="0"/>
          <a:chExt cx="0" cy="0"/>
        </a:xfrm>
      </p:grpSpPr>
      <p:pic>
        <p:nvPicPr>
          <p:cNvPr id="163" name="Google Shape;163;p33"/>
          <p:cNvPicPr preferRelativeResize="0"/>
          <p:nvPr/>
        </p:nvPicPr>
        <p:blipFill>
          <a:blip r:embed="rId4">
            <a:alphaModFix/>
          </a:blip>
          <a:stretch>
            <a:fillRect/>
          </a:stretch>
        </p:blipFill>
        <p:spPr>
          <a:xfrm>
            <a:off x="70634" y="2255250"/>
            <a:ext cx="4020277" cy="2753448"/>
          </a:xfrm>
          <a:prstGeom prst="rect">
            <a:avLst/>
          </a:prstGeom>
          <a:blipFill dpi="0" rotWithShape="1">
            <a:blip r:embed="rId5">
              <a:alphaModFix amt="0"/>
            </a:blip>
            <a:srcRect/>
            <a:tile tx="0" ty="0" sx="100000" sy="100000" flip="none" algn="tl"/>
          </a:blipFill>
          <a:ln>
            <a:noFill/>
          </a:ln>
        </p:spPr>
      </p:pic>
      <p:sp>
        <p:nvSpPr>
          <p:cNvPr id="165" name="Google Shape;165;p33"/>
          <p:cNvSpPr txBox="1">
            <a:spLocks noGrp="1"/>
          </p:cNvSpPr>
          <p:nvPr>
            <p:ph type="ctrTitle"/>
          </p:nvPr>
        </p:nvSpPr>
        <p:spPr>
          <a:xfrm>
            <a:off x="311700" y="1308970"/>
            <a:ext cx="8520600" cy="1445630"/>
          </a:xfrm>
          <a:prstGeom prst="rect">
            <a:avLst/>
          </a:prstGeom>
        </p:spPr>
        <p:txBody>
          <a:bodyPr spcFirstLastPara="1" wrap="square" lIns="91425" tIns="91425" rIns="91425" bIns="91425" anchor="b" anchorCtr="0">
            <a:noAutofit/>
          </a:bodyPr>
          <a:lstStyle/>
          <a:p>
            <a:r>
              <a:rPr lang="en-US" sz="2000" dirty="0" err="1">
                <a:solidFill>
                  <a:schemeClr val="bg2"/>
                </a:solidFill>
                <a:latin typeface="Times New Roman" panose="02020603050405020304" pitchFamily="18" charset="0"/>
                <a:cs typeface="Times New Roman" panose="02020603050405020304" pitchFamily="18" charset="0"/>
              </a:rPr>
              <a:t>CyberSecurity</a:t>
            </a:r>
            <a:r>
              <a:rPr lang="en-US" sz="2000" dirty="0">
                <a:solidFill>
                  <a:schemeClr val="bg2"/>
                </a:solidFill>
                <a:latin typeface="Times New Roman" panose="02020603050405020304" pitchFamily="18" charset="0"/>
                <a:cs typeface="Times New Roman" panose="02020603050405020304" pitchFamily="18" charset="0"/>
              </a:rPr>
              <a:t> Technology</a:t>
            </a:r>
            <a:br>
              <a:rPr lang="en-US" sz="2000" dirty="0">
                <a:solidFill>
                  <a:schemeClr val="bg2"/>
                </a:solidFill>
                <a:latin typeface="Times New Roman" panose="02020603050405020304" pitchFamily="18" charset="0"/>
                <a:cs typeface="Times New Roman" panose="02020603050405020304" pitchFamily="18" charset="0"/>
              </a:rPr>
            </a:br>
            <a:r>
              <a:rPr lang="en-US" sz="2800" dirty="0">
                <a:solidFill>
                  <a:schemeClr val="bg2"/>
                </a:solidFill>
                <a:latin typeface="Times New Roman" panose="02020603050405020304" pitchFamily="18" charset="0"/>
                <a:cs typeface="Times New Roman" panose="02020603050405020304" pitchFamily="18" charset="0"/>
              </a:rPr>
              <a:t> Buy or Build or Outsource  Company’s Cyber Security Operations? </a:t>
            </a:r>
            <a:br>
              <a:rPr lang="en-US" sz="2800" dirty="0">
                <a:solidFill>
                  <a:schemeClr val="tx1"/>
                </a:solidFill>
                <a:latin typeface="Times New Roman" panose="02020603050405020304" pitchFamily="18" charset="0"/>
                <a:cs typeface="Times New Roman" panose="02020603050405020304" pitchFamily="18" charset="0"/>
              </a:rPr>
            </a:br>
            <a:endParaRPr sz="2800" dirty="0">
              <a:latin typeface="Montserrat Light"/>
              <a:ea typeface="Montserrat Light"/>
              <a:cs typeface="Montserrat Light"/>
              <a:sym typeface="Montserrat Light"/>
            </a:endParaRPr>
          </a:p>
        </p:txBody>
      </p:sp>
      <p:sp>
        <p:nvSpPr>
          <p:cNvPr id="166" name="Google Shape;166;p33"/>
          <p:cNvSpPr txBox="1">
            <a:spLocks noGrp="1"/>
          </p:cNvSpPr>
          <p:nvPr>
            <p:ph type="subTitle" idx="1"/>
          </p:nvPr>
        </p:nvSpPr>
        <p:spPr>
          <a:xfrm>
            <a:off x="2321169" y="2724379"/>
            <a:ext cx="419449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a:solidFill>
                  <a:schemeClr val="bg2"/>
                </a:solidFill>
                <a:latin typeface="Times New Roman" panose="02020603050405020304" pitchFamily="18" charset="0"/>
                <a:cs typeface="Times New Roman" panose="02020603050405020304" pitchFamily="18" charset="0"/>
                <a:sym typeface="Montserrat ExtraBold"/>
              </a:rPr>
              <a:t>Krishna Visvanathan</a:t>
            </a:r>
          </a:p>
          <a:p>
            <a:pPr marL="0" lvl="0" indent="0" algn="ctr" rtl="0">
              <a:spcBef>
                <a:spcPts val="0"/>
              </a:spcBef>
              <a:spcAft>
                <a:spcPts val="0"/>
              </a:spcAft>
              <a:buNone/>
            </a:pPr>
            <a:r>
              <a:rPr lang="en-US" sz="1600" b="1" dirty="0">
                <a:solidFill>
                  <a:schemeClr val="bg2"/>
                </a:solidFill>
                <a:latin typeface="Times New Roman" panose="02020603050405020304" pitchFamily="18" charset="0"/>
                <a:cs typeface="Times New Roman" panose="02020603050405020304" pitchFamily="18" charset="0"/>
                <a:sym typeface="Montserrat ExtraBold"/>
              </a:rPr>
              <a:t>Decision Making – Final Project</a:t>
            </a:r>
            <a:endParaRPr sz="1600" b="1" dirty="0">
              <a:solidFill>
                <a:schemeClr val="bg2"/>
              </a:solidFill>
              <a:latin typeface="Times New Roman" panose="02020603050405020304" pitchFamily="18" charset="0"/>
              <a:cs typeface="Times New Roman" panose="02020603050405020304" pitchFamily="18" charset="0"/>
              <a:sym typeface="Montserrat ExtraBold"/>
            </a:endParaRPr>
          </a:p>
        </p:txBody>
      </p:sp>
      <p:pic>
        <p:nvPicPr>
          <p:cNvPr id="139" name="Google Shape;163;p33">
            <a:extLst>
              <a:ext uri="{FF2B5EF4-FFF2-40B4-BE49-F238E27FC236}">
                <a16:creationId xmlns:a16="http://schemas.microsoft.com/office/drawing/2014/main" id="{BE292601-0D8B-424E-AC8C-8FC5EEF6B2A2}"/>
              </a:ext>
            </a:extLst>
          </p:cNvPr>
          <p:cNvPicPr preferRelativeResize="0"/>
          <p:nvPr/>
        </p:nvPicPr>
        <p:blipFill>
          <a:blip r:embed="rId4">
            <a:alphaModFix/>
          </a:blip>
          <a:stretch>
            <a:fillRect/>
          </a:stretch>
        </p:blipFill>
        <p:spPr>
          <a:xfrm rot="10800000">
            <a:off x="5123723" y="2571750"/>
            <a:ext cx="4020277" cy="2753448"/>
          </a:xfrm>
          <a:prstGeom prst="rect">
            <a:avLst/>
          </a:prstGeom>
          <a:blipFill dpi="0" rotWithShape="1">
            <a:blip r:embed="rId5">
              <a:alphaModFix amt="0"/>
            </a:blip>
            <a:srcRect/>
            <a:tile tx="0" ty="0" sx="100000" sy="100000" flip="none" algn="tl"/>
          </a:blip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237D">
                <a:alpha val="65000"/>
              </a:srgbClr>
            </a:gs>
            <a:gs pos="100000">
              <a:srgbClr val="011445"/>
            </a:gs>
          </a:gsLst>
          <a:path path="circle">
            <a:fillToRect l="50000" t="50000" r="50000" b="50000"/>
          </a:path>
          <a:tileRect/>
        </a:gradFill>
        <a:effectLst/>
      </p:bgPr>
    </p:bg>
    <p:spTree>
      <p:nvGrpSpPr>
        <p:cNvPr id="1" name="Shape 294"/>
        <p:cNvGrpSpPr/>
        <p:nvPr/>
      </p:nvGrpSpPr>
      <p:grpSpPr>
        <a:xfrm>
          <a:off x="0" y="0"/>
          <a:ext cx="0" cy="0"/>
          <a:chOff x="0" y="0"/>
          <a:chExt cx="0" cy="0"/>
        </a:xfrm>
      </p:grpSpPr>
      <p:sp>
        <p:nvSpPr>
          <p:cNvPr id="298" name="Google Shape;298;p40"/>
          <p:cNvSpPr/>
          <p:nvPr/>
        </p:nvSpPr>
        <p:spPr>
          <a:xfrm>
            <a:off x="492045" y="0"/>
            <a:ext cx="299744" cy="1234986"/>
          </a:xfrm>
          <a:custGeom>
            <a:avLst/>
            <a:gdLst/>
            <a:ahLst/>
            <a:cxnLst/>
            <a:rect l="l" t="t" r="r" b="b"/>
            <a:pathLst>
              <a:path w="11670" h="48082" fill="none" extrusionOk="0">
                <a:moveTo>
                  <a:pt x="11599" y="0"/>
                </a:moveTo>
                <a:lnTo>
                  <a:pt x="11670" y="21647"/>
                </a:lnTo>
                <a:lnTo>
                  <a:pt x="1" y="34388"/>
                </a:lnTo>
                <a:lnTo>
                  <a:pt x="1" y="48081"/>
                </a:lnTo>
                <a:lnTo>
                  <a:pt x="6097" y="48081"/>
                </a:lnTo>
              </a:path>
            </a:pathLst>
          </a:custGeom>
          <a:solidFill>
            <a:schemeClr val="lt1"/>
          </a:solidFill>
          <a:ln w="19050"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40"/>
          <p:cNvGrpSpPr/>
          <p:nvPr/>
        </p:nvGrpSpPr>
        <p:grpSpPr>
          <a:xfrm>
            <a:off x="629692" y="1105264"/>
            <a:ext cx="144992" cy="269768"/>
            <a:chOff x="629692" y="1105264"/>
            <a:chExt cx="144992" cy="269768"/>
          </a:xfrm>
        </p:grpSpPr>
        <p:sp>
          <p:nvSpPr>
            <p:cNvPr id="300" name="Google Shape;300;p40"/>
            <p:cNvSpPr/>
            <p:nvPr/>
          </p:nvSpPr>
          <p:spPr>
            <a:xfrm>
              <a:off x="629692" y="1105264"/>
              <a:ext cx="144992" cy="135206"/>
            </a:xfrm>
            <a:custGeom>
              <a:avLst/>
              <a:gdLst/>
              <a:ahLst/>
              <a:cxnLst/>
              <a:rect l="l" t="t" r="r" b="b"/>
              <a:pathLst>
                <a:path w="5645" h="5264" fill="none" extrusionOk="0">
                  <a:moveTo>
                    <a:pt x="0" y="5264"/>
                  </a:moveTo>
                  <a:lnTo>
                    <a:pt x="5644" y="1"/>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35188" y="1229450"/>
              <a:ext cx="135822" cy="145583"/>
            </a:xfrm>
            <a:custGeom>
              <a:avLst/>
              <a:gdLst/>
              <a:ahLst/>
              <a:cxnLst/>
              <a:rect l="l" t="t" r="r" b="b"/>
              <a:pathLst>
                <a:path w="5288" h="5668" fill="none" extrusionOk="0">
                  <a:moveTo>
                    <a:pt x="0" y="0"/>
                  </a:moveTo>
                  <a:lnTo>
                    <a:pt x="5287" y="5668"/>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40">
            <a:hlinkClick r:id="rId3" action="ppaction://hlinksldjump"/>
          </p:cNvPr>
          <p:cNvSpPr/>
          <p:nvPr/>
        </p:nvSpPr>
        <p:spPr>
          <a:xfrm>
            <a:off x="662726" y="431825"/>
            <a:ext cx="254100" cy="2541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1600" b="1" dirty="0"/>
          </a:p>
        </p:txBody>
      </p:sp>
      <p:sp>
        <p:nvSpPr>
          <p:cNvPr id="303" name="Google Shape;303;p40">
            <a:hlinkClick r:id="rId4" action="ppaction://hlinksldjump"/>
          </p:cNvPr>
          <p:cNvSpPr/>
          <p:nvPr/>
        </p:nvSpPr>
        <p:spPr>
          <a:xfrm>
            <a:off x="404400" y="796152"/>
            <a:ext cx="175200" cy="1752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1000" dirty="0"/>
          </a:p>
        </p:txBody>
      </p:sp>
      <p:sp>
        <p:nvSpPr>
          <p:cNvPr id="304" name="Google Shape;304;p40">
            <a:hlinkClick r:id="" action="ppaction://hlinkshowjump?jump=previousslide"/>
          </p:cNvPr>
          <p:cNvSpPr/>
          <p:nvPr/>
        </p:nvSpPr>
        <p:spPr>
          <a:xfrm rot="10800000">
            <a:off x="745722" y="1066461"/>
            <a:ext cx="88200" cy="882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305" name="Google Shape;305;p40">
            <a:hlinkClick r:id="" action="ppaction://hlinkshowjump?jump=nextslide"/>
          </p:cNvPr>
          <p:cNvSpPr/>
          <p:nvPr/>
        </p:nvSpPr>
        <p:spPr>
          <a:xfrm>
            <a:off x="745525" y="1325689"/>
            <a:ext cx="88500" cy="885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3" name="Title 2">
            <a:extLst>
              <a:ext uri="{FF2B5EF4-FFF2-40B4-BE49-F238E27FC236}">
                <a16:creationId xmlns:a16="http://schemas.microsoft.com/office/drawing/2014/main" id="{A90B1FBB-B4B4-4D20-8090-288FECE0DD9D}"/>
              </a:ext>
            </a:extLst>
          </p:cNvPr>
          <p:cNvSpPr>
            <a:spLocks noGrp="1"/>
          </p:cNvSpPr>
          <p:nvPr>
            <p:ph type="title"/>
          </p:nvPr>
        </p:nvSpPr>
        <p:spPr>
          <a:xfrm>
            <a:off x="1470807" y="0"/>
            <a:ext cx="5940158" cy="431825"/>
          </a:xfrm>
        </p:spPr>
        <p:txBody>
          <a:bodyPr/>
          <a:lstStyle/>
          <a:p>
            <a:r>
              <a:rPr lang="en-US" sz="2800" dirty="0">
                <a:latin typeface="Times New Roman" panose="02020603050405020304" pitchFamily="18" charset="0"/>
                <a:cs typeface="Times New Roman" panose="02020603050405020304" pitchFamily="18" charset="0"/>
              </a:rPr>
              <a:t>BOCR Model on the </a:t>
            </a:r>
            <a:r>
              <a:rPr lang="en-US" sz="2800" dirty="0" err="1">
                <a:latin typeface="Times New Roman" panose="02020603050405020304" pitchFamily="18" charset="0"/>
                <a:cs typeface="Times New Roman" panose="02020603050405020304" pitchFamily="18" charset="0"/>
              </a:rPr>
              <a:t>SuperDecisions</a:t>
            </a:r>
            <a:endParaRPr lang="en-US" sz="2800" dirty="0">
              <a:latin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90203D42-FB76-4BDF-9340-62823FD7F323}"/>
              </a:ext>
            </a:extLst>
          </p:cNvPr>
          <p:cNvPicPr>
            <a:picLocks noChangeAspect="1"/>
          </p:cNvPicPr>
          <p:nvPr/>
        </p:nvPicPr>
        <p:blipFill>
          <a:blip r:embed="rId5"/>
          <a:stretch>
            <a:fillRect/>
          </a:stretch>
        </p:blipFill>
        <p:spPr>
          <a:xfrm>
            <a:off x="2910711" y="813695"/>
            <a:ext cx="2516221" cy="1347787"/>
          </a:xfrm>
          <a:prstGeom prst="rect">
            <a:avLst/>
          </a:prstGeom>
        </p:spPr>
      </p:pic>
      <p:pic>
        <p:nvPicPr>
          <p:cNvPr id="14" name="Picture 13">
            <a:extLst>
              <a:ext uri="{FF2B5EF4-FFF2-40B4-BE49-F238E27FC236}">
                <a16:creationId xmlns:a16="http://schemas.microsoft.com/office/drawing/2014/main" id="{C6D3A4F6-DB92-4C5E-98D9-F822642FF424}"/>
              </a:ext>
            </a:extLst>
          </p:cNvPr>
          <p:cNvPicPr preferRelativeResize="0">
            <a:picLocks/>
          </p:cNvPicPr>
          <p:nvPr/>
        </p:nvPicPr>
        <p:blipFill>
          <a:blip r:embed="rId6"/>
          <a:stretch>
            <a:fillRect/>
          </a:stretch>
        </p:blipFill>
        <p:spPr>
          <a:xfrm>
            <a:off x="296755" y="3065521"/>
            <a:ext cx="1828800" cy="1586263"/>
          </a:xfrm>
          <a:prstGeom prst="rect">
            <a:avLst/>
          </a:prstGeom>
        </p:spPr>
      </p:pic>
      <p:sp>
        <p:nvSpPr>
          <p:cNvPr id="15" name="TextBox 14">
            <a:extLst>
              <a:ext uri="{FF2B5EF4-FFF2-40B4-BE49-F238E27FC236}">
                <a16:creationId xmlns:a16="http://schemas.microsoft.com/office/drawing/2014/main" id="{12685E89-3B9E-4F5E-88A4-06B0F8B7278D}"/>
              </a:ext>
            </a:extLst>
          </p:cNvPr>
          <p:cNvSpPr txBox="1"/>
          <p:nvPr/>
        </p:nvSpPr>
        <p:spPr>
          <a:xfrm>
            <a:off x="3823914" y="2203409"/>
            <a:ext cx="91181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Benefits</a:t>
            </a:r>
          </a:p>
        </p:txBody>
      </p:sp>
      <p:sp>
        <p:nvSpPr>
          <p:cNvPr id="30" name="TextBox 29">
            <a:extLst>
              <a:ext uri="{FF2B5EF4-FFF2-40B4-BE49-F238E27FC236}">
                <a16:creationId xmlns:a16="http://schemas.microsoft.com/office/drawing/2014/main" id="{50EABEC7-4556-49F1-A65F-8997F3238AAE}"/>
              </a:ext>
            </a:extLst>
          </p:cNvPr>
          <p:cNvSpPr txBox="1"/>
          <p:nvPr/>
        </p:nvSpPr>
        <p:spPr>
          <a:xfrm>
            <a:off x="7150945" y="2689791"/>
            <a:ext cx="131034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Technology</a:t>
            </a:r>
          </a:p>
        </p:txBody>
      </p:sp>
      <p:sp>
        <p:nvSpPr>
          <p:cNvPr id="31" name="TextBox 30">
            <a:extLst>
              <a:ext uri="{FF2B5EF4-FFF2-40B4-BE49-F238E27FC236}">
                <a16:creationId xmlns:a16="http://schemas.microsoft.com/office/drawing/2014/main" id="{25DC2090-6A4A-4716-AC62-768D7B093E60}"/>
              </a:ext>
            </a:extLst>
          </p:cNvPr>
          <p:cNvSpPr txBox="1"/>
          <p:nvPr/>
        </p:nvSpPr>
        <p:spPr>
          <a:xfrm>
            <a:off x="5186881" y="2689791"/>
            <a:ext cx="91181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 Social</a:t>
            </a:r>
          </a:p>
        </p:txBody>
      </p:sp>
      <p:sp>
        <p:nvSpPr>
          <p:cNvPr id="32" name="TextBox 31">
            <a:extLst>
              <a:ext uri="{FF2B5EF4-FFF2-40B4-BE49-F238E27FC236}">
                <a16:creationId xmlns:a16="http://schemas.microsoft.com/office/drawing/2014/main" id="{EB71EBD2-5F31-4535-8224-4C60D6092B83}"/>
              </a:ext>
            </a:extLst>
          </p:cNvPr>
          <p:cNvSpPr txBox="1"/>
          <p:nvPr/>
        </p:nvSpPr>
        <p:spPr>
          <a:xfrm>
            <a:off x="2698367" y="2674240"/>
            <a:ext cx="143626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Organizational</a:t>
            </a:r>
          </a:p>
        </p:txBody>
      </p:sp>
      <p:sp>
        <p:nvSpPr>
          <p:cNvPr id="33" name="TextBox 32">
            <a:extLst>
              <a:ext uri="{FF2B5EF4-FFF2-40B4-BE49-F238E27FC236}">
                <a16:creationId xmlns:a16="http://schemas.microsoft.com/office/drawing/2014/main" id="{0F52FEC6-8143-4B5C-84F7-1D7E8CCAA02B}"/>
              </a:ext>
            </a:extLst>
          </p:cNvPr>
          <p:cNvSpPr txBox="1"/>
          <p:nvPr/>
        </p:nvSpPr>
        <p:spPr>
          <a:xfrm>
            <a:off x="789775" y="2657136"/>
            <a:ext cx="91181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Financial</a:t>
            </a:r>
          </a:p>
        </p:txBody>
      </p:sp>
      <p:cxnSp>
        <p:nvCxnSpPr>
          <p:cNvPr id="17" name="Connector: Elbow 16">
            <a:extLst>
              <a:ext uri="{FF2B5EF4-FFF2-40B4-BE49-F238E27FC236}">
                <a16:creationId xmlns:a16="http://schemas.microsoft.com/office/drawing/2014/main" id="{26BB2661-9552-4A94-8875-015EDE1F6DD1}"/>
              </a:ext>
            </a:extLst>
          </p:cNvPr>
          <p:cNvCxnSpPr>
            <a:cxnSpLocks/>
            <a:stCxn id="33" idx="0"/>
            <a:endCxn id="15" idx="1"/>
          </p:cNvCxnSpPr>
          <p:nvPr/>
        </p:nvCxnSpPr>
        <p:spPr>
          <a:xfrm rot="5400000" flipH="1" flipV="1">
            <a:off x="2384879" y="1218101"/>
            <a:ext cx="299838" cy="2578232"/>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612FD281-FA09-426B-BFD3-99E73B009F6D}"/>
              </a:ext>
            </a:extLst>
          </p:cNvPr>
          <p:cNvCxnSpPr>
            <a:cxnSpLocks/>
            <a:stCxn id="32" idx="0"/>
            <a:endCxn id="15" idx="1"/>
          </p:cNvCxnSpPr>
          <p:nvPr/>
        </p:nvCxnSpPr>
        <p:spPr>
          <a:xfrm rot="5400000" flipH="1" flipV="1">
            <a:off x="3461735" y="2312062"/>
            <a:ext cx="316942" cy="407415"/>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6BBD205F-5503-42BA-AACD-3D4B16E1A562}"/>
              </a:ext>
            </a:extLst>
          </p:cNvPr>
          <p:cNvCxnSpPr>
            <a:cxnSpLocks/>
            <a:stCxn id="31" idx="0"/>
            <a:endCxn id="15" idx="3"/>
          </p:cNvCxnSpPr>
          <p:nvPr/>
        </p:nvCxnSpPr>
        <p:spPr>
          <a:xfrm rot="16200000" flipV="1">
            <a:off x="5023012" y="2070014"/>
            <a:ext cx="332493" cy="907061"/>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2389F799-A9C6-4A87-915F-664C26A3D2AE}"/>
              </a:ext>
            </a:extLst>
          </p:cNvPr>
          <p:cNvCxnSpPr>
            <a:cxnSpLocks/>
            <a:stCxn id="30" idx="0"/>
            <a:endCxn id="15" idx="3"/>
          </p:cNvCxnSpPr>
          <p:nvPr/>
        </p:nvCxnSpPr>
        <p:spPr>
          <a:xfrm rot="16200000" flipV="1">
            <a:off x="6104676" y="988350"/>
            <a:ext cx="332493" cy="3070390"/>
          </a:xfrm>
          <a:prstGeom prst="bentConnector2">
            <a:avLst/>
          </a:prstGeom>
          <a:ln w="28575"/>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AFBFB658-6C34-4DDA-89EE-DAEDBBC68D84}"/>
              </a:ext>
            </a:extLst>
          </p:cNvPr>
          <p:cNvPicPr preferRelativeResize="0">
            <a:picLocks/>
          </p:cNvPicPr>
          <p:nvPr/>
        </p:nvPicPr>
        <p:blipFill>
          <a:blip r:embed="rId7"/>
          <a:stretch>
            <a:fillRect/>
          </a:stretch>
        </p:blipFill>
        <p:spPr>
          <a:xfrm>
            <a:off x="2486797" y="3065522"/>
            <a:ext cx="1828800" cy="1593079"/>
          </a:xfrm>
          <a:prstGeom prst="rect">
            <a:avLst/>
          </a:prstGeom>
        </p:spPr>
      </p:pic>
      <p:sp>
        <p:nvSpPr>
          <p:cNvPr id="56" name="TextBox 55">
            <a:extLst>
              <a:ext uri="{FF2B5EF4-FFF2-40B4-BE49-F238E27FC236}">
                <a16:creationId xmlns:a16="http://schemas.microsoft.com/office/drawing/2014/main" id="{226EA7F4-064A-46DC-947A-AB29EF4B6697}"/>
              </a:ext>
            </a:extLst>
          </p:cNvPr>
          <p:cNvSpPr txBox="1"/>
          <p:nvPr/>
        </p:nvSpPr>
        <p:spPr>
          <a:xfrm>
            <a:off x="3413554" y="473751"/>
            <a:ext cx="1578721" cy="307777"/>
          </a:xfrm>
          <a:prstGeom prst="rect">
            <a:avLst/>
          </a:prstGeom>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Strategic Goal</a:t>
            </a:r>
          </a:p>
        </p:txBody>
      </p:sp>
      <p:pic>
        <p:nvPicPr>
          <p:cNvPr id="50" name="Picture 49">
            <a:extLst>
              <a:ext uri="{FF2B5EF4-FFF2-40B4-BE49-F238E27FC236}">
                <a16:creationId xmlns:a16="http://schemas.microsoft.com/office/drawing/2014/main" id="{396A4166-3C91-44FC-AB23-5644524AB63C}"/>
              </a:ext>
            </a:extLst>
          </p:cNvPr>
          <p:cNvPicPr preferRelativeResize="0">
            <a:picLocks/>
          </p:cNvPicPr>
          <p:nvPr/>
        </p:nvPicPr>
        <p:blipFill>
          <a:blip r:embed="rId8"/>
          <a:stretch>
            <a:fillRect/>
          </a:stretch>
        </p:blipFill>
        <p:spPr>
          <a:xfrm>
            <a:off x="4735727" y="3072337"/>
            <a:ext cx="1828800" cy="1586263"/>
          </a:xfrm>
          <a:prstGeom prst="rect">
            <a:avLst/>
          </a:prstGeom>
        </p:spPr>
      </p:pic>
      <p:pic>
        <p:nvPicPr>
          <p:cNvPr id="52" name="Picture 51">
            <a:extLst>
              <a:ext uri="{FF2B5EF4-FFF2-40B4-BE49-F238E27FC236}">
                <a16:creationId xmlns:a16="http://schemas.microsoft.com/office/drawing/2014/main" id="{FD7B41CE-767F-4A89-9684-6C374C9557E9}"/>
              </a:ext>
            </a:extLst>
          </p:cNvPr>
          <p:cNvPicPr>
            <a:picLocks noChangeAspect="1"/>
          </p:cNvPicPr>
          <p:nvPr/>
        </p:nvPicPr>
        <p:blipFill>
          <a:blip r:embed="rId9"/>
          <a:stretch>
            <a:fillRect/>
          </a:stretch>
        </p:blipFill>
        <p:spPr>
          <a:xfrm>
            <a:off x="6803923" y="3065521"/>
            <a:ext cx="2258142" cy="159307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237D">
                <a:alpha val="65000"/>
              </a:srgbClr>
            </a:gs>
            <a:gs pos="100000">
              <a:srgbClr val="011445"/>
            </a:gs>
          </a:gsLst>
          <a:path path="circle">
            <a:fillToRect l="50000" t="50000" r="50000" b="50000"/>
          </a:path>
          <a:tileRect/>
        </a:gradFill>
        <a:effectLst/>
      </p:bgPr>
    </p:bg>
    <p:spTree>
      <p:nvGrpSpPr>
        <p:cNvPr id="1" name="Shape 294"/>
        <p:cNvGrpSpPr/>
        <p:nvPr/>
      </p:nvGrpSpPr>
      <p:grpSpPr>
        <a:xfrm>
          <a:off x="0" y="0"/>
          <a:ext cx="0" cy="0"/>
          <a:chOff x="0" y="0"/>
          <a:chExt cx="0" cy="0"/>
        </a:xfrm>
      </p:grpSpPr>
      <p:sp>
        <p:nvSpPr>
          <p:cNvPr id="298" name="Google Shape;298;p40"/>
          <p:cNvSpPr/>
          <p:nvPr/>
        </p:nvSpPr>
        <p:spPr>
          <a:xfrm>
            <a:off x="492045" y="0"/>
            <a:ext cx="299744" cy="1234986"/>
          </a:xfrm>
          <a:custGeom>
            <a:avLst/>
            <a:gdLst/>
            <a:ahLst/>
            <a:cxnLst/>
            <a:rect l="l" t="t" r="r" b="b"/>
            <a:pathLst>
              <a:path w="11670" h="48082" fill="none" extrusionOk="0">
                <a:moveTo>
                  <a:pt x="11599" y="0"/>
                </a:moveTo>
                <a:lnTo>
                  <a:pt x="11670" y="21647"/>
                </a:lnTo>
                <a:lnTo>
                  <a:pt x="1" y="34388"/>
                </a:lnTo>
                <a:lnTo>
                  <a:pt x="1" y="48081"/>
                </a:lnTo>
                <a:lnTo>
                  <a:pt x="6097" y="48081"/>
                </a:lnTo>
              </a:path>
            </a:pathLst>
          </a:custGeom>
          <a:solidFill>
            <a:schemeClr val="lt1"/>
          </a:solidFill>
          <a:ln w="19050"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40"/>
          <p:cNvGrpSpPr/>
          <p:nvPr/>
        </p:nvGrpSpPr>
        <p:grpSpPr>
          <a:xfrm>
            <a:off x="629692" y="1105264"/>
            <a:ext cx="144992" cy="269768"/>
            <a:chOff x="629692" y="1105264"/>
            <a:chExt cx="144992" cy="269768"/>
          </a:xfrm>
        </p:grpSpPr>
        <p:sp>
          <p:nvSpPr>
            <p:cNvPr id="300" name="Google Shape;300;p40"/>
            <p:cNvSpPr/>
            <p:nvPr/>
          </p:nvSpPr>
          <p:spPr>
            <a:xfrm>
              <a:off x="629692" y="1105264"/>
              <a:ext cx="144992" cy="135206"/>
            </a:xfrm>
            <a:custGeom>
              <a:avLst/>
              <a:gdLst/>
              <a:ahLst/>
              <a:cxnLst/>
              <a:rect l="l" t="t" r="r" b="b"/>
              <a:pathLst>
                <a:path w="5645" h="5264" fill="none" extrusionOk="0">
                  <a:moveTo>
                    <a:pt x="0" y="5264"/>
                  </a:moveTo>
                  <a:lnTo>
                    <a:pt x="5644" y="1"/>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35188" y="1229450"/>
              <a:ext cx="135822" cy="145583"/>
            </a:xfrm>
            <a:custGeom>
              <a:avLst/>
              <a:gdLst/>
              <a:ahLst/>
              <a:cxnLst/>
              <a:rect l="l" t="t" r="r" b="b"/>
              <a:pathLst>
                <a:path w="5288" h="5668" fill="none" extrusionOk="0">
                  <a:moveTo>
                    <a:pt x="0" y="0"/>
                  </a:moveTo>
                  <a:lnTo>
                    <a:pt x="5287" y="5668"/>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40">
            <a:hlinkClick r:id="rId3" action="ppaction://hlinksldjump"/>
          </p:cNvPr>
          <p:cNvSpPr/>
          <p:nvPr/>
        </p:nvSpPr>
        <p:spPr>
          <a:xfrm>
            <a:off x="662726" y="431825"/>
            <a:ext cx="254100" cy="2541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1600" b="1" dirty="0"/>
          </a:p>
        </p:txBody>
      </p:sp>
      <p:sp>
        <p:nvSpPr>
          <p:cNvPr id="304" name="Google Shape;304;p40">
            <a:hlinkClick r:id="" action="ppaction://hlinkshowjump?jump=previousslide"/>
          </p:cNvPr>
          <p:cNvSpPr/>
          <p:nvPr/>
        </p:nvSpPr>
        <p:spPr>
          <a:xfrm rot="10800000">
            <a:off x="745722" y="1066461"/>
            <a:ext cx="88200" cy="882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305" name="Google Shape;305;p40">
            <a:hlinkClick r:id="" action="ppaction://hlinkshowjump?jump=nextslide"/>
          </p:cNvPr>
          <p:cNvSpPr/>
          <p:nvPr/>
        </p:nvSpPr>
        <p:spPr>
          <a:xfrm>
            <a:off x="745525" y="1325689"/>
            <a:ext cx="88500" cy="885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3" name="Title 2">
            <a:extLst>
              <a:ext uri="{FF2B5EF4-FFF2-40B4-BE49-F238E27FC236}">
                <a16:creationId xmlns:a16="http://schemas.microsoft.com/office/drawing/2014/main" id="{A90B1FBB-B4B4-4D20-8090-288FECE0DD9D}"/>
              </a:ext>
            </a:extLst>
          </p:cNvPr>
          <p:cNvSpPr>
            <a:spLocks noGrp="1"/>
          </p:cNvSpPr>
          <p:nvPr>
            <p:ph type="title"/>
          </p:nvPr>
        </p:nvSpPr>
        <p:spPr>
          <a:xfrm>
            <a:off x="1470807" y="0"/>
            <a:ext cx="5940158" cy="431825"/>
          </a:xfrm>
        </p:spPr>
        <p:txBody>
          <a:bodyPr/>
          <a:lstStyle/>
          <a:p>
            <a:r>
              <a:rPr lang="en-US" sz="2800" dirty="0">
                <a:latin typeface="Times New Roman" panose="02020603050405020304" pitchFamily="18" charset="0"/>
                <a:cs typeface="Times New Roman" panose="02020603050405020304" pitchFamily="18" charset="0"/>
              </a:rPr>
              <a:t>BOCR Model on the </a:t>
            </a:r>
            <a:r>
              <a:rPr lang="en-US" sz="2800" dirty="0" err="1">
                <a:latin typeface="Times New Roman" panose="02020603050405020304" pitchFamily="18" charset="0"/>
                <a:cs typeface="Times New Roman" panose="02020603050405020304" pitchFamily="18" charset="0"/>
              </a:rPr>
              <a:t>SuperDecisions</a:t>
            </a:r>
            <a:endParaRPr lang="en-US" sz="2800" dirty="0">
              <a:latin typeface="Times New Roman" panose="02020603050405020304" pitchFamily="18" charset="0"/>
              <a:cs typeface="Times New Roman" panose="02020603050405020304" pitchFamily="18" charset="0"/>
            </a:endParaRPr>
          </a:p>
        </p:txBody>
      </p:sp>
      <p:pic>
        <p:nvPicPr>
          <p:cNvPr id="14" name="Picture 13">
            <a:extLst>
              <a:ext uri="{FF2B5EF4-FFF2-40B4-BE49-F238E27FC236}">
                <a16:creationId xmlns:a16="http://schemas.microsoft.com/office/drawing/2014/main" id="{C6D3A4F6-DB92-4C5E-98D9-F822642FF424}"/>
              </a:ext>
            </a:extLst>
          </p:cNvPr>
          <p:cNvPicPr preferRelativeResize="0">
            <a:picLocks/>
          </p:cNvPicPr>
          <p:nvPr/>
        </p:nvPicPr>
        <p:blipFill>
          <a:blip r:embed="rId4"/>
          <a:stretch>
            <a:fillRect/>
          </a:stretch>
        </p:blipFill>
        <p:spPr>
          <a:xfrm>
            <a:off x="480353" y="1668277"/>
            <a:ext cx="1828800" cy="1586263"/>
          </a:xfrm>
          <a:prstGeom prst="rect">
            <a:avLst/>
          </a:prstGeom>
        </p:spPr>
      </p:pic>
      <p:cxnSp>
        <p:nvCxnSpPr>
          <p:cNvPr id="17" name="Connector: Elbow 16">
            <a:extLst>
              <a:ext uri="{FF2B5EF4-FFF2-40B4-BE49-F238E27FC236}">
                <a16:creationId xmlns:a16="http://schemas.microsoft.com/office/drawing/2014/main" id="{26BB2661-9552-4A94-8875-015EDE1F6DD1}"/>
              </a:ext>
            </a:extLst>
          </p:cNvPr>
          <p:cNvCxnSpPr>
            <a:cxnSpLocks/>
            <a:stCxn id="33" idx="0"/>
            <a:endCxn id="15" idx="1"/>
          </p:cNvCxnSpPr>
          <p:nvPr/>
        </p:nvCxnSpPr>
        <p:spPr>
          <a:xfrm rot="5400000" flipH="1" flipV="1">
            <a:off x="2651284" y="-298027"/>
            <a:ext cx="302074" cy="2755938"/>
          </a:xfrm>
          <a:prstGeom prst="bentConnector2">
            <a:avLst/>
          </a:prstGeom>
          <a:ln w="28575"/>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2685E89-3B9E-4F5E-88A4-06B0F8B7278D}"/>
              </a:ext>
            </a:extLst>
          </p:cNvPr>
          <p:cNvSpPr txBox="1"/>
          <p:nvPr/>
        </p:nvSpPr>
        <p:spPr>
          <a:xfrm>
            <a:off x="4180290" y="775016"/>
            <a:ext cx="91181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Benefits</a:t>
            </a:r>
          </a:p>
        </p:txBody>
      </p:sp>
      <p:sp>
        <p:nvSpPr>
          <p:cNvPr id="30" name="TextBox 29">
            <a:extLst>
              <a:ext uri="{FF2B5EF4-FFF2-40B4-BE49-F238E27FC236}">
                <a16:creationId xmlns:a16="http://schemas.microsoft.com/office/drawing/2014/main" id="{50EABEC7-4556-49F1-A65F-8997F3238AAE}"/>
              </a:ext>
            </a:extLst>
          </p:cNvPr>
          <p:cNvSpPr txBox="1"/>
          <p:nvPr/>
        </p:nvSpPr>
        <p:spPr>
          <a:xfrm>
            <a:off x="7287491" y="1236682"/>
            <a:ext cx="131034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Technology</a:t>
            </a:r>
          </a:p>
        </p:txBody>
      </p:sp>
      <p:sp>
        <p:nvSpPr>
          <p:cNvPr id="31" name="TextBox 30">
            <a:extLst>
              <a:ext uri="{FF2B5EF4-FFF2-40B4-BE49-F238E27FC236}">
                <a16:creationId xmlns:a16="http://schemas.microsoft.com/office/drawing/2014/main" id="{25DC2090-6A4A-4716-AC62-768D7B093E60}"/>
              </a:ext>
            </a:extLst>
          </p:cNvPr>
          <p:cNvSpPr txBox="1"/>
          <p:nvPr/>
        </p:nvSpPr>
        <p:spPr>
          <a:xfrm>
            <a:off x="5277984" y="1243464"/>
            <a:ext cx="91181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 Social</a:t>
            </a:r>
          </a:p>
        </p:txBody>
      </p:sp>
      <p:sp>
        <p:nvSpPr>
          <p:cNvPr id="32" name="TextBox 31">
            <a:extLst>
              <a:ext uri="{FF2B5EF4-FFF2-40B4-BE49-F238E27FC236}">
                <a16:creationId xmlns:a16="http://schemas.microsoft.com/office/drawing/2014/main" id="{EB71EBD2-5F31-4535-8224-4C60D6092B83}"/>
              </a:ext>
            </a:extLst>
          </p:cNvPr>
          <p:cNvSpPr txBox="1"/>
          <p:nvPr/>
        </p:nvSpPr>
        <p:spPr>
          <a:xfrm>
            <a:off x="2784910" y="1236682"/>
            <a:ext cx="143626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Organizational</a:t>
            </a:r>
          </a:p>
        </p:txBody>
      </p:sp>
      <p:sp>
        <p:nvSpPr>
          <p:cNvPr id="33" name="TextBox 32">
            <a:extLst>
              <a:ext uri="{FF2B5EF4-FFF2-40B4-BE49-F238E27FC236}">
                <a16:creationId xmlns:a16="http://schemas.microsoft.com/office/drawing/2014/main" id="{0F52FEC6-8143-4B5C-84F7-1D7E8CCAA02B}"/>
              </a:ext>
            </a:extLst>
          </p:cNvPr>
          <p:cNvSpPr txBox="1"/>
          <p:nvPr/>
        </p:nvSpPr>
        <p:spPr>
          <a:xfrm>
            <a:off x="968445" y="1230979"/>
            <a:ext cx="91181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Financial</a:t>
            </a:r>
          </a:p>
        </p:txBody>
      </p:sp>
      <p:cxnSp>
        <p:nvCxnSpPr>
          <p:cNvPr id="38" name="Connector: Elbow 37">
            <a:extLst>
              <a:ext uri="{FF2B5EF4-FFF2-40B4-BE49-F238E27FC236}">
                <a16:creationId xmlns:a16="http://schemas.microsoft.com/office/drawing/2014/main" id="{612FD281-FA09-426B-BFD3-99E73B009F6D}"/>
              </a:ext>
            </a:extLst>
          </p:cNvPr>
          <p:cNvCxnSpPr>
            <a:cxnSpLocks/>
          </p:cNvCxnSpPr>
          <p:nvPr/>
        </p:nvCxnSpPr>
        <p:spPr>
          <a:xfrm rot="5400000" flipH="1" flipV="1">
            <a:off x="3608893" y="996072"/>
            <a:ext cx="477884" cy="343549"/>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6BBD205F-5503-42BA-AACD-3D4B16E1A562}"/>
              </a:ext>
            </a:extLst>
          </p:cNvPr>
          <p:cNvCxnSpPr>
            <a:cxnSpLocks/>
            <a:stCxn id="31" idx="0"/>
            <a:endCxn id="15" idx="3"/>
          </p:cNvCxnSpPr>
          <p:nvPr/>
        </p:nvCxnSpPr>
        <p:spPr>
          <a:xfrm rot="16200000" flipV="1">
            <a:off x="5255718" y="765291"/>
            <a:ext cx="314559" cy="641788"/>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2389F799-A9C6-4A87-915F-664C26A3D2AE}"/>
              </a:ext>
            </a:extLst>
          </p:cNvPr>
          <p:cNvCxnSpPr>
            <a:cxnSpLocks/>
            <a:stCxn id="30" idx="0"/>
            <a:endCxn id="15" idx="3"/>
          </p:cNvCxnSpPr>
          <p:nvPr/>
        </p:nvCxnSpPr>
        <p:spPr>
          <a:xfrm rot="16200000" flipV="1">
            <a:off x="6363495" y="-342486"/>
            <a:ext cx="307777" cy="2850560"/>
          </a:xfrm>
          <a:prstGeom prst="bentConnector2">
            <a:avLst/>
          </a:prstGeom>
          <a:ln w="28575"/>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AFBFB658-6C34-4DDA-89EE-DAEDBBC68D84}"/>
              </a:ext>
            </a:extLst>
          </p:cNvPr>
          <p:cNvPicPr preferRelativeResize="0">
            <a:picLocks/>
          </p:cNvPicPr>
          <p:nvPr/>
        </p:nvPicPr>
        <p:blipFill>
          <a:blip r:embed="rId5"/>
          <a:stretch>
            <a:fillRect/>
          </a:stretch>
        </p:blipFill>
        <p:spPr>
          <a:xfrm>
            <a:off x="2662334" y="1674300"/>
            <a:ext cx="1828800" cy="1593079"/>
          </a:xfrm>
          <a:prstGeom prst="rect">
            <a:avLst/>
          </a:prstGeom>
        </p:spPr>
      </p:pic>
      <p:pic>
        <p:nvPicPr>
          <p:cNvPr id="50" name="Picture 49">
            <a:extLst>
              <a:ext uri="{FF2B5EF4-FFF2-40B4-BE49-F238E27FC236}">
                <a16:creationId xmlns:a16="http://schemas.microsoft.com/office/drawing/2014/main" id="{396A4166-3C91-44FC-AB23-5644524AB63C}"/>
              </a:ext>
            </a:extLst>
          </p:cNvPr>
          <p:cNvPicPr preferRelativeResize="0">
            <a:picLocks/>
          </p:cNvPicPr>
          <p:nvPr/>
        </p:nvPicPr>
        <p:blipFill>
          <a:blip r:embed="rId6"/>
          <a:stretch>
            <a:fillRect/>
          </a:stretch>
        </p:blipFill>
        <p:spPr>
          <a:xfrm>
            <a:off x="4844315" y="1674300"/>
            <a:ext cx="1828800" cy="1586263"/>
          </a:xfrm>
          <a:prstGeom prst="rect">
            <a:avLst/>
          </a:prstGeom>
        </p:spPr>
      </p:pic>
      <p:pic>
        <p:nvPicPr>
          <p:cNvPr id="52" name="Picture 51">
            <a:extLst>
              <a:ext uri="{FF2B5EF4-FFF2-40B4-BE49-F238E27FC236}">
                <a16:creationId xmlns:a16="http://schemas.microsoft.com/office/drawing/2014/main" id="{FD7B41CE-767F-4A89-9684-6C374C9557E9}"/>
              </a:ext>
            </a:extLst>
          </p:cNvPr>
          <p:cNvPicPr>
            <a:picLocks noChangeAspect="1"/>
          </p:cNvPicPr>
          <p:nvPr/>
        </p:nvPicPr>
        <p:blipFill>
          <a:blip r:embed="rId7"/>
          <a:stretch>
            <a:fillRect/>
          </a:stretch>
        </p:blipFill>
        <p:spPr>
          <a:xfrm>
            <a:off x="6813592" y="1674300"/>
            <a:ext cx="2258142" cy="1593079"/>
          </a:xfrm>
          <a:prstGeom prst="rect">
            <a:avLst/>
          </a:prstGeom>
        </p:spPr>
      </p:pic>
      <p:pic>
        <p:nvPicPr>
          <p:cNvPr id="4" name="Picture 3">
            <a:extLst>
              <a:ext uri="{FF2B5EF4-FFF2-40B4-BE49-F238E27FC236}">
                <a16:creationId xmlns:a16="http://schemas.microsoft.com/office/drawing/2014/main" id="{D26A1A34-3C6B-4974-92BA-A0D51829299B}"/>
              </a:ext>
            </a:extLst>
          </p:cNvPr>
          <p:cNvPicPr>
            <a:picLocks noChangeAspect="1"/>
          </p:cNvPicPr>
          <p:nvPr/>
        </p:nvPicPr>
        <p:blipFill>
          <a:blip r:embed="rId8"/>
          <a:stretch>
            <a:fillRect/>
          </a:stretch>
        </p:blipFill>
        <p:spPr>
          <a:xfrm>
            <a:off x="1470807" y="3568340"/>
            <a:ext cx="6237683" cy="1175927"/>
          </a:xfrm>
          <a:prstGeom prst="rect">
            <a:avLst/>
          </a:prstGeom>
        </p:spPr>
      </p:pic>
    </p:spTree>
    <p:extLst>
      <p:ext uri="{BB962C8B-B14F-4D97-AF65-F5344CB8AC3E}">
        <p14:creationId xmlns:p14="http://schemas.microsoft.com/office/powerpoint/2010/main" val="41589460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8" name="Google Shape;298;p40"/>
          <p:cNvSpPr/>
          <p:nvPr/>
        </p:nvSpPr>
        <p:spPr>
          <a:xfrm>
            <a:off x="492045" y="0"/>
            <a:ext cx="299744" cy="1234986"/>
          </a:xfrm>
          <a:custGeom>
            <a:avLst/>
            <a:gdLst/>
            <a:ahLst/>
            <a:cxnLst/>
            <a:rect l="l" t="t" r="r" b="b"/>
            <a:pathLst>
              <a:path w="11670" h="48082" fill="none" extrusionOk="0">
                <a:moveTo>
                  <a:pt x="11599" y="0"/>
                </a:moveTo>
                <a:lnTo>
                  <a:pt x="11670" y="21647"/>
                </a:lnTo>
                <a:lnTo>
                  <a:pt x="1" y="34388"/>
                </a:lnTo>
                <a:lnTo>
                  <a:pt x="1" y="48081"/>
                </a:lnTo>
                <a:lnTo>
                  <a:pt x="6097" y="48081"/>
                </a:lnTo>
              </a:path>
            </a:pathLst>
          </a:custGeom>
          <a:solidFill>
            <a:schemeClr val="lt1"/>
          </a:solidFill>
          <a:ln w="19050"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40"/>
          <p:cNvGrpSpPr/>
          <p:nvPr/>
        </p:nvGrpSpPr>
        <p:grpSpPr>
          <a:xfrm>
            <a:off x="629692" y="1105264"/>
            <a:ext cx="144992" cy="269768"/>
            <a:chOff x="629692" y="1105264"/>
            <a:chExt cx="144992" cy="269768"/>
          </a:xfrm>
        </p:grpSpPr>
        <p:sp>
          <p:nvSpPr>
            <p:cNvPr id="300" name="Google Shape;300;p40"/>
            <p:cNvSpPr/>
            <p:nvPr/>
          </p:nvSpPr>
          <p:spPr>
            <a:xfrm>
              <a:off x="629692" y="1105264"/>
              <a:ext cx="144992" cy="135206"/>
            </a:xfrm>
            <a:custGeom>
              <a:avLst/>
              <a:gdLst/>
              <a:ahLst/>
              <a:cxnLst/>
              <a:rect l="l" t="t" r="r" b="b"/>
              <a:pathLst>
                <a:path w="5645" h="5264" fill="none" extrusionOk="0">
                  <a:moveTo>
                    <a:pt x="0" y="5264"/>
                  </a:moveTo>
                  <a:lnTo>
                    <a:pt x="5644" y="1"/>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35188" y="1229450"/>
              <a:ext cx="135822" cy="145583"/>
            </a:xfrm>
            <a:custGeom>
              <a:avLst/>
              <a:gdLst/>
              <a:ahLst/>
              <a:cxnLst/>
              <a:rect l="l" t="t" r="r" b="b"/>
              <a:pathLst>
                <a:path w="5288" h="5668" fill="none" extrusionOk="0">
                  <a:moveTo>
                    <a:pt x="0" y="0"/>
                  </a:moveTo>
                  <a:lnTo>
                    <a:pt x="5287" y="5668"/>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40">
            <a:hlinkClick r:id="rId3" action="ppaction://hlinksldjump"/>
          </p:cNvPr>
          <p:cNvSpPr/>
          <p:nvPr/>
        </p:nvSpPr>
        <p:spPr>
          <a:xfrm>
            <a:off x="662726" y="431825"/>
            <a:ext cx="254100" cy="2541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1600" b="1" dirty="0"/>
          </a:p>
        </p:txBody>
      </p:sp>
      <p:sp>
        <p:nvSpPr>
          <p:cNvPr id="303" name="Google Shape;303;p40">
            <a:hlinkClick r:id="rId4" action="ppaction://hlinksldjump"/>
          </p:cNvPr>
          <p:cNvSpPr/>
          <p:nvPr/>
        </p:nvSpPr>
        <p:spPr>
          <a:xfrm>
            <a:off x="404400" y="796152"/>
            <a:ext cx="175200" cy="1752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1000" dirty="0"/>
          </a:p>
        </p:txBody>
      </p:sp>
      <p:sp>
        <p:nvSpPr>
          <p:cNvPr id="304" name="Google Shape;304;p40">
            <a:hlinkClick r:id="" action="ppaction://hlinkshowjump?jump=previousslide"/>
          </p:cNvPr>
          <p:cNvSpPr/>
          <p:nvPr/>
        </p:nvSpPr>
        <p:spPr>
          <a:xfrm rot="10800000">
            <a:off x="745722" y="1066461"/>
            <a:ext cx="88200" cy="882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305" name="Google Shape;305;p40">
            <a:hlinkClick r:id="" action="ppaction://hlinkshowjump?jump=nextslide"/>
          </p:cNvPr>
          <p:cNvSpPr/>
          <p:nvPr/>
        </p:nvSpPr>
        <p:spPr>
          <a:xfrm>
            <a:off x="745525" y="1325689"/>
            <a:ext cx="88500" cy="885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3" name="Title 2">
            <a:extLst>
              <a:ext uri="{FF2B5EF4-FFF2-40B4-BE49-F238E27FC236}">
                <a16:creationId xmlns:a16="http://schemas.microsoft.com/office/drawing/2014/main" id="{A90B1FBB-B4B4-4D20-8090-288FECE0DD9D}"/>
              </a:ext>
            </a:extLst>
          </p:cNvPr>
          <p:cNvSpPr>
            <a:spLocks noGrp="1"/>
          </p:cNvSpPr>
          <p:nvPr>
            <p:ph type="title"/>
          </p:nvPr>
        </p:nvSpPr>
        <p:spPr>
          <a:xfrm>
            <a:off x="1470807" y="0"/>
            <a:ext cx="5940158" cy="431825"/>
          </a:xfrm>
        </p:spPr>
        <p:txBody>
          <a:bodyPr/>
          <a:lstStyle/>
          <a:p>
            <a:r>
              <a:rPr lang="en-US" sz="2400" dirty="0">
                <a:latin typeface="Times New Roman" panose="02020603050405020304" pitchFamily="18" charset="0"/>
                <a:cs typeface="Times New Roman" panose="02020603050405020304" pitchFamily="18" charset="0"/>
              </a:rPr>
              <a:t>BOCR Model on the </a:t>
            </a:r>
            <a:r>
              <a:rPr lang="en-US" sz="2400" dirty="0" err="1">
                <a:latin typeface="Times New Roman" panose="02020603050405020304" pitchFamily="18" charset="0"/>
                <a:cs typeface="Times New Roman" panose="02020603050405020304" pitchFamily="18" charset="0"/>
              </a:rPr>
              <a:t>SuperDecisions</a:t>
            </a:r>
            <a:endParaRPr lang="en-US" sz="24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80F1E63-2373-484E-A046-6DB68538CF06}"/>
              </a:ext>
            </a:extLst>
          </p:cNvPr>
          <p:cNvSpPr txBox="1"/>
          <p:nvPr/>
        </p:nvSpPr>
        <p:spPr>
          <a:xfrm>
            <a:off x="3994828" y="664976"/>
            <a:ext cx="130524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Opportunities</a:t>
            </a:r>
          </a:p>
        </p:txBody>
      </p:sp>
      <p:sp>
        <p:nvSpPr>
          <p:cNvPr id="27" name="TextBox 26">
            <a:extLst>
              <a:ext uri="{FF2B5EF4-FFF2-40B4-BE49-F238E27FC236}">
                <a16:creationId xmlns:a16="http://schemas.microsoft.com/office/drawing/2014/main" id="{50B4DB71-C209-4E9D-9E5F-444D00388F59}"/>
              </a:ext>
            </a:extLst>
          </p:cNvPr>
          <p:cNvSpPr txBox="1"/>
          <p:nvPr/>
        </p:nvSpPr>
        <p:spPr>
          <a:xfrm>
            <a:off x="7171061" y="1257864"/>
            <a:ext cx="131034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Technology</a:t>
            </a:r>
          </a:p>
        </p:txBody>
      </p:sp>
      <p:sp>
        <p:nvSpPr>
          <p:cNvPr id="28" name="TextBox 27">
            <a:extLst>
              <a:ext uri="{FF2B5EF4-FFF2-40B4-BE49-F238E27FC236}">
                <a16:creationId xmlns:a16="http://schemas.microsoft.com/office/drawing/2014/main" id="{AB77DE5C-C277-46EE-9F5B-A7989A5E2F10}"/>
              </a:ext>
            </a:extLst>
          </p:cNvPr>
          <p:cNvSpPr txBox="1"/>
          <p:nvPr/>
        </p:nvSpPr>
        <p:spPr>
          <a:xfrm>
            <a:off x="5300076" y="1248981"/>
            <a:ext cx="91181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 Social</a:t>
            </a:r>
          </a:p>
        </p:txBody>
      </p:sp>
      <p:sp>
        <p:nvSpPr>
          <p:cNvPr id="29" name="TextBox 28">
            <a:extLst>
              <a:ext uri="{FF2B5EF4-FFF2-40B4-BE49-F238E27FC236}">
                <a16:creationId xmlns:a16="http://schemas.microsoft.com/office/drawing/2014/main" id="{0965220B-6872-469F-B1C5-B90593328272}"/>
              </a:ext>
            </a:extLst>
          </p:cNvPr>
          <p:cNvSpPr txBox="1"/>
          <p:nvPr/>
        </p:nvSpPr>
        <p:spPr>
          <a:xfrm>
            <a:off x="2651710" y="1250882"/>
            <a:ext cx="143626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Organizational</a:t>
            </a:r>
          </a:p>
        </p:txBody>
      </p:sp>
      <p:sp>
        <p:nvSpPr>
          <p:cNvPr id="34" name="TextBox 33">
            <a:extLst>
              <a:ext uri="{FF2B5EF4-FFF2-40B4-BE49-F238E27FC236}">
                <a16:creationId xmlns:a16="http://schemas.microsoft.com/office/drawing/2014/main" id="{98B8DE56-B3FE-4DAC-B90F-AB9128195C92}"/>
              </a:ext>
            </a:extLst>
          </p:cNvPr>
          <p:cNvSpPr txBox="1"/>
          <p:nvPr/>
        </p:nvSpPr>
        <p:spPr>
          <a:xfrm>
            <a:off x="1188933" y="1314797"/>
            <a:ext cx="91181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Financial</a:t>
            </a:r>
          </a:p>
        </p:txBody>
      </p:sp>
      <p:cxnSp>
        <p:nvCxnSpPr>
          <p:cNvPr id="35" name="Connector: Elbow 34">
            <a:extLst>
              <a:ext uri="{FF2B5EF4-FFF2-40B4-BE49-F238E27FC236}">
                <a16:creationId xmlns:a16="http://schemas.microsoft.com/office/drawing/2014/main" id="{5754E659-4634-4DD5-B15A-701C5A5FB407}"/>
              </a:ext>
            </a:extLst>
          </p:cNvPr>
          <p:cNvCxnSpPr>
            <a:cxnSpLocks/>
            <a:stCxn id="34" idx="0"/>
            <a:endCxn id="26" idx="1"/>
          </p:cNvCxnSpPr>
          <p:nvPr/>
        </p:nvCxnSpPr>
        <p:spPr>
          <a:xfrm rot="5400000" flipH="1" flipV="1">
            <a:off x="2571868" y="-108163"/>
            <a:ext cx="495932" cy="2349988"/>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51FD9411-C116-4275-B52A-FF4DC01840F1}"/>
              </a:ext>
            </a:extLst>
          </p:cNvPr>
          <p:cNvCxnSpPr>
            <a:cxnSpLocks/>
            <a:stCxn id="29" idx="0"/>
            <a:endCxn id="26" idx="1"/>
          </p:cNvCxnSpPr>
          <p:nvPr/>
        </p:nvCxnSpPr>
        <p:spPr>
          <a:xfrm rot="5400000" flipH="1" flipV="1">
            <a:off x="3466327" y="722381"/>
            <a:ext cx="432017" cy="624986"/>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E94C9719-3D3A-415C-A116-2E5A4092CB3E}"/>
              </a:ext>
            </a:extLst>
          </p:cNvPr>
          <p:cNvCxnSpPr>
            <a:cxnSpLocks/>
            <a:stCxn id="28" idx="0"/>
            <a:endCxn id="26" idx="3"/>
          </p:cNvCxnSpPr>
          <p:nvPr/>
        </p:nvCxnSpPr>
        <p:spPr>
          <a:xfrm rot="16200000" flipV="1">
            <a:off x="5312972" y="805969"/>
            <a:ext cx="430116" cy="455907"/>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3382A77D-1E78-460D-A3CB-6FA228606129}"/>
              </a:ext>
            </a:extLst>
          </p:cNvPr>
          <p:cNvCxnSpPr>
            <a:cxnSpLocks/>
            <a:stCxn id="27" idx="0"/>
            <a:endCxn id="26" idx="3"/>
          </p:cNvCxnSpPr>
          <p:nvPr/>
        </p:nvCxnSpPr>
        <p:spPr>
          <a:xfrm rot="16200000" flipV="1">
            <a:off x="6343656" y="-224714"/>
            <a:ext cx="438999" cy="2526157"/>
          </a:xfrm>
          <a:prstGeom prst="bentConnector2">
            <a:avLst/>
          </a:prstGeom>
          <a:ln w="28575"/>
        </p:spPr>
        <p:style>
          <a:lnRef idx="1">
            <a:schemeClr val="accent1"/>
          </a:lnRef>
          <a:fillRef idx="0">
            <a:schemeClr val="accent1"/>
          </a:fillRef>
          <a:effectRef idx="0">
            <a:schemeClr val="accent1"/>
          </a:effectRef>
          <a:fontRef idx="minor">
            <a:schemeClr val="tx1"/>
          </a:fontRef>
        </p:style>
      </p:cxnSp>
      <p:pic>
        <p:nvPicPr>
          <p:cNvPr id="47" name="Picture 46">
            <a:extLst>
              <a:ext uri="{FF2B5EF4-FFF2-40B4-BE49-F238E27FC236}">
                <a16:creationId xmlns:a16="http://schemas.microsoft.com/office/drawing/2014/main" id="{390CC9E0-F116-4B50-924C-06BB1369081B}"/>
              </a:ext>
            </a:extLst>
          </p:cNvPr>
          <p:cNvPicPr>
            <a:picLocks noChangeAspect="1"/>
          </p:cNvPicPr>
          <p:nvPr/>
        </p:nvPicPr>
        <p:blipFill>
          <a:blip r:embed="rId5"/>
          <a:stretch>
            <a:fillRect/>
          </a:stretch>
        </p:blipFill>
        <p:spPr>
          <a:xfrm>
            <a:off x="662726" y="1734136"/>
            <a:ext cx="1683761" cy="1587676"/>
          </a:xfrm>
          <a:prstGeom prst="rect">
            <a:avLst/>
          </a:prstGeom>
        </p:spPr>
      </p:pic>
      <p:pic>
        <p:nvPicPr>
          <p:cNvPr id="49" name="Picture 48">
            <a:extLst>
              <a:ext uri="{FF2B5EF4-FFF2-40B4-BE49-F238E27FC236}">
                <a16:creationId xmlns:a16="http://schemas.microsoft.com/office/drawing/2014/main" id="{1886122B-11F3-486F-A0D6-39D079D54030}"/>
              </a:ext>
            </a:extLst>
          </p:cNvPr>
          <p:cNvPicPr>
            <a:picLocks noChangeAspect="1"/>
          </p:cNvPicPr>
          <p:nvPr/>
        </p:nvPicPr>
        <p:blipFill>
          <a:blip r:embed="rId6"/>
          <a:stretch>
            <a:fillRect/>
          </a:stretch>
        </p:blipFill>
        <p:spPr>
          <a:xfrm>
            <a:off x="2811880" y="1734136"/>
            <a:ext cx="1369962" cy="1476243"/>
          </a:xfrm>
          <a:prstGeom prst="rect">
            <a:avLst/>
          </a:prstGeom>
        </p:spPr>
      </p:pic>
      <p:pic>
        <p:nvPicPr>
          <p:cNvPr id="53" name="Picture 52">
            <a:extLst>
              <a:ext uri="{FF2B5EF4-FFF2-40B4-BE49-F238E27FC236}">
                <a16:creationId xmlns:a16="http://schemas.microsoft.com/office/drawing/2014/main" id="{D1D52609-E1E7-40A1-9CA2-DEF02422622C}"/>
              </a:ext>
            </a:extLst>
          </p:cNvPr>
          <p:cNvPicPr>
            <a:picLocks noChangeAspect="1"/>
          </p:cNvPicPr>
          <p:nvPr/>
        </p:nvPicPr>
        <p:blipFill>
          <a:blip r:embed="rId7"/>
          <a:stretch>
            <a:fillRect/>
          </a:stretch>
        </p:blipFill>
        <p:spPr>
          <a:xfrm>
            <a:off x="4938925" y="1734136"/>
            <a:ext cx="1446167" cy="1446747"/>
          </a:xfrm>
          <a:prstGeom prst="rect">
            <a:avLst/>
          </a:prstGeom>
        </p:spPr>
      </p:pic>
      <p:pic>
        <p:nvPicPr>
          <p:cNvPr id="55" name="Picture 54">
            <a:extLst>
              <a:ext uri="{FF2B5EF4-FFF2-40B4-BE49-F238E27FC236}">
                <a16:creationId xmlns:a16="http://schemas.microsoft.com/office/drawing/2014/main" id="{33783363-51D6-4D1A-B5C0-705B7465FF09}"/>
              </a:ext>
            </a:extLst>
          </p:cNvPr>
          <p:cNvPicPr>
            <a:picLocks noChangeAspect="1"/>
          </p:cNvPicPr>
          <p:nvPr/>
        </p:nvPicPr>
        <p:blipFill>
          <a:blip r:embed="rId8"/>
          <a:stretch>
            <a:fillRect/>
          </a:stretch>
        </p:blipFill>
        <p:spPr>
          <a:xfrm>
            <a:off x="6944706" y="1734136"/>
            <a:ext cx="2106358" cy="1417250"/>
          </a:xfrm>
          <a:prstGeom prst="rect">
            <a:avLst/>
          </a:prstGeom>
        </p:spPr>
      </p:pic>
      <p:pic>
        <p:nvPicPr>
          <p:cNvPr id="59" name="Picture 58">
            <a:extLst>
              <a:ext uri="{FF2B5EF4-FFF2-40B4-BE49-F238E27FC236}">
                <a16:creationId xmlns:a16="http://schemas.microsoft.com/office/drawing/2014/main" id="{A25B367B-5FF6-483F-85F5-DE9D1BB9F567}"/>
              </a:ext>
            </a:extLst>
          </p:cNvPr>
          <p:cNvPicPr>
            <a:picLocks noChangeAspect="1"/>
          </p:cNvPicPr>
          <p:nvPr/>
        </p:nvPicPr>
        <p:blipFill>
          <a:blip r:embed="rId9"/>
          <a:stretch>
            <a:fillRect/>
          </a:stretch>
        </p:blipFill>
        <p:spPr>
          <a:xfrm>
            <a:off x="1975821" y="3586836"/>
            <a:ext cx="6321517" cy="1327704"/>
          </a:xfrm>
          <a:prstGeom prst="rect">
            <a:avLst/>
          </a:prstGeom>
        </p:spPr>
      </p:pic>
    </p:spTree>
    <p:extLst>
      <p:ext uri="{BB962C8B-B14F-4D97-AF65-F5344CB8AC3E}">
        <p14:creationId xmlns:p14="http://schemas.microsoft.com/office/powerpoint/2010/main" val="260222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237D">
                <a:alpha val="72000"/>
              </a:srgbClr>
            </a:gs>
            <a:gs pos="100000">
              <a:srgbClr val="011445"/>
            </a:gs>
          </a:gsLst>
          <a:path path="circle">
            <a:fillToRect l="50000" t="50000" r="50000" b="50000"/>
          </a:path>
          <a:tileRect/>
        </a:gradFill>
        <a:effectLst/>
      </p:bgPr>
    </p:bg>
    <p:spTree>
      <p:nvGrpSpPr>
        <p:cNvPr id="1" name="Shape 294"/>
        <p:cNvGrpSpPr/>
        <p:nvPr/>
      </p:nvGrpSpPr>
      <p:grpSpPr>
        <a:xfrm>
          <a:off x="0" y="0"/>
          <a:ext cx="0" cy="0"/>
          <a:chOff x="0" y="0"/>
          <a:chExt cx="0" cy="0"/>
        </a:xfrm>
      </p:grpSpPr>
      <p:sp>
        <p:nvSpPr>
          <p:cNvPr id="298" name="Google Shape;298;p40"/>
          <p:cNvSpPr/>
          <p:nvPr/>
        </p:nvSpPr>
        <p:spPr>
          <a:xfrm>
            <a:off x="492045" y="0"/>
            <a:ext cx="299744" cy="1234986"/>
          </a:xfrm>
          <a:custGeom>
            <a:avLst/>
            <a:gdLst/>
            <a:ahLst/>
            <a:cxnLst/>
            <a:rect l="l" t="t" r="r" b="b"/>
            <a:pathLst>
              <a:path w="11670" h="48082" fill="none" extrusionOk="0">
                <a:moveTo>
                  <a:pt x="11599" y="0"/>
                </a:moveTo>
                <a:lnTo>
                  <a:pt x="11670" y="21647"/>
                </a:lnTo>
                <a:lnTo>
                  <a:pt x="1" y="34388"/>
                </a:lnTo>
                <a:lnTo>
                  <a:pt x="1" y="48081"/>
                </a:lnTo>
                <a:lnTo>
                  <a:pt x="6097" y="48081"/>
                </a:lnTo>
              </a:path>
            </a:pathLst>
          </a:custGeom>
          <a:solidFill>
            <a:schemeClr val="lt1"/>
          </a:solidFill>
          <a:ln w="19050"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40"/>
          <p:cNvGrpSpPr/>
          <p:nvPr/>
        </p:nvGrpSpPr>
        <p:grpSpPr>
          <a:xfrm>
            <a:off x="629692" y="1105264"/>
            <a:ext cx="144992" cy="269768"/>
            <a:chOff x="629692" y="1105264"/>
            <a:chExt cx="144992" cy="269768"/>
          </a:xfrm>
        </p:grpSpPr>
        <p:sp>
          <p:nvSpPr>
            <p:cNvPr id="300" name="Google Shape;300;p40"/>
            <p:cNvSpPr/>
            <p:nvPr/>
          </p:nvSpPr>
          <p:spPr>
            <a:xfrm>
              <a:off x="629692" y="1105264"/>
              <a:ext cx="144992" cy="135206"/>
            </a:xfrm>
            <a:custGeom>
              <a:avLst/>
              <a:gdLst/>
              <a:ahLst/>
              <a:cxnLst/>
              <a:rect l="l" t="t" r="r" b="b"/>
              <a:pathLst>
                <a:path w="5645" h="5264" fill="none" extrusionOk="0">
                  <a:moveTo>
                    <a:pt x="0" y="5264"/>
                  </a:moveTo>
                  <a:lnTo>
                    <a:pt x="5644" y="1"/>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35188" y="1229450"/>
              <a:ext cx="135822" cy="145583"/>
            </a:xfrm>
            <a:custGeom>
              <a:avLst/>
              <a:gdLst/>
              <a:ahLst/>
              <a:cxnLst/>
              <a:rect l="l" t="t" r="r" b="b"/>
              <a:pathLst>
                <a:path w="5288" h="5668" fill="none" extrusionOk="0">
                  <a:moveTo>
                    <a:pt x="0" y="0"/>
                  </a:moveTo>
                  <a:lnTo>
                    <a:pt x="5287" y="5668"/>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40">
            <a:hlinkClick r:id="rId3" action="ppaction://hlinksldjump"/>
          </p:cNvPr>
          <p:cNvSpPr/>
          <p:nvPr/>
        </p:nvSpPr>
        <p:spPr>
          <a:xfrm>
            <a:off x="662726" y="431825"/>
            <a:ext cx="254100" cy="2541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1600" b="1" dirty="0"/>
          </a:p>
        </p:txBody>
      </p:sp>
      <p:sp>
        <p:nvSpPr>
          <p:cNvPr id="303" name="Google Shape;303;p40">
            <a:hlinkClick r:id="rId4" action="ppaction://hlinksldjump"/>
          </p:cNvPr>
          <p:cNvSpPr/>
          <p:nvPr/>
        </p:nvSpPr>
        <p:spPr>
          <a:xfrm>
            <a:off x="404400" y="796152"/>
            <a:ext cx="175200" cy="1752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1000" dirty="0"/>
          </a:p>
        </p:txBody>
      </p:sp>
      <p:sp>
        <p:nvSpPr>
          <p:cNvPr id="304" name="Google Shape;304;p40">
            <a:hlinkClick r:id="" action="ppaction://hlinkshowjump?jump=previousslide"/>
          </p:cNvPr>
          <p:cNvSpPr/>
          <p:nvPr/>
        </p:nvSpPr>
        <p:spPr>
          <a:xfrm rot="10800000">
            <a:off x="745722" y="1066461"/>
            <a:ext cx="88200" cy="882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305" name="Google Shape;305;p40">
            <a:hlinkClick r:id="" action="ppaction://hlinkshowjump?jump=nextslide"/>
          </p:cNvPr>
          <p:cNvSpPr/>
          <p:nvPr/>
        </p:nvSpPr>
        <p:spPr>
          <a:xfrm>
            <a:off x="745525" y="1325689"/>
            <a:ext cx="88500" cy="885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3" name="Title 2">
            <a:extLst>
              <a:ext uri="{FF2B5EF4-FFF2-40B4-BE49-F238E27FC236}">
                <a16:creationId xmlns:a16="http://schemas.microsoft.com/office/drawing/2014/main" id="{A90B1FBB-B4B4-4D20-8090-288FECE0DD9D}"/>
              </a:ext>
            </a:extLst>
          </p:cNvPr>
          <p:cNvSpPr>
            <a:spLocks noGrp="1"/>
          </p:cNvSpPr>
          <p:nvPr>
            <p:ph type="title"/>
          </p:nvPr>
        </p:nvSpPr>
        <p:spPr>
          <a:xfrm>
            <a:off x="1470807" y="0"/>
            <a:ext cx="5940158" cy="431825"/>
          </a:xfrm>
        </p:spPr>
        <p:txBody>
          <a:bodyPr/>
          <a:lstStyle/>
          <a:p>
            <a:r>
              <a:rPr lang="en-US" sz="2400" dirty="0">
                <a:latin typeface="Times New Roman" panose="02020603050405020304" pitchFamily="18" charset="0"/>
                <a:cs typeface="Times New Roman" panose="02020603050405020304" pitchFamily="18" charset="0"/>
              </a:rPr>
              <a:t>BOCR Model on the </a:t>
            </a:r>
            <a:r>
              <a:rPr lang="en-US" sz="2400" dirty="0" err="1">
                <a:latin typeface="Times New Roman" panose="02020603050405020304" pitchFamily="18" charset="0"/>
                <a:cs typeface="Times New Roman" panose="02020603050405020304" pitchFamily="18" charset="0"/>
              </a:rPr>
              <a:t>SuperDecisions</a:t>
            </a:r>
            <a:endParaRPr lang="en-US" sz="24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12685E89-3B9E-4F5E-88A4-06B0F8B7278D}"/>
              </a:ext>
            </a:extLst>
          </p:cNvPr>
          <p:cNvSpPr txBox="1"/>
          <p:nvPr/>
        </p:nvSpPr>
        <p:spPr>
          <a:xfrm>
            <a:off x="3789578" y="463604"/>
            <a:ext cx="91181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Costs</a:t>
            </a:r>
          </a:p>
        </p:txBody>
      </p:sp>
      <p:sp>
        <p:nvSpPr>
          <p:cNvPr id="30" name="TextBox 29">
            <a:extLst>
              <a:ext uri="{FF2B5EF4-FFF2-40B4-BE49-F238E27FC236}">
                <a16:creationId xmlns:a16="http://schemas.microsoft.com/office/drawing/2014/main" id="{50EABEC7-4556-49F1-A65F-8997F3238AAE}"/>
              </a:ext>
            </a:extLst>
          </p:cNvPr>
          <p:cNvSpPr txBox="1"/>
          <p:nvPr/>
        </p:nvSpPr>
        <p:spPr>
          <a:xfrm>
            <a:off x="6315324" y="993234"/>
            <a:ext cx="131034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Technology</a:t>
            </a:r>
          </a:p>
        </p:txBody>
      </p:sp>
      <p:sp>
        <p:nvSpPr>
          <p:cNvPr id="32" name="TextBox 31">
            <a:extLst>
              <a:ext uri="{FF2B5EF4-FFF2-40B4-BE49-F238E27FC236}">
                <a16:creationId xmlns:a16="http://schemas.microsoft.com/office/drawing/2014/main" id="{EB71EBD2-5F31-4535-8224-4C60D6092B83}"/>
              </a:ext>
            </a:extLst>
          </p:cNvPr>
          <p:cNvSpPr txBox="1"/>
          <p:nvPr/>
        </p:nvSpPr>
        <p:spPr>
          <a:xfrm>
            <a:off x="3527352" y="1061295"/>
            <a:ext cx="143626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Organizational</a:t>
            </a:r>
          </a:p>
        </p:txBody>
      </p:sp>
      <p:sp>
        <p:nvSpPr>
          <p:cNvPr id="33" name="TextBox 32">
            <a:extLst>
              <a:ext uri="{FF2B5EF4-FFF2-40B4-BE49-F238E27FC236}">
                <a16:creationId xmlns:a16="http://schemas.microsoft.com/office/drawing/2014/main" id="{0F52FEC6-8143-4B5C-84F7-1D7E8CCAA02B}"/>
              </a:ext>
            </a:extLst>
          </p:cNvPr>
          <p:cNvSpPr txBox="1"/>
          <p:nvPr/>
        </p:nvSpPr>
        <p:spPr>
          <a:xfrm>
            <a:off x="1371283" y="1018417"/>
            <a:ext cx="91181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Financial</a:t>
            </a:r>
          </a:p>
        </p:txBody>
      </p:sp>
      <p:cxnSp>
        <p:nvCxnSpPr>
          <p:cNvPr id="17" name="Connector: Elbow 16">
            <a:extLst>
              <a:ext uri="{FF2B5EF4-FFF2-40B4-BE49-F238E27FC236}">
                <a16:creationId xmlns:a16="http://schemas.microsoft.com/office/drawing/2014/main" id="{26BB2661-9552-4A94-8875-015EDE1F6DD1}"/>
              </a:ext>
            </a:extLst>
          </p:cNvPr>
          <p:cNvCxnSpPr>
            <a:cxnSpLocks/>
            <a:stCxn id="33" idx="0"/>
            <a:endCxn id="15" idx="1"/>
          </p:cNvCxnSpPr>
          <p:nvPr/>
        </p:nvCxnSpPr>
        <p:spPr>
          <a:xfrm rot="5400000" flipH="1" flipV="1">
            <a:off x="2607922" y="-163239"/>
            <a:ext cx="400924" cy="1962388"/>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38" name="Connector: Elbow 37">
            <a:extLst>
              <a:ext uri="{FF2B5EF4-FFF2-40B4-BE49-F238E27FC236}">
                <a16:creationId xmlns:a16="http://schemas.microsoft.com/office/drawing/2014/main" id="{612FD281-FA09-426B-BFD3-99E73B009F6D}"/>
              </a:ext>
            </a:extLst>
          </p:cNvPr>
          <p:cNvCxnSpPr>
            <a:cxnSpLocks/>
            <a:stCxn id="32" idx="0"/>
            <a:endCxn id="15" idx="2"/>
          </p:cNvCxnSpPr>
          <p:nvPr/>
        </p:nvCxnSpPr>
        <p:spPr>
          <a:xfrm rot="5400000" flipH="1" flipV="1">
            <a:off x="4100527" y="916338"/>
            <a:ext cx="289914" cy="1"/>
          </a:xfrm>
          <a:prstGeom prst="bentConnector3">
            <a:avLst>
              <a:gd name="adj1" fmla="val 50000"/>
            </a:avLst>
          </a:prstGeom>
          <a:ln w="28575"/>
        </p:spPr>
        <p:style>
          <a:lnRef idx="1">
            <a:schemeClr val="accent1"/>
          </a:lnRef>
          <a:fillRef idx="0">
            <a:schemeClr val="accent1"/>
          </a:fillRef>
          <a:effectRef idx="0">
            <a:schemeClr val="accent1"/>
          </a:effectRef>
          <a:fontRef idx="minor">
            <a:schemeClr val="tx1"/>
          </a:fontRef>
        </p:style>
      </p:cxnSp>
      <p:cxnSp>
        <p:nvCxnSpPr>
          <p:cNvPr id="43" name="Connector: Elbow 42">
            <a:extLst>
              <a:ext uri="{FF2B5EF4-FFF2-40B4-BE49-F238E27FC236}">
                <a16:creationId xmlns:a16="http://schemas.microsoft.com/office/drawing/2014/main" id="{2389F799-A9C6-4A87-915F-664C26A3D2AE}"/>
              </a:ext>
            </a:extLst>
          </p:cNvPr>
          <p:cNvCxnSpPr>
            <a:cxnSpLocks/>
            <a:stCxn id="30" idx="0"/>
            <a:endCxn id="15" idx="3"/>
          </p:cNvCxnSpPr>
          <p:nvPr/>
        </p:nvCxnSpPr>
        <p:spPr>
          <a:xfrm rot="16200000" flipV="1">
            <a:off x="5648074" y="-329189"/>
            <a:ext cx="375741" cy="2269105"/>
          </a:xfrm>
          <a:prstGeom prst="bentConnector2">
            <a:avLst/>
          </a:prstGeom>
          <a:ln w="28575"/>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2207B5B0-6AD4-42A8-BA9E-E86ED7F85189}"/>
              </a:ext>
            </a:extLst>
          </p:cNvPr>
          <p:cNvPicPr>
            <a:picLocks noChangeAspect="1"/>
          </p:cNvPicPr>
          <p:nvPr/>
        </p:nvPicPr>
        <p:blipFill>
          <a:blip r:embed="rId5"/>
          <a:stretch>
            <a:fillRect/>
          </a:stretch>
        </p:blipFill>
        <p:spPr>
          <a:xfrm>
            <a:off x="608155" y="1585217"/>
            <a:ext cx="2041037" cy="1307330"/>
          </a:xfrm>
          <a:prstGeom prst="rect">
            <a:avLst/>
          </a:prstGeom>
        </p:spPr>
      </p:pic>
      <p:pic>
        <p:nvPicPr>
          <p:cNvPr id="6" name="Picture 5">
            <a:extLst>
              <a:ext uri="{FF2B5EF4-FFF2-40B4-BE49-F238E27FC236}">
                <a16:creationId xmlns:a16="http://schemas.microsoft.com/office/drawing/2014/main" id="{32A8AB33-9461-47BB-8A9B-6074F84E984A}"/>
              </a:ext>
            </a:extLst>
          </p:cNvPr>
          <p:cNvPicPr>
            <a:picLocks noChangeAspect="1"/>
          </p:cNvPicPr>
          <p:nvPr/>
        </p:nvPicPr>
        <p:blipFill>
          <a:blip r:embed="rId6"/>
          <a:stretch>
            <a:fillRect/>
          </a:stretch>
        </p:blipFill>
        <p:spPr>
          <a:xfrm>
            <a:off x="3024032" y="1585217"/>
            <a:ext cx="2741473" cy="1307330"/>
          </a:xfrm>
          <a:prstGeom prst="rect">
            <a:avLst/>
          </a:prstGeom>
        </p:spPr>
      </p:pic>
      <p:pic>
        <p:nvPicPr>
          <p:cNvPr id="8" name="Picture 7">
            <a:extLst>
              <a:ext uri="{FF2B5EF4-FFF2-40B4-BE49-F238E27FC236}">
                <a16:creationId xmlns:a16="http://schemas.microsoft.com/office/drawing/2014/main" id="{643A11AF-3A07-4230-8BB4-3E5072DF91F6}"/>
              </a:ext>
            </a:extLst>
          </p:cNvPr>
          <p:cNvPicPr>
            <a:picLocks noChangeAspect="1"/>
          </p:cNvPicPr>
          <p:nvPr/>
        </p:nvPicPr>
        <p:blipFill>
          <a:blip r:embed="rId7"/>
          <a:stretch>
            <a:fillRect/>
          </a:stretch>
        </p:blipFill>
        <p:spPr>
          <a:xfrm>
            <a:off x="6091911" y="1585217"/>
            <a:ext cx="2560044" cy="1307330"/>
          </a:xfrm>
          <a:prstGeom prst="rect">
            <a:avLst/>
          </a:prstGeom>
        </p:spPr>
      </p:pic>
      <p:pic>
        <p:nvPicPr>
          <p:cNvPr id="10" name="Picture 9">
            <a:extLst>
              <a:ext uri="{FF2B5EF4-FFF2-40B4-BE49-F238E27FC236}">
                <a16:creationId xmlns:a16="http://schemas.microsoft.com/office/drawing/2014/main" id="{5DC3105E-5BA8-4AE5-B441-35113BA2F3E5}"/>
              </a:ext>
            </a:extLst>
          </p:cNvPr>
          <p:cNvPicPr>
            <a:picLocks noChangeAspect="1"/>
          </p:cNvPicPr>
          <p:nvPr/>
        </p:nvPicPr>
        <p:blipFill>
          <a:blip r:embed="rId8"/>
          <a:stretch>
            <a:fillRect/>
          </a:stretch>
        </p:blipFill>
        <p:spPr>
          <a:xfrm>
            <a:off x="1338928" y="3203391"/>
            <a:ext cx="6610350" cy="1407856"/>
          </a:xfrm>
          <a:prstGeom prst="rect">
            <a:avLst/>
          </a:prstGeom>
        </p:spPr>
      </p:pic>
    </p:spTree>
    <p:extLst>
      <p:ext uri="{BB962C8B-B14F-4D97-AF65-F5344CB8AC3E}">
        <p14:creationId xmlns:p14="http://schemas.microsoft.com/office/powerpoint/2010/main" val="2309710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8" name="Google Shape;298;p40"/>
          <p:cNvSpPr/>
          <p:nvPr/>
        </p:nvSpPr>
        <p:spPr>
          <a:xfrm>
            <a:off x="492045" y="0"/>
            <a:ext cx="299744" cy="1234986"/>
          </a:xfrm>
          <a:custGeom>
            <a:avLst/>
            <a:gdLst/>
            <a:ahLst/>
            <a:cxnLst/>
            <a:rect l="l" t="t" r="r" b="b"/>
            <a:pathLst>
              <a:path w="11670" h="48082" fill="none" extrusionOk="0">
                <a:moveTo>
                  <a:pt x="11599" y="0"/>
                </a:moveTo>
                <a:lnTo>
                  <a:pt x="11670" y="21647"/>
                </a:lnTo>
                <a:lnTo>
                  <a:pt x="1" y="34388"/>
                </a:lnTo>
                <a:lnTo>
                  <a:pt x="1" y="48081"/>
                </a:lnTo>
                <a:lnTo>
                  <a:pt x="6097" y="48081"/>
                </a:lnTo>
              </a:path>
            </a:pathLst>
          </a:custGeom>
          <a:solidFill>
            <a:schemeClr val="lt1"/>
          </a:solidFill>
          <a:ln w="19050"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40"/>
          <p:cNvGrpSpPr/>
          <p:nvPr/>
        </p:nvGrpSpPr>
        <p:grpSpPr>
          <a:xfrm>
            <a:off x="629692" y="1105264"/>
            <a:ext cx="144992" cy="269768"/>
            <a:chOff x="629692" y="1105264"/>
            <a:chExt cx="144992" cy="269768"/>
          </a:xfrm>
        </p:grpSpPr>
        <p:sp>
          <p:nvSpPr>
            <p:cNvPr id="300" name="Google Shape;300;p40"/>
            <p:cNvSpPr/>
            <p:nvPr/>
          </p:nvSpPr>
          <p:spPr>
            <a:xfrm>
              <a:off x="629692" y="1105264"/>
              <a:ext cx="144992" cy="135206"/>
            </a:xfrm>
            <a:custGeom>
              <a:avLst/>
              <a:gdLst/>
              <a:ahLst/>
              <a:cxnLst/>
              <a:rect l="l" t="t" r="r" b="b"/>
              <a:pathLst>
                <a:path w="5645" h="5264" fill="none" extrusionOk="0">
                  <a:moveTo>
                    <a:pt x="0" y="5264"/>
                  </a:moveTo>
                  <a:lnTo>
                    <a:pt x="5644" y="1"/>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35188" y="1229450"/>
              <a:ext cx="135822" cy="145583"/>
            </a:xfrm>
            <a:custGeom>
              <a:avLst/>
              <a:gdLst/>
              <a:ahLst/>
              <a:cxnLst/>
              <a:rect l="l" t="t" r="r" b="b"/>
              <a:pathLst>
                <a:path w="5288" h="5668" fill="none" extrusionOk="0">
                  <a:moveTo>
                    <a:pt x="0" y="0"/>
                  </a:moveTo>
                  <a:lnTo>
                    <a:pt x="5287" y="5668"/>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40">
            <a:hlinkClick r:id="rId3" action="ppaction://hlinksldjump"/>
          </p:cNvPr>
          <p:cNvSpPr/>
          <p:nvPr/>
        </p:nvSpPr>
        <p:spPr>
          <a:xfrm>
            <a:off x="662726" y="431825"/>
            <a:ext cx="254100" cy="2541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1600" b="1" dirty="0"/>
          </a:p>
        </p:txBody>
      </p:sp>
      <p:sp>
        <p:nvSpPr>
          <p:cNvPr id="303" name="Google Shape;303;p40">
            <a:hlinkClick r:id="rId4" action="ppaction://hlinksldjump"/>
          </p:cNvPr>
          <p:cNvSpPr/>
          <p:nvPr/>
        </p:nvSpPr>
        <p:spPr>
          <a:xfrm>
            <a:off x="404400" y="796152"/>
            <a:ext cx="175200" cy="1752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1000" dirty="0"/>
          </a:p>
        </p:txBody>
      </p:sp>
      <p:sp>
        <p:nvSpPr>
          <p:cNvPr id="304" name="Google Shape;304;p40">
            <a:hlinkClick r:id="" action="ppaction://hlinkshowjump?jump=previousslide"/>
          </p:cNvPr>
          <p:cNvSpPr/>
          <p:nvPr/>
        </p:nvSpPr>
        <p:spPr>
          <a:xfrm rot="10800000">
            <a:off x="745722" y="1066461"/>
            <a:ext cx="88200" cy="882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305" name="Google Shape;305;p40">
            <a:hlinkClick r:id="" action="ppaction://hlinkshowjump?jump=nextslide"/>
          </p:cNvPr>
          <p:cNvSpPr/>
          <p:nvPr/>
        </p:nvSpPr>
        <p:spPr>
          <a:xfrm>
            <a:off x="745525" y="1325689"/>
            <a:ext cx="88500" cy="885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3" name="Title 2">
            <a:extLst>
              <a:ext uri="{FF2B5EF4-FFF2-40B4-BE49-F238E27FC236}">
                <a16:creationId xmlns:a16="http://schemas.microsoft.com/office/drawing/2014/main" id="{A90B1FBB-B4B4-4D20-8090-288FECE0DD9D}"/>
              </a:ext>
            </a:extLst>
          </p:cNvPr>
          <p:cNvSpPr>
            <a:spLocks noGrp="1"/>
          </p:cNvSpPr>
          <p:nvPr>
            <p:ph type="title"/>
          </p:nvPr>
        </p:nvSpPr>
        <p:spPr>
          <a:xfrm>
            <a:off x="1470807" y="0"/>
            <a:ext cx="5940158" cy="431825"/>
          </a:xfrm>
        </p:spPr>
        <p:txBody>
          <a:bodyPr/>
          <a:lstStyle/>
          <a:p>
            <a:r>
              <a:rPr lang="en-US" sz="2400" dirty="0">
                <a:latin typeface="Times New Roman" panose="02020603050405020304" pitchFamily="18" charset="0"/>
                <a:cs typeface="Times New Roman" panose="02020603050405020304" pitchFamily="18" charset="0"/>
              </a:rPr>
              <a:t>BOCR Model on the </a:t>
            </a:r>
            <a:r>
              <a:rPr lang="en-US" sz="2400" dirty="0" err="1">
                <a:latin typeface="Times New Roman" panose="02020603050405020304" pitchFamily="18" charset="0"/>
                <a:cs typeface="Times New Roman" panose="02020603050405020304" pitchFamily="18" charset="0"/>
              </a:rPr>
              <a:t>SuperDecisions</a:t>
            </a:r>
            <a:endParaRPr lang="en-US" sz="24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780F1E63-2373-484E-A046-6DB68538CF06}"/>
              </a:ext>
            </a:extLst>
          </p:cNvPr>
          <p:cNvSpPr txBox="1"/>
          <p:nvPr/>
        </p:nvSpPr>
        <p:spPr>
          <a:xfrm>
            <a:off x="3804666" y="497095"/>
            <a:ext cx="1305248"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Risks</a:t>
            </a:r>
          </a:p>
        </p:txBody>
      </p:sp>
      <p:sp>
        <p:nvSpPr>
          <p:cNvPr id="27" name="TextBox 26">
            <a:extLst>
              <a:ext uri="{FF2B5EF4-FFF2-40B4-BE49-F238E27FC236}">
                <a16:creationId xmlns:a16="http://schemas.microsoft.com/office/drawing/2014/main" id="{50B4DB71-C209-4E9D-9E5F-444D00388F59}"/>
              </a:ext>
            </a:extLst>
          </p:cNvPr>
          <p:cNvSpPr txBox="1"/>
          <p:nvPr/>
        </p:nvSpPr>
        <p:spPr>
          <a:xfrm>
            <a:off x="7198468" y="1019764"/>
            <a:ext cx="1310344"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Technology</a:t>
            </a:r>
          </a:p>
        </p:txBody>
      </p:sp>
      <p:sp>
        <p:nvSpPr>
          <p:cNvPr id="28" name="TextBox 27">
            <a:extLst>
              <a:ext uri="{FF2B5EF4-FFF2-40B4-BE49-F238E27FC236}">
                <a16:creationId xmlns:a16="http://schemas.microsoft.com/office/drawing/2014/main" id="{AB77DE5C-C277-46EE-9F5B-A7989A5E2F10}"/>
              </a:ext>
            </a:extLst>
          </p:cNvPr>
          <p:cNvSpPr txBox="1"/>
          <p:nvPr/>
        </p:nvSpPr>
        <p:spPr>
          <a:xfrm>
            <a:off x="5178125" y="1005808"/>
            <a:ext cx="91181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 Social</a:t>
            </a:r>
          </a:p>
        </p:txBody>
      </p:sp>
      <p:sp>
        <p:nvSpPr>
          <p:cNvPr id="29" name="TextBox 28">
            <a:extLst>
              <a:ext uri="{FF2B5EF4-FFF2-40B4-BE49-F238E27FC236}">
                <a16:creationId xmlns:a16="http://schemas.microsoft.com/office/drawing/2014/main" id="{0965220B-6872-469F-B1C5-B90593328272}"/>
              </a:ext>
            </a:extLst>
          </p:cNvPr>
          <p:cNvSpPr txBox="1"/>
          <p:nvPr/>
        </p:nvSpPr>
        <p:spPr>
          <a:xfrm>
            <a:off x="2679117" y="1012782"/>
            <a:ext cx="143626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Organizational</a:t>
            </a:r>
          </a:p>
        </p:txBody>
      </p:sp>
      <p:sp>
        <p:nvSpPr>
          <p:cNvPr id="34" name="TextBox 33">
            <a:extLst>
              <a:ext uri="{FF2B5EF4-FFF2-40B4-BE49-F238E27FC236}">
                <a16:creationId xmlns:a16="http://schemas.microsoft.com/office/drawing/2014/main" id="{98B8DE56-B3FE-4DAC-B90F-AB9128195C92}"/>
              </a:ext>
            </a:extLst>
          </p:cNvPr>
          <p:cNvSpPr txBox="1"/>
          <p:nvPr/>
        </p:nvSpPr>
        <p:spPr>
          <a:xfrm>
            <a:off x="802881" y="1078288"/>
            <a:ext cx="911813"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solidFill>
                  <a:srgbClr val="FFC000"/>
                </a:solidFill>
              </a:rPr>
              <a:t>Financial</a:t>
            </a:r>
          </a:p>
        </p:txBody>
      </p:sp>
      <p:cxnSp>
        <p:nvCxnSpPr>
          <p:cNvPr id="35" name="Connector: Elbow 34">
            <a:extLst>
              <a:ext uri="{FF2B5EF4-FFF2-40B4-BE49-F238E27FC236}">
                <a16:creationId xmlns:a16="http://schemas.microsoft.com/office/drawing/2014/main" id="{5754E659-4634-4DD5-B15A-701C5A5FB407}"/>
              </a:ext>
            </a:extLst>
          </p:cNvPr>
          <p:cNvCxnSpPr>
            <a:cxnSpLocks/>
            <a:stCxn id="34" idx="0"/>
            <a:endCxn id="26" idx="1"/>
          </p:cNvCxnSpPr>
          <p:nvPr/>
        </p:nvCxnSpPr>
        <p:spPr>
          <a:xfrm rot="5400000" flipH="1" flipV="1">
            <a:off x="2318075" y="-408303"/>
            <a:ext cx="427304" cy="2545878"/>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51FD9411-C116-4275-B52A-FF4DC01840F1}"/>
              </a:ext>
            </a:extLst>
          </p:cNvPr>
          <p:cNvCxnSpPr>
            <a:cxnSpLocks/>
            <a:stCxn id="29" idx="0"/>
            <a:endCxn id="26" idx="1"/>
          </p:cNvCxnSpPr>
          <p:nvPr/>
        </p:nvCxnSpPr>
        <p:spPr>
          <a:xfrm rot="5400000" flipH="1" flipV="1">
            <a:off x="3420058" y="628175"/>
            <a:ext cx="361798" cy="407417"/>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39" name="Connector: Elbow 38">
            <a:extLst>
              <a:ext uri="{FF2B5EF4-FFF2-40B4-BE49-F238E27FC236}">
                <a16:creationId xmlns:a16="http://schemas.microsoft.com/office/drawing/2014/main" id="{E94C9719-3D3A-415C-A116-2E5A4092CB3E}"/>
              </a:ext>
            </a:extLst>
          </p:cNvPr>
          <p:cNvCxnSpPr>
            <a:cxnSpLocks/>
            <a:stCxn id="28" idx="0"/>
            <a:endCxn id="26" idx="3"/>
          </p:cNvCxnSpPr>
          <p:nvPr/>
        </p:nvCxnSpPr>
        <p:spPr>
          <a:xfrm rot="16200000" flipV="1">
            <a:off x="5194561" y="566337"/>
            <a:ext cx="354824" cy="524118"/>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41" name="Connector: Elbow 40">
            <a:extLst>
              <a:ext uri="{FF2B5EF4-FFF2-40B4-BE49-F238E27FC236}">
                <a16:creationId xmlns:a16="http://schemas.microsoft.com/office/drawing/2014/main" id="{3382A77D-1E78-460D-A3CB-6FA228606129}"/>
              </a:ext>
            </a:extLst>
          </p:cNvPr>
          <p:cNvCxnSpPr>
            <a:cxnSpLocks/>
            <a:stCxn id="27" idx="0"/>
            <a:endCxn id="26" idx="3"/>
          </p:cNvCxnSpPr>
          <p:nvPr/>
        </p:nvCxnSpPr>
        <p:spPr>
          <a:xfrm rot="16200000" flipV="1">
            <a:off x="6297387" y="-536489"/>
            <a:ext cx="368780" cy="2743726"/>
          </a:xfrm>
          <a:prstGeom prst="bentConnector2">
            <a:avLst/>
          </a:prstGeom>
          <a:ln w="28575"/>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76BEAAB-0B5A-4BA0-80F0-2390823C23CC}"/>
              </a:ext>
            </a:extLst>
          </p:cNvPr>
          <p:cNvPicPr>
            <a:picLocks noChangeAspect="1"/>
          </p:cNvPicPr>
          <p:nvPr/>
        </p:nvPicPr>
        <p:blipFill>
          <a:blip r:embed="rId5"/>
          <a:stretch>
            <a:fillRect/>
          </a:stretch>
        </p:blipFill>
        <p:spPr>
          <a:xfrm>
            <a:off x="346371" y="1476768"/>
            <a:ext cx="1723178" cy="1525924"/>
          </a:xfrm>
          <a:prstGeom prst="rect">
            <a:avLst/>
          </a:prstGeom>
        </p:spPr>
      </p:pic>
      <p:pic>
        <p:nvPicPr>
          <p:cNvPr id="6" name="Picture 5">
            <a:extLst>
              <a:ext uri="{FF2B5EF4-FFF2-40B4-BE49-F238E27FC236}">
                <a16:creationId xmlns:a16="http://schemas.microsoft.com/office/drawing/2014/main" id="{30A2AE7F-A7F0-40E7-B81B-AFA7A486DEEC}"/>
              </a:ext>
            </a:extLst>
          </p:cNvPr>
          <p:cNvPicPr>
            <a:picLocks noChangeAspect="1"/>
          </p:cNvPicPr>
          <p:nvPr/>
        </p:nvPicPr>
        <p:blipFill>
          <a:blip r:embed="rId6"/>
          <a:stretch>
            <a:fillRect/>
          </a:stretch>
        </p:blipFill>
        <p:spPr>
          <a:xfrm>
            <a:off x="2428570" y="1425905"/>
            <a:ext cx="2028720" cy="1576787"/>
          </a:xfrm>
          <a:prstGeom prst="rect">
            <a:avLst/>
          </a:prstGeom>
        </p:spPr>
      </p:pic>
      <p:pic>
        <p:nvPicPr>
          <p:cNvPr id="8" name="Picture 7">
            <a:extLst>
              <a:ext uri="{FF2B5EF4-FFF2-40B4-BE49-F238E27FC236}">
                <a16:creationId xmlns:a16="http://schemas.microsoft.com/office/drawing/2014/main" id="{BB07B9E4-E579-4664-9944-E8B3CD791FE4}"/>
              </a:ext>
            </a:extLst>
          </p:cNvPr>
          <p:cNvPicPr>
            <a:picLocks noChangeAspect="1"/>
          </p:cNvPicPr>
          <p:nvPr/>
        </p:nvPicPr>
        <p:blipFill>
          <a:blip r:embed="rId7"/>
          <a:stretch>
            <a:fillRect/>
          </a:stretch>
        </p:blipFill>
        <p:spPr>
          <a:xfrm>
            <a:off x="4771924" y="1386065"/>
            <a:ext cx="1887794" cy="1540160"/>
          </a:xfrm>
          <a:prstGeom prst="rect">
            <a:avLst/>
          </a:prstGeom>
        </p:spPr>
      </p:pic>
      <p:pic>
        <p:nvPicPr>
          <p:cNvPr id="10" name="Picture 9">
            <a:extLst>
              <a:ext uri="{FF2B5EF4-FFF2-40B4-BE49-F238E27FC236}">
                <a16:creationId xmlns:a16="http://schemas.microsoft.com/office/drawing/2014/main" id="{B950F77E-35BC-42FD-8179-44E26B53E34F}"/>
              </a:ext>
            </a:extLst>
          </p:cNvPr>
          <p:cNvPicPr>
            <a:picLocks noChangeAspect="1"/>
          </p:cNvPicPr>
          <p:nvPr/>
        </p:nvPicPr>
        <p:blipFill>
          <a:blip r:embed="rId8"/>
          <a:stretch>
            <a:fillRect/>
          </a:stretch>
        </p:blipFill>
        <p:spPr>
          <a:xfrm>
            <a:off x="6866194" y="1446311"/>
            <a:ext cx="2196591" cy="1519753"/>
          </a:xfrm>
          <a:prstGeom prst="rect">
            <a:avLst/>
          </a:prstGeom>
        </p:spPr>
      </p:pic>
      <p:pic>
        <p:nvPicPr>
          <p:cNvPr id="13" name="Picture 12">
            <a:extLst>
              <a:ext uri="{FF2B5EF4-FFF2-40B4-BE49-F238E27FC236}">
                <a16:creationId xmlns:a16="http://schemas.microsoft.com/office/drawing/2014/main" id="{3F212AC9-7AB5-4BAF-A601-8A41215C3044}"/>
              </a:ext>
            </a:extLst>
          </p:cNvPr>
          <p:cNvPicPr>
            <a:picLocks noChangeAspect="1"/>
          </p:cNvPicPr>
          <p:nvPr/>
        </p:nvPicPr>
        <p:blipFill>
          <a:blip r:embed="rId9"/>
          <a:stretch>
            <a:fillRect/>
          </a:stretch>
        </p:blipFill>
        <p:spPr>
          <a:xfrm>
            <a:off x="1766887" y="3364543"/>
            <a:ext cx="5610225" cy="1250063"/>
          </a:xfrm>
          <a:prstGeom prst="rect">
            <a:avLst/>
          </a:prstGeom>
        </p:spPr>
      </p:pic>
    </p:spTree>
    <p:extLst>
      <p:ext uri="{BB962C8B-B14F-4D97-AF65-F5344CB8AC3E}">
        <p14:creationId xmlns:p14="http://schemas.microsoft.com/office/powerpoint/2010/main" val="3446065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237D">
                <a:alpha val="67000"/>
              </a:srgbClr>
            </a:gs>
            <a:gs pos="100000">
              <a:srgbClr val="011445"/>
            </a:gs>
          </a:gsLst>
          <a:path path="circle">
            <a:fillToRect l="50000" t="50000" r="50000" b="50000"/>
          </a:path>
          <a:tileRect/>
        </a:gradFill>
        <a:effectLst/>
      </p:bgPr>
    </p:bg>
    <p:spTree>
      <p:nvGrpSpPr>
        <p:cNvPr id="1" name="Shape 294"/>
        <p:cNvGrpSpPr/>
        <p:nvPr/>
      </p:nvGrpSpPr>
      <p:grpSpPr>
        <a:xfrm>
          <a:off x="0" y="0"/>
          <a:ext cx="0" cy="0"/>
          <a:chOff x="0" y="0"/>
          <a:chExt cx="0" cy="0"/>
        </a:xfrm>
      </p:grpSpPr>
      <p:sp>
        <p:nvSpPr>
          <p:cNvPr id="298" name="Google Shape;298;p40"/>
          <p:cNvSpPr/>
          <p:nvPr/>
        </p:nvSpPr>
        <p:spPr>
          <a:xfrm>
            <a:off x="492045" y="0"/>
            <a:ext cx="299744" cy="1234986"/>
          </a:xfrm>
          <a:custGeom>
            <a:avLst/>
            <a:gdLst/>
            <a:ahLst/>
            <a:cxnLst/>
            <a:rect l="l" t="t" r="r" b="b"/>
            <a:pathLst>
              <a:path w="11670" h="48082" fill="none" extrusionOk="0">
                <a:moveTo>
                  <a:pt x="11599" y="0"/>
                </a:moveTo>
                <a:lnTo>
                  <a:pt x="11670" y="21647"/>
                </a:lnTo>
                <a:lnTo>
                  <a:pt x="1" y="34388"/>
                </a:lnTo>
                <a:lnTo>
                  <a:pt x="1" y="48081"/>
                </a:lnTo>
                <a:lnTo>
                  <a:pt x="6097" y="48081"/>
                </a:lnTo>
              </a:path>
            </a:pathLst>
          </a:custGeom>
          <a:solidFill>
            <a:schemeClr val="lt1"/>
          </a:solidFill>
          <a:ln w="19050"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40"/>
          <p:cNvGrpSpPr/>
          <p:nvPr/>
        </p:nvGrpSpPr>
        <p:grpSpPr>
          <a:xfrm>
            <a:off x="629692" y="1105264"/>
            <a:ext cx="144992" cy="269768"/>
            <a:chOff x="629692" y="1105264"/>
            <a:chExt cx="144992" cy="269768"/>
          </a:xfrm>
        </p:grpSpPr>
        <p:sp>
          <p:nvSpPr>
            <p:cNvPr id="300" name="Google Shape;300;p40"/>
            <p:cNvSpPr/>
            <p:nvPr/>
          </p:nvSpPr>
          <p:spPr>
            <a:xfrm>
              <a:off x="629692" y="1105264"/>
              <a:ext cx="144992" cy="135206"/>
            </a:xfrm>
            <a:custGeom>
              <a:avLst/>
              <a:gdLst/>
              <a:ahLst/>
              <a:cxnLst/>
              <a:rect l="l" t="t" r="r" b="b"/>
              <a:pathLst>
                <a:path w="5645" h="5264" fill="none" extrusionOk="0">
                  <a:moveTo>
                    <a:pt x="0" y="5264"/>
                  </a:moveTo>
                  <a:lnTo>
                    <a:pt x="5644" y="1"/>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35188" y="1229450"/>
              <a:ext cx="135822" cy="145583"/>
            </a:xfrm>
            <a:custGeom>
              <a:avLst/>
              <a:gdLst/>
              <a:ahLst/>
              <a:cxnLst/>
              <a:rect l="l" t="t" r="r" b="b"/>
              <a:pathLst>
                <a:path w="5288" h="5668" fill="none" extrusionOk="0">
                  <a:moveTo>
                    <a:pt x="0" y="0"/>
                  </a:moveTo>
                  <a:lnTo>
                    <a:pt x="5287" y="5668"/>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40">
            <a:hlinkClick r:id="rId3" action="ppaction://hlinksldjump"/>
          </p:cNvPr>
          <p:cNvSpPr/>
          <p:nvPr/>
        </p:nvSpPr>
        <p:spPr>
          <a:xfrm>
            <a:off x="662726" y="431825"/>
            <a:ext cx="254100" cy="2541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1600" b="1" dirty="0"/>
          </a:p>
        </p:txBody>
      </p:sp>
      <p:sp>
        <p:nvSpPr>
          <p:cNvPr id="303" name="Google Shape;303;p40">
            <a:hlinkClick r:id="rId4" action="ppaction://hlinksldjump"/>
          </p:cNvPr>
          <p:cNvSpPr/>
          <p:nvPr/>
        </p:nvSpPr>
        <p:spPr>
          <a:xfrm>
            <a:off x="404400" y="796152"/>
            <a:ext cx="175200" cy="1752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1000" dirty="0"/>
          </a:p>
        </p:txBody>
      </p:sp>
      <p:sp>
        <p:nvSpPr>
          <p:cNvPr id="304" name="Google Shape;304;p40">
            <a:hlinkClick r:id="" action="ppaction://hlinkshowjump?jump=previousslide"/>
          </p:cNvPr>
          <p:cNvSpPr/>
          <p:nvPr/>
        </p:nvSpPr>
        <p:spPr>
          <a:xfrm rot="10800000">
            <a:off x="745722" y="1066461"/>
            <a:ext cx="88200" cy="882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305" name="Google Shape;305;p40">
            <a:hlinkClick r:id="" action="ppaction://hlinkshowjump?jump=nextslide"/>
          </p:cNvPr>
          <p:cNvSpPr/>
          <p:nvPr/>
        </p:nvSpPr>
        <p:spPr>
          <a:xfrm>
            <a:off x="745525" y="1325689"/>
            <a:ext cx="88500" cy="885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3" name="Title 2">
            <a:extLst>
              <a:ext uri="{FF2B5EF4-FFF2-40B4-BE49-F238E27FC236}">
                <a16:creationId xmlns:a16="http://schemas.microsoft.com/office/drawing/2014/main" id="{A90B1FBB-B4B4-4D20-8090-288FECE0DD9D}"/>
              </a:ext>
            </a:extLst>
          </p:cNvPr>
          <p:cNvSpPr>
            <a:spLocks noGrp="1"/>
          </p:cNvSpPr>
          <p:nvPr>
            <p:ph type="title"/>
          </p:nvPr>
        </p:nvSpPr>
        <p:spPr>
          <a:xfrm>
            <a:off x="3085500" y="-155875"/>
            <a:ext cx="3154706" cy="841800"/>
          </a:xfrm>
        </p:spPr>
        <p:txBody>
          <a:bodyPr/>
          <a:lstStyle/>
          <a:p>
            <a:r>
              <a:rPr lang="en-US" sz="2400" dirty="0">
                <a:latin typeface="Times New Roman" panose="02020603050405020304" pitchFamily="18" charset="0"/>
                <a:cs typeface="Times New Roman" panose="02020603050405020304" pitchFamily="18" charset="0"/>
              </a:rPr>
              <a:t>Overall Strategy</a:t>
            </a:r>
          </a:p>
        </p:txBody>
      </p:sp>
      <p:graphicFrame>
        <p:nvGraphicFramePr>
          <p:cNvPr id="10" name="Table 9">
            <a:extLst>
              <a:ext uri="{FF2B5EF4-FFF2-40B4-BE49-F238E27FC236}">
                <a16:creationId xmlns:a16="http://schemas.microsoft.com/office/drawing/2014/main" id="{6EC815BD-2F7C-4C1C-AB3C-562609BD8686}"/>
              </a:ext>
            </a:extLst>
          </p:cNvPr>
          <p:cNvGraphicFramePr>
            <a:graphicFrameLocks noGrp="1"/>
          </p:cNvGraphicFramePr>
          <p:nvPr/>
        </p:nvGraphicFramePr>
        <p:xfrm>
          <a:off x="1258856" y="1152524"/>
          <a:ext cx="6626287" cy="3430565"/>
        </p:xfrm>
        <a:graphic>
          <a:graphicData uri="http://schemas.openxmlformats.org/drawingml/2006/table">
            <a:tbl>
              <a:tblPr>
                <a:tableStyleId>{373F14DD-9BDB-4B39-A820-BDF13519E7B6}</a:tableStyleId>
              </a:tblPr>
              <a:tblGrid>
                <a:gridCol w="2354395">
                  <a:extLst>
                    <a:ext uri="{9D8B030D-6E8A-4147-A177-3AD203B41FA5}">
                      <a16:colId xmlns:a16="http://schemas.microsoft.com/office/drawing/2014/main" val="2941480006"/>
                    </a:ext>
                  </a:extLst>
                </a:gridCol>
                <a:gridCol w="1080109">
                  <a:extLst>
                    <a:ext uri="{9D8B030D-6E8A-4147-A177-3AD203B41FA5}">
                      <a16:colId xmlns:a16="http://schemas.microsoft.com/office/drawing/2014/main" val="908430852"/>
                    </a:ext>
                  </a:extLst>
                </a:gridCol>
                <a:gridCol w="1674776">
                  <a:extLst>
                    <a:ext uri="{9D8B030D-6E8A-4147-A177-3AD203B41FA5}">
                      <a16:colId xmlns:a16="http://schemas.microsoft.com/office/drawing/2014/main" val="1796312382"/>
                    </a:ext>
                  </a:extLst>
                </a:gridCol>
                <a:gridCol w="740299">
                  <a:extLst>
                    <a:ext uri="{9D8B030D-6E8A-4147-A177-3AD203B41FA5}">
                      <a16:colId xmlns:a16="http://schemas.microsoft.com/office/drawing/2014/main" val="1986332433"/>
                    </a:ext>
                  </a:extLst>
                </a:gridCol>
                <a:gridCol w="776708">
                  <a:extLst>
                    <a:ext uri="{9D8B030D-6E8A-4147-A177-3AD203B41FA5}">
                      <a16:colId xmlns:a16="http://schemas.microsoft.com/office/drawing/2014/main" val="2945828323"/>
                    </a:ext>
                  </a:extLst>
                </a:gridCol>
              </a:tblGrid>
              <a:tr h="218449">
                <a:tc>
                  <a:txBody>
                    <a:bodyPr/>
                    <a:lstStyle/>
                    <a:p>
                      <a:pPr algn="l" fontAlgn="b"/>
                      <a:r>
                        <a:rPr lang="en-US" sz="1200" u="none" strike="noStrike">
                          <a:solidFill>
                            <a:schemeClr val="bg1"/>
                          </a:solidFill>
                          <a:effectLst/>
                          <a:latin typeface="Times New Roman" panose="02020603050405020304" pitchFamily="18" charset="0"/>
                          <a:cs typeface="Times New Roman" panose="02020603050405020304" pitchFamily="18" charset="0"/>
                        </a:rPr>
                        <a:t> </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b="1" u="none" strike="noStrike" dirty="0">
                          <a:solidFill>
                            <a:schemeClr val="bg1"/>
                          </a:solidFill>
                          <a:effectLst/>
                          <a:highlight>
                            <a:srgbClr val="008080"/>
                          </a:highlight>
                          <a:latin typeface="Times New Roman" panose="02020603050405020304" pitchFamily="18" charset="0"/>
                          <a:cs typeface="Times New Roman" panose="02020603050405020304" pitchFamily="18" charset="0"/>
                        </a:rPr>
                        <a:t>Benefits</a:t>
                      </a:r>
                      <a:endParaRPr lang="en-US" sz="1200" b="1" i="0" u="none" strike="noStrike" dirty="0">
                        <a:solidFill>
                          <a:schemeClr val="bg1"/>
                        </a:solidFill>
                        <a:effectLst/>
                        <a:highlight>
                          <a:srgbClr val="008080"/>
                        </a:highligh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b="1" u="none" strike="noStrike" dirty="0">
                          <a:solidFill>
                            <a:schemeClr val="bg1"/>
                          </a:solidFill>
                          <a:effectLst/>
                          <a:highlight>
                            <a:srgbClr val="008080"/>
                          </a:highlight>
                          <a:latin typeface="Times New Roman" panose="02020603050405020304" pitchFamily="18" charset="0"/>
                          <a:cs typeface="Times New Roman" panose="02020603050405020304" pitchFamily="18" charset="0"/>
                        </a:rPr>
                        <a:t>Opportunities</a:t>
                      </a:r>
                      <a:endParaRPr lang="en-US" sz="1200" b="1" i="0" u="none" strike="noStrike" dirty="0">
                        <a:solidFill>
                          <a:schemeClr val="bg1"/>
                        </a:solidFill>
                        <a:effectLst/>
                        <a:highlight>
                          <a:srgbClr val="008080"/>
                        </a:highligh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b="1" u="none" strike="noStrike" dirty="0">
                          <a:solidFill>
                            <a:schemeClr val="bg1"/>
                          </a:solidFill>
                          <a:effectLst/>
                          <a:highlight>
                            <a:srgbClr val="008080"/>
                          </a:highlight>
                          <a:latin typeface="Times New Roman" panose="02020603050405020304" pitchFamily="18" charset="0"/>
                          <a:cs typeface="Times New Roman" panose="02020603050405020304" pitchFamily="18" charset="0"/>
                        </a:rPr>
                        <a:t>Costs</a:t>
                      </a:r>
                      <a:endParaRPr lang="en-US" sz="1200" b="1" i="0" u="none" strike="noStrike" dirty="0">
                        <a:solidFill>
                          <a:schemeClr val="bg1"/>
                        </a:solidFill>
                        <a:effectLst/>
                        <a:highlight>
                          <a:srgbClr val="008080"/>
                        </a:highligh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b="1" u="none" strike="noStrike" dirty="0">
                          <a:solidFill>
                            <a:schemeClr val="bg1"/>
                          </a:solidFill>
                          <a:effectLst/>
                          <a:highlight>
                            <a:srgbClr val="008080"/>
                          </a:highlight>
                          <a:latin typeface="Times New Roman" panose="02020603050405020304" pitchFamily="18" charset="0"/>
                          <a:cs typeface="Times New Roman" panose="02020603050405020304" pitchFamily="18" charset="0"/>
                        </a:rPr>
                        <a:t>Risks</a:t>
                      </a:r>
                      <a:endParaRPr lang="en-US" sz="1200" b="1" i="0" u="none" strike="noStrike" dirty="0">
                        <a:solidFill>
                          <a:schemeClr val="bg1"/>
                        </a:solidFill>
                        <a:effectLst/>
                        <a:highlight>
                          <a:srgbClr val="008080"/>
                        </a:highlight>
                        <a:latin typeface="Times New Roman" panose="02020603050405020304" pitchFamily="18" charset="0"/>
                        <a:cs typeface="Times New Roman" panose="02020603050405020304" pitchFamily="18" charset="0"/>
                      </a:endParaRPr>
                    </a:p>
                  </a:txBody>
                  <a:tcPr marL="6068" marR="6068" marT="6068" marB="0" anchor="b"/>
                </a:tc>
                <a:extLst>
                  <a:ext uri="{0D108BD9-81ED-4DB2-BD59-A6C34878D82A}">
                    <a16:rowId xmlns:a16="http://schemas.microsoft.com/office/drawing/2014/main" val="1333014522"/>
                  </a:ext>
                </a:extLst>
              </a:tr>
              <a:tr h="188109">
                <a:tc>
                  <a:txBody>
                    <a:bodyPr/>
                    <a:lstStyle/>
                    <a:p>
                      <a:pPr algn="l" fontAlgn="b"/>
                      <a:r>
                        <a:rPr lang="en-US" sz="1200" b="1" u="none" strike="noStrike" dirty="0">
                          <a:solidFill>
                            <a:schemeClr val="bg1"/>
                          </a:solidFill>
                          <a:effectLst/>
                          <a:latin typeface="Times New Roman" panose="02020603050405020304" pitchFamily="18" charset="0"/>
                          <a:cs typeface="Times New Roman" panose="02020603050405020304" pitchFamily="18" charset="0"/>
                        </a:rPr>
                        <a:t>Build</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a:solidFill>
                            <a:schemeClr val="bg1"/>
                          </a:solidFill>
                          <a:effectLst/>
                          <a:latin typeface="Times New Roman" panose="02020603050405020304" pitchFamily="18" charset="0"/>
                          <a:cs typeface="Times New Roman" panose="02020603050405020304" pitchFamily="18" charset="0"/>
                        </a:rPr>
                        <a:t>                  0.181 </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a:solidFill>
                            <a:schemeClr val="bg1"/>
                          </a:solidFill>
                          <a:effectLst/>
                          <a:latin typeface="Times New Roman" panose="02020603050405020304" pitchFamily="18" charset="0"/>
                          <a:cs typeface="Times New Roman" panose="02020603050405020304" pitchFamily="18" charset="0"/>
                        </a:rPr>
                        <a:t>                                  0.266 </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dirty="0">
                          <a:solidFill>
                            <a:srgbClr val="FFC000"/>
                          </a:solidFill>
                          <a:effectLst/>
                          <a:latin typeface="Times New Roman" panose="02020603050405020304" pitchFamily="18" charset="0"/>
                          <a:cs typeface="Times New Roman" panose="02020603050405020304" pitchFamily="18" charset="0"/>
                        </a:rPr>
                        <a:t>         0.415 </a:t>
                      </a:r>
                      <a:endParaRPr lang="en-US" sz="1200" b="0" i="0" u="none" strike="noStrike" dirty="0">
                        <a:solidFill>
                          <a:srgbClr val="FFC000"/>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dirty="0">
                          <a:solidFill>
                            <a:srgbClr val="FFC000"/>
                          </a:solidFill>
                          <a:effectLst/>
                          <a:latin typeface="Times New Roman" panose="02020603050405020304" pitchFamily="18" charset="0"/>
                          <a:cs typeface="Times New Roman" panose="02020603050405020304" pitchFamily="18" charset="0"/>
                        </a:rPr>
                        <a:t>          0.683 </a:t>
                      </a:r>
                      <a:endParaRPr lang="en-US" sz="1200" b="0" i="0" u="none" strike="noStrike" dirty="0">
                        <a:solidFill>
                          <a:srgbClr val="FFC000"/>
                        </a:solidFill>
                        <a:effectLst/>
                        <a:latin typeface="Times New Roman" panose="02020603050405020304" pitchFamily="18" charset="0"/>
                        <a:cs typeface="Times New Roman" panose="02020603050405020304" pitchFamily="18" charset="0"/>
                      </a:endParaRPr>
                    </a:p>
                  </a:txBody>
                  <a:tcPr marL="6068" marR="6068" marT="6068" marB="0" anchor="b"/>
                </a:tc>
                <a:extLst>
                  <a:ext uri="{0D108BD9-81ED-4DB2-BD59-A6C34878D82A}">
                    <a16:rowId xmlns:a16="http://schemas.microsoft.com/office/drawing/2014/main" val="3537715078"/>
                  </a:ext>
                </a:extLst>
              </a:tr>
              <a:tr h="188109">
                <a:tc>
                  <a:txBody>
                    <a:bodyPr/>
                    <a:lstStyle/>
                    <a:p>
                      <a:pPr algn="l" fontAlgn="b"/>
                      <a:r>
                        <a:rPr lang="en-US" sz="1200" b="1" u="none" strike="noStrike" dirty="0">
                          <a:solidFill>
                            <a:schemeClr val="bg1"/>
                          </a:solidFill>
                          <a:effectLst/>
                          <a:latin typeface="Times New Roman" panose="02020603050405020304" pitchFamily="18" charset="0"/>
                          <a:cs typeface="Times New Roman" panose="02020603050405020304" pitchFamily="18" charset="0"/>
                        </a:rPr>
                        <a:t>Buy</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dirty="0">
                          <a:solidFill>
                            <a:srgbClr val="FFC000"/>
                          </a:solidFill>
                          <a:effectLst/>
                          <a:latin typeface="Times New Roman" panose="02020603050405020304" pitchFamily="18" charset="0"/>
                          <a:cs typeface="Times New Roman" panose="02020603050405020304" pitchFamily="18" charset="0"/>
                        </a:rPr>
                        <a:t>                  0.492 </a:t>
                      </a:r>
                      <a:endParaRPr lang="en-US" sz="1200" b="0" i="0" u="none" strike="noStrike" dirty="0">
                        <a:solidFill>
                          <a:srgbClr val="FFC000"/>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dirty="0">
                          <a:solidFill>
                            <a:schemeClr val="bg1"/>
                          </a:solidFill>
                          <a:effectLst/>
                          <a:latin typeface="Times New Roman" panose="02020603050405020304" pitchFamily="18" charset="0"/>
                          <a:cs typeface="Times New Roman" panose="02020603050405020304" pitchFamily="18" charset="0"/>
                        </a:rPr>
                        <a:t>                                  </a:t>
                      </a:r>
                      <a:r>
                        <a:rPr lang="en-US" sz="1200" u="none" strike="noStrike" dirty="0">
                          <a:solidFill>
                            <a:srgbClr val="FFC000"/>
                          </a:solidFill>
                          <a:effectLst/>
                          <a:latin typeface="Times New Roman" panose="02020603050405020304" pitchFamily="18" charset="0"/>
                          <a:cs typeface="Times New Roman" panose="02020603050405020304" pitchFamily="18" charset="0"/>
                        </a:rPr>
                        <a:t>0.413</a:t>
                      </a:r>
                      <a:r>
                        <a:rPr lang="en-US" sz="1200" u="none" strike="noStrike" dirty="0">
                          <a:solidFill>
                            <a:schemeClr val="bg1"/>
                          </a:solidFill>
                          <a:effectLst/>
                          <a:latin typeface="Times New Roman" panose="02020603050405020304" pitchFamily="18" charset="0"/>
                          <a:cs typeface="Times New Roman" panose="02020603050405020304" pitchFamily="18" charset="0"/>
                        </a:rPr>
                        <a:t> </a:t>
                      </a:r>
                      <a:endParaRPr lang="en-US" sz="12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a:solidFill>
                            <a:schemeClr val="bg1"/>
                          </a:solidFill>
                          <a:effectLst/>
                          <a:latin typeface="Times New Roman" panose="02020603050405020304" pitchFamily="18" charset="0"/>
                          <a:cs typeface="Times New Roman" panose="02020603050405020304" pitchFamily="18" charset="0"/>
                        </a:rPr>
                        <a:t>         0.392 </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a:solidFill>
                            <a:schemeClr val="bg1"/>
                          </a:solidFill>
                          <a:effectLst/>
                          <a:latin typeface="Times New Roman" panose="02020603050405020304" pitchFamily="18" charset="0"/>
                          <a:cs typeface="Times New Roman" panose="02020603050405020304" pitchFamily="18" charset="0"/>
                        </a:rPr>
                        <a:t>          0.196 </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extLst>
                  <a:ext uri="{0D108BD9-81ED-4DB2-BD59-A6C34878D82A}">
                    <a16:rowId xmlns:a16="http://schemas.microsoft.com/office/drawing/2014/main" val="3347978333"/>
                  </a:ext>
                </a:extLst>
              </a:tr>
              <a:tr h="188109">
                <a:tc>
                  <a:txBody>
                    <a:bodyPr/>
                    <a:lstStyle/>
                    <a:p>
                      <a:pPr algn="l" fontAlgn="b"/>
                      <a:r>
                        <a:rPr lang="en-US" sz="1200" b="1" u="none" strike="noStrike" dirty="0">
                          <a:solidFill>
                            <a:schemeClr val="bg1"/>
                          </a:solidFill>
                          <a:effectLst/>
                          <a:latin typeface="Times New Roman" panose="02020603050405020304" pitchFamily="18" charset="0"/>
                          <a:cs typeface="Times New Roman" panose="02020603050405020304" pitchFamily="18" charset="0"/>
                        </a:rPr>
                        <a:t>Outsource</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a:solidFill>
                            <a:schemeClr val="bg1"/>
                          </a:solidFill>
                          <a:effectLst/>
                          <a:latin typeface="Times New Roman" panose="02020603050405020304" pitchFamily="18" charset="0"/>
                          <a:cs typeface="Times New Roman" panose="02020603050405020304" pitchFamily="18" charset="0"/>
                        </a:rPr>
                        <a:t>                  0.326 </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a:solidFill>
                            <a:schemeClr val="bg1"/>
                          </a:solidFill>
                          <a:effectLst/>
                          <a:latin typeface="Times New Roman" panose="02020603050405020304" pitchFamily="18" charset="0"/>
                          <a:cs typeface="Times New Roman" panose="02020603050405020304" pitchFamily="18" charset="0"/>
                        </a:rPr>
                        <a:t>                                  0.321 </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a:solidFill>
                            <a:schemeClr val="bg1"/>
                          </a:solidFill>
                          <a:effectLst/>
                          <a:latin typeface="Times New Roman" panose="02020603050405020304" pitchFamily="18" charset="0"/>
                          <a:cs typeface="Times New Roman" panose="02020603050405020304" pitchFamily="18" charset="0"/>
                        </a:rPr>
                        <a:t>         0.194 </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a:solidFill>
                            <a:schemeClr val="bg1"/>
                          </a:solidFill>
                          <a:effectLst/>
                          <a:latin typeface="Times New Roman" panose="02020603050405020304" pitchFamily="18" charset="0"/>
                          <a:cs typeface="Times New Roman" panose="02020603050405020304" pitchFamily="18" charset="0"/>
                        </a:rPr>
                        <a:t>          0.122 </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extLst>
                  <a:ext uri="{0D108BD9-81ED-4DB2-BD59-A6C34878D82A}">
                    <a16:rowId xmlns:a16="http://schemas.microsoft.com/office/drawing/2014/main" val="2296068715"/>
                  </a:ext>
                </a:extLst>
              </a:tr>
              <a:tr h="188109">
                <a:tc>
                  <a:txBody>
                    <a:bodyPr/>
                    <a:lstStyle/>
                    <a:p>
                      <a:pPr algn="l" fontAlgn="b"/>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extLst>
                  <a:ext uri="{0D108BD9-81ED-4DB2-BD59-A6C34878D82A}">
                    <a16:rowId xmlns:a16="http://schemas.microsoft.com/office/drawing/2014/main" val="673886628"/>
                  </a:ext>
                </a:extLst>
              </a:tr>
              <a:tr h="188109">
                <a:tc>
                  <a:txBody>
                    <a:bodyPr/>
                    <a:lstStyle/>
                    <a:p>
                      <a:pPr algn="l" fontAlgn="b"/>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extLst>
                  <a:ext uri="{0D108BD9-81ED-4DB2-BD59-A6C34878D82A}">
                    <a16:rowId xmlns:a16="http://schemas.microsoft.com/office/drawing/2014/main" val="4130885222"/>
                  </a:ext>
                </a:extLst>
              </a:tr>
              <a:tr h="188109">
                <a:tc>
                  <a:txBody>
                    <a:bodyPr/>
                    <a:lstStyle/>
                    <a:p>
                      <a:pPr algn="l" fontAlgn="b"/>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extLst>
                  <a:ext uri="{0D108BD9-81ED-4DB2-BD59-A6C34878D82A}">
                    <a16:rowId xmlns:a16="http://schemas.microsoft.com/office/drawing/2014/main" val="2956658891"/>
                  </a:ext>
                </a:extLst>
              </a:tr>
              <a:tr h="188109">
                <a:tc>
                  <a:txBody>
                    <a:bodyPr/>
                    <a:lstStyle/>
                    <a:p>
                      <a:pPr algn="l" fontAlgn="b"/>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extLst>
                  <a:ext uri="{0D108BD9-81ED-4DB2-BD59-A6C34878D82A}">
                    <a16:rowId xmlns:a16="http://schemas.microsoft.com/office/drawing/2014/main" val="1337022571"/>
                  </a:ext>
                </a:extLst>
              </a:tr>
              <a:tr h="188109">
                <a:tc>
                  <a:txBody>
                    <a:bodyPr/>
                    <a:lstStyle/>
                    <a:p>
                      <a:pPr algn="l" fontAlgn="b"/>
                      <a:r>
                        <a:rPr lang="en-US" sz="1200" b="1" u="none" strike="noStrike" dirty="0">
                          <a:solidFill>
                            <a:schemeClr val="bg1"/>
                          </a:solidFill>
                          <a:effectLst/>
                          <a:latin typeface="Times New Roman" panose="02020603050405020304" pitchFamily="18" charset="0"/>
                          <a:cs typeface="Times New Roman" panose="02020603050405020304" pitchFamily="18" charset="0"/>
                        </a:rPr>
                        <a:t>Strategic Criteria</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a:solidFill>
                            <a:schemeClr val="bg1"/>
                          </a:solidFill>
                          <a:effectLst/>
                          <a:latin typeface="Times New Roman" panose="02020603050405020304" pitchFamily="18" charset="0"/>
                          <a:cs typeface="Times New Roman" panose="02020603050405020304" pitchFamily="18" charset="0"/>
                        </a:rPr>
                        <a:t> </a:t>
                      </a:r>
                      <a:endParaRPr lang="en-US" sz="1200" b="1"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a:solidFill>
                            <a:schemeClr val="bg1"/>
                          </a:solidFill>
                          <a:effectLst/>
                          <a:latin typeface="Times New Roman" panose="02020603050405020304" pitchFamily="18" charset="0"/>
                          <a:cs typeface="Times New Roman" panose="02020603050405020304" pitchFamily="18" charset="0"/>
                        </a:rPr>
                        <a:t> </a:t>
                      </a:r>
                      <a:endParaRPr lang="en-US" sz="1200" b="1"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extLst>
                  <a:ext uri="{0D108BD9-81ED-4DB2-BD59-A6C34878D82A}">
                    <a16:rowId xmlns:a16="http://schemas.microsoft.com/office/drawing/2014/main" val="2003501080"/>
                  </a:ext>
                </a:extLst>
              </a:tr>
              <a:tr h="188109">
                <a:tc>
                  <a:txBody>
                    <a:bodyPr/>
                    <a:lstStyle/>
                    <a:p>
                      <a:pPr algn="l" fontAlgn="b"/>
                      <a:r>
                        <a:rPr lang="en-US" sz="1200" b="1" u="none" strike="noStrike">
                          <a:solidFill>
                            <a:schemeClr val="bg1"/>
                          </a:solidFill>
                          <a:effectLst/>
                          <a:latin typeface="Times New Roman" panose="02020603050405020304" pitchFamily="18" charset="0"/>
                          <a:cs typeface="Times New Roman" panose="02020603050405020304" pitchFamily="18" charset="0"/>
                        </a:rPr>
                        <a:t>Inconsistency</a:t>
                      </a:r>
                      <a:endParaRPr lang="en-US" sz="1200" b="1"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r" fontAlgn="b"/>
                      <a:r>
                        <a:rPr lang="en-US" sz="1200" u="none" strike="noStrike">
                          <a:solidFill>
                            <a:schemeClr val="bg1"/>
                          </a:solidFill>
                          <a:effectLst/>
                          <a:latin typeface="Times New Roman" panose="02020603050405020304" pitchFamily="18" charset="0"/>
                          <a:cs typeface="Times New Roman" panose="02020603050405020304" pitchFamily="18" charset="0"/>
                        </a:rPr>
                        <a:t>0.07746</a:t>
                      </a:r>
                      <a:endParaRPr lang="en-US" sz="1200" b="1"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extLst>
                  <a:ext uri="{0D108BD9-81ED-4DB2-BD59-A6C34878D82A}">
                    <a16:rowId xmlns:a16="http://schemas.microsoft.com/office/drawing/2014/main" val="669294893"/>
                  </a:ext>
                </a:extLst>
              </a:tr>
              <a:tr h="188109">
                <a:tc>
                  <a:txBody>
                    <a:bodyPr/>
                    <a:lstStyle/>
                    <a:p>
                      <a:pPr algn="l" fontAlgn="b"/>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extLst>
                  <a:ext uri="{0D108BD9-81ED-4DB2-BD59-A6C34878D82A}">
                    <a16:rowId xmlns:a16="http://schemas.microsoft.com/office/drawing/2014/main" val="713100627"/>
                  </a:ext>
                </a:extLst>
              </a:tr>
              <a:tr h="188109">
                <a:tc>
                  <a:txBody>
                    <a:bodyPr/>
                    <a:lstStyle/>
                    <a:p>
                      <a:pPr algn="l" fontAlgn="b"/>
                      <a:r>
                        <a:rPr lang="en-US" sz="1200" b="1" u="none" strike="noStrike" dirty="0">
                          <a:solidFill>
                            <a:schemeClr val="bg1"/>
                          </a:solidFill>
                          <a:effectLst/>
                          <a:highlight>
                            <a:srgbClr val="800080"/>
                          </a:highlight>
                          <a:latin typeface="Times New Roman" panose="02020603050405020304" pitchFamily="18" charset="0"/>
                          <a:cs typeface="Times New Roman" panose="02020603050405020304" pitchFamily="18" charset="0"/>
                        </a:rPr>
                        <a:t> Name </a:t>
                      </a:r>
                      <a:endParaRPr lang="en-US" sz="1200" b="1" i="0" u="none" strike="noStrike" dirty="0">
                        <a:solidFill>
                          <a:schemeClr val="bg1"/>
                        </a:solidFill>
                        <a:effectLst/>
                        <a:highlight>
                          <a:srgbClr val="800080"/>
                        </a:highligh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b="1" u="none" strike="noStrike" dirty="0">
                          <a:solidFill>
                            <a:schemeClr val="bg1"/>
                          </a:solidFill>
                          <a:effectLst/>
                          <a:highlight>
                            <a:srgbClr val="800080"/>
                          </a:highlight>
                          <a:latin typeface="Times New Roman" panose="02020603050405020304" pitchFamily="18" charset="0"/>
                          <a:cs typeface="Times New Roman" panose="02020603050405020304" pitchFamily="18" charset="0"/>
                        </a:rPr>
                        <a:t> Normalized </a:t>
                      </a:r>
                      <a:endParaRPr lang="en-US" sz="1200" b="1" i="0" u="none" strike="noStrike" dirty="0">
                        <a:solidFill>
                          <a:schemeClr val="bg1"/>
                        </a:solidFill>
                        <a:effectLst/>
                        <a:highlight>
                          <a:srgbClr val="800080"/>
                        </a:highligh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b="1" u="none" strike="noStrike" dirty="0">
                          <a:solidFill>
                            <a:schemeClr val="bg1"/>
                          </a:solidFill>
                          <a:effectLst/>
                          <a:highlight>
                            <a:srgbClr val="800080"/>
                          </a:highlight>
                          <a:latin typeface="Times New Roman" panose="02020603050405020304" pitchFamily="18" charset="0"/>
                          <a:cs typeface="Times New Roman" panose="02020603050405020304" pitchFamily="18" charset="0"/>
                        </a:rPr>
                        <a:t> Idealized </a:t>
                      </a:r>
                      <a:endParaRPr lang="en-US" sz="1200" b="1" i="0" u="none" strike="noStrike" dirty="0">
                        <a:solidFill>
                          <a:schemeClr val="bg1"/>
                        </a:solidFill>
                        <a:effectLst/>
                        <a:highlight>
                          <a:srgbClr val="800080"/>
                        </a:highligh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b="1" u="none" strike="noStrike" dirty="0">
                          <a:solidFill>
                            <a:schemeClr val="bg1"/>
                          </a:solidFill>
                          <a:effectLst/>
                          <a:highlight>
                            <a:srgbClr val="800080"/>
                          </a:highlight>
                          <a:latin typeface="Times New Roman" panose="02020603050405020304" pitchFamily="18" charset="0"/>
                          <a:cs typeface="Times New Roman" panose="02020603050405020304" pitchFamily="18" charset="0"/>
                        </a:rPr>
                        <a:t> Rank </a:t>
                      </a:r>
                      <a:endParaRPr lang="en-US" sz="1200" b="1" i="0" u="none" strike="noStrike" dirty="0">
                        <a:solidFill>
                          <a:schemeClr val="bg1"/>
                        </a:solidFill>
                        <a:effectLst/>
                        <a:highlight>
                          <a:srgbClr val="800080"/>
                        </a:highligh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dirty="0">
                        <a:solidFill>
                          <a:schemeClr val="bg1"/>
                        </a:solidFill>
                        <a:effectLst/>
                        <a:highlight>
                          <a:srgbClr val="800080"/>
                        </a:highlight>
                        <a:latin typeface="Times New Roman" panose="02020603050405020304" pitchFamily="18" charset="0"/>
                        <a:cs typeface="Times New Roman" panose="02020603050405020304" pitchFamily="18" charset="0"/>
                      </a:endParaRPr>
                    </a:p>
                  </a:txBody>
                  <a:tcPr marL="6068" marR="6068" marT="6068" marB="0" anchor="b"/>
                </a:tc>
                <a:extLst>
                  <a:ext uri="{0D108BD9-81ED-4DB2-BD59-A6C34878D82A}">
                    <a16:rowId xmlns:a16="http://schemas.microsoft.com/office/drawing/2014/main" val="3453167109"/>
                  </a:ext>
                </a:extLst>
              </a:tr>
              <a:tr h="188109">
                <a:tc>
                  <a:txBody>
                    <a:bodyPr/>
                    <a:lstStyle/>
                    <a:p>
                      <a:pPr algn="l" fontAlgn="b"/>
                      <a:r>
                        <a:rPr lang="en-US" sz="1200" b="1" u="none" strike="noStrike" dirty="0">
                          <a:solidFill>
                            <a:schemeClr val="bg1"/>
                          </a:solidFill>
                          <a:effectLst/>
                          <a:latin typeface="Times New Roman" panose="02020603050405020304" pitchFamily="18" charset="0"/>
                          <a:cs typeface="Times New Roman" panose="02020603050405020304" pitchFamily="18" charset="0"/>
                        </a:rPr>
                        <a:t> </a:t>
                      </a:r>
                      <a:r>
                        <a:rPr lang="en-US" sz="1200" b="1" u="none" strike="noStrike" dirty="0" err="1">
                          <a:solidFill>
                            <a:schemeClr val="bg1"/>
                          </a:solidFill>
                          <a:effectLst/>
                          <a:latin typeface="Times New Roman" panose="02020603050405020304" pitchFamily="18" charset="0"/>
                          <a:cs typeface="Times New Roman" panose="02020603050405020304" pitchFamily="18" charset="0"/>
                        </a:rPr>
                        <a:t>AdvanceTechnologies</a:t>
                      </a:r>
                      <a:r>
                        <a:rPr lang="en-US" sz="1200" b="1" u="none" strike="noStrike" dirty="0">
                          <a:solidFill>
                            <a:schemeClr val="bg1"/>
                          </a:solidFill>
                          <a:effectLst/>
                          <a:latin typeface="Times New Roman" panose="02020603050405020304" pitchFamily="18" charset="0"/>
                          <a:cs typeface="Times New Roman" panose="02020603050405020304" pitchFamily="18" charset="0"/>
                        </a:rPr>
                        <a:t> </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dirty="0">
                          <a:solidFill>
                            <a:schemeClr val="bg1"/>
                          </a:solidFill>
                          <a:effectLst/>
                          <a:latin typeface="Times New Roman" panose="02020603050405020304" pitchFamily="18" charset="0"/>
                          <a:cs typeface="Times New Roman" panose="02020603050405020304" pitchFamily="18" charset="0"/>
                        </a:rPr>
                        <a:t>                  0.107 </a:t>
                      </a:r>
                      <a:endParaRPr lang="en-US" sz="12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a:solidFill>
                            <a:schemeClr val="bg1"/>
                          </a:solidFill>
                          <a:effectLst/>
                          <a:latin typeface="Times New Roman" panose="02020603050405020304" pitchFamily="18" charset="0"/>
                          <a:cs typeface="Times New Roman" panose="02020603050405020304" pitchFamily="18" charset="0"/>
                        </a:rPr>
                        <a:t>                                  0.233 </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r" fontAlgn="b"/>
                      <a:r>
                        <a:rPr lang="en-US" sz="1200" u="none" strike="noStrike">
                          <a:solidFill>
                            <a:schemeClr val="bg1"/>
                          </a:solidFill>
                          <a:effectLst/>
                          <a:latin typeface="Times New Roman" panose="02020603050405020304" pitchFamily="18" charset="0"/>
                          <a:cs typeface="Times New Roman" panose="02020603050405020304" pitchFamily="18" charset="0"/>
                        </a:rPr>
                        <a:t>4</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extLst>
                  <a:ext uri="{0D108BD9-81ED-4DB2-BD59-A6C34878D82A}">
                    <a16:rowId xmlns:a16="http://schemas.microsoft.com/office/drawing/2014/main" val="3981072275"/>
                  </a:ext>
                </a:extLst>
              </a:tr>
              <a:tr h="188109">
                <a:tc>
                  <a:txBody>
                    <a:bodyPr/>
                    <a:lstStyle/>
                    <a:p>
                      <a:pPr algn="l" fontAlgn="b"/>
                      <a:r>
                        <a:rPr lang="en-US" sz="1200" b="1" u="none" strike="noStrike" dirty="0">
                          <a:solidFill>
                            <a:schemeClr val="bg1"/>
                          </a:solidFill>
                          <a:effectLst/>
                          <a:latin typeface="Times New Roman" panose="02020603050405020304" pitchFamily="18" charset="0"/>
                          <a:cs typeface="Times New Roman" panose="02020603050405020304" pitchFamily="18" charset="0"/>
                        </a:rPr>
                        <a:t> </a:t>
                      </a:r>
                      <a:r>
                        <a:rPr lang="en-US" sz="1200" b="1" u="none" strike="noStrike" dirty="0" err="1">
                          <a:solidFill>
                            <a:schemeClr val="bg1"/>
                          </a:solidFill>
                          <a:effectLst/>
                          <a:latin typeface="Times New Roman" panose="02020603050405020304" pitchFamily="18" charset="0"/>
                          <a:cs typeface="Times New Roman" panose="02020603050405020304" pitchFamily="18" charset="0"/>
                        </a:rPr>
                        <a:t>AvailabilityAndBusinessContinuity</a:t>
                      </a:r>
                      <a:r>
                        <a:rPr lang="en-US" sz="1200" b="1" u="none" strike="noStrike" dirty="0">
                          <a:solidFill>
                            <a:schemeClr val="bg1"/>
                          </a:solidFill>
                          <a:effectLst/>
                          <a:latin typeface="Times New Roman" panose="02020603050405020304" pitchFamily="18" charset="0"/>
                          <a:cs typeface="Times New Roman" panose="02020603050405020304" pitchFamily="18" charset="0"/>
                        </a:rPr>
                        <a:t> </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a:solidFill>
                            <a:schemeClr val="bg1"/>
                          </a:solidFill>
                          <a:effectLst/>
                          <a:latin typeface="Times New Roman" panose="02020603050405020304" pitchFamily="18" charset="0"/>
                          <a:cs typeface="Times New Roman" panose="02020603050405020304" pitchFamily="18" charset="0"/>
                        </a:rPr>
                        <a:t>                  0.029 </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a:solidFill>
                            <a:schemeClr val="bg1"/>
                          </a:solidFill>
                          <a:effectLst/>
                          <a:latin typeface="Times New Roman" panose="02020603050405020304" pitchFamily="18" charset="0"/>
                          <a:cs typeface="Times New Roman" panose="02020603050405020304" pitchFamily="18" charset="0"/>
                        </a:rPr>
                        <a:t>                                  0.063 </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r" fontAlgn="b"/>
                      <a:r>
                        <a:rPr lang="en-US" sz="1200" u="none" strike="noStrike">
                          <a:solidFill>
                            <a:schemeClr val="bg1"/>
                          </a:solidFill>
                          <a:effectLst/>
                          <a:latin typeface="Times New Roman" panose="02020603050405020304" pitchFamily="18" charset="0"/>
                          <a:cs typeface="Times New Roman" panose="02020603050405020304" pitchFamily="18" charset="0"/>
                        </a:rPr>
                        <a:t>6</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extLst>
                  <a:ext uri="{0D108BD9-81ED-4DB2-BD59-A6C34878D82A}">
                    <a16:rowId xmlns:a16="http://schemas.microsoft.com/office/drawing/2014/main" val="1398797109"/>
                  </a:ext>
                </a:extLst>
              </a:tr>
              <a:tr h="188109">
                <a:tc>
                  <a:txBody>
                    <a:bodyPr/>
                    <a:lstStyle/>
                    <a:p>
                      <a:pPr algn="l" fontAlgn="b"/>
                      <a:r>
                        <a:rPr lang="en-US" sz="1200" b="1" u="none" strike="noStrike" dirty="0">
                          <a:solidFill>
                            <a:schemeClr val="bg1"/>
                          </a:solidFill>
                          <a:effectLst/>
                          <a:latin typeface="Times New Roman" panose="02020603050405020304" pitchFamily="18" charset="0"/>
                          <a:cs typeface="Times New Roman" panose="02020603050405020304" pitchFamily="18" charset="0"/>
                        </a:rPr>
                        <a:t> </a:t>
                      </a:r>
                      <a:r>
                        <a:rPr lang="en-US" sz="1200" b="1" u="none" strike="noStrike" dirty="0" err="1">
                          <a:solidFill>
                            <a:schemeClr val="bg1"/>
                          </a:solidFill>
                          <a:effectLst/>
                          <a:latin typeface="Times New Roman" panose="02020603050405020304" pitchFamily="18" charset="0"/>
                          <a:cs typeface="Times New Roman" panose="02020603050405020304" pitchFamily="18" charset="0"/>
                        </a:rPr>
                        <a:t>CapitalInvestments</a:t>
                      </a:r>
                      <a:r>
                        <a:rPr lang="en-US" sz="1200" b="1" u="none" strike="noStrike" dirty="0">
                          <a:solidFill>
                            <a:schemeClr val="bg1"/>
                          </a:solidFill>
                          <a:effectLst/>
                          <a:latin typeface="Times New Roman" panose="02020603050405020304" pitchFamily="18" charset="0"/>
                          <a:cs typeface="Times New Roman" panose="02020603050405020304" pitchFamily="18" charset="0"/>
                        </a:rPr>
                        <a:t> </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a:solidFill>
                            <a:schemeClr val="bg1"/>
                          </a:solidFill>
                          <a:effectLst/>
                          <a:latin typeface="Times New Roman" panose="02020603050405020304" pitchFamily="18" charset="0"/>
                          <a:cs typeface="Times New Roman" panose="02020603050405020304" pitchFamily="18" charset="0"/>
                        </a:rPr>
                        <a:t>                  0.064 </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a:solidFill>
                            <a:schemeClr val="bg1"/>
                          </a:solidFill>
                          <a:effectLst/>
                          <a:latin typeface="Times New Roman" panose="02020603050405020304" pitchFamily="18" charset="0"/>
                          <a:cs typeface="Times New Roman" panose="02020603050405020304" pitchFamily="18" charset="0"/>
                        </a:rPr>
                        <a:t>                                  0.140 </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r" fontAlgn="b"/>
                      <a:r>
                        <a:rPr lang="en-US" sz="1200" u="none" strike="noStrike">
                          <a:solidFill>
                            <a:schemeClr val="bg1"/>
                          </a:solidFill>
                          <a:effectLst/>
                          <a:latin typeface="Times New Roman" panose="02020603050405020304" pitchFamily="18" charset="0"/>
                          <a:cs typeface="Times New Roman" panose="02020603050405020304" pitchFamily="18" charset="0"/>
                        </a:rPr>
                        <a:t>5</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extLst>
                  <a:ext uri="{0D108BD9-81ED-4DB2-BD59-A6C34878D82A}">
                    <a16:rowId xmlns:a16="http://schemas.microsoft.com/office/drawing/2014/main" val="3444185939"/>
                  </a:ext>
                </a:extLst>
              </a:tr>
              <a:tr h="188109">
                <a:tc>
                  <a:txBody>
                    <a:bodyPr/>
                    <a:lstStyle/>
                    <a:p>
                      <a:pPr algn="l" fontAlgn="b"/>
                      <a:r>
                        <a:rPr lang="en-US" sz="1200" b="1" u="none" strike="noStrike" dirty="0">
                          <a:solidFill>
                            <a:schemeClr val="bg1"/>
                          </a:solidFill>
                          <a:effectLst/>
                          <a:latin typeface="Times New Roman" panose="02020603050405020304" pitchFamily="18" charset="0"/>
                          <a:cs typeface="Times New Roman" panose="02020603050405020304" pitchFamily="18" charset="0"/>
                        </a:rPr>
                        <a:t> </a:t>
                      </a:r>
                      <a:r>
                        <a:rPr lang="en-US" sz="1200" b="1" u="none" strike="noStrike" dirty="0" err="1">
                          <a:solidFill>
                            <a:schemeClr val="bg1"/>
                          </a:solidFill>
                          <a:effectLst/>
                          <a:latin typeface="Times New Roman" panose="02020603050405020304" pitchFamily="18" charset="0"/>
                          <a:cs typeface="Times New Roman" panose="02020603050405020304" pitchFamily="18" charset="0"/>
                        </a:rPr>
                        <a:t>DataManagementAndAnalysis</a:t>
                      </a:r>
                      <a:r>
                        <a:rPr lang="en-US" sz="1200" b="1" u="none" strike="noStrike" dirty="0">
                          <a:solidFill>
                            <a:schemeClr val="bg1"/>
                          </a:solidFill>
                          <a:effectLst/>
                          <a:latin typeface="Times New Roman" panose="02020603050405020304" pitchFamily="18" charset="0"/>
                          <a:cs typeface="Times New Roman" panose="02020603050405020304" pitchFamily="18" charset="0"/>
                        </a:rPr>
                        <a:t> </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a:solidFill>
                            <a:schemeClr val="bg1"/>
                          </a:solidFill>
                          <a:effectLst/>
                          <a:latin typeface="Times New Roman" panose="02020603050405020304" pitchFamily="18" charset="0"/>
                          <a:cs typeface="Times New Roman" panose="02020603050405020304" pitchFamily="18" charset="0"/>
                        </a:rPr>
                        <a:t>                  0.155 </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a:solidFill>
                            <a:schemeClr val="bg1"/>
                          </a:solidFill>
                          <a:effectLst/>
                          <a:latin typeface="Times New Roman" panose="02020603050405020304" pitchFamily="18" charset="0"/>
                          <a:cs typeface="Times New Roman" panose="02020603050405020304" pitchFamily="18" charset="0"/>
                        </a:rPr>
                        <a:t>                                  0.340 </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r" fontAlgn="b"/>
                      <a:r>
                        <a:rPr lang="en-US" sz="1200" u="none" strike="noStrike">
                          <a:solidFill>
                            <a:schemeClr val="bg1"/>
                          </a:solidFill>
                          <a:effectLst/>
                          <a:latin typeface="Times New Roman" panose="02020603050405020304" pitchFamily="18" charset="0"/>
                          <a:cs typeface="Times New Roman" panose="02020603050405020304" pitchFamily="18" charset="0"/>
                        </a:rPr>
                        <a:t>3</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extLst>
                  <a:ext uri="{0D108BD9-81ED-4DB2-BD59-A6C34878D82A}">
                    <a16:rowId xmlns:a16="http://schemas.microsoft.com/office/drawing/2014/main" val="1240955632"/>
                  </a:ext>
                </a:extLst>
              </a:tr>
              <a:tr h="188109">
                <a:tc>
                  <a:txBody>
                    <a:bodyPr/>
                    <a:lstStyle/>
                    <a:p>
                      <a:pPr algn="l" fontAlgn="b"/>
                      <a:r>
                        <a:rPr lang="en-US" sz="1200" b="1" u="none" strike="noStrike" dirty="0">
                          <a:solidFill>
                            <a:srgbClr val="FFC000"/>
                          </a:solidFill>
                          <a:effectLst/>
                          <a:latin typeface="Times New Roman" panose="02020603050405020304" pitchFamily="18" charset="0"/>
                          <a:cs typeface="Times New Roman" panose="02020603050405020304" pitchFamily="18" charset="0"/>
                        </a:rPr>
                        <a:t> </a:t>
                      </a:r>
                      <a:r>
                        <a:rPr lang="en-US" sz="1200" b="1" u="none" strike="noStrike" dirty="0" err="1">
                          <a:solidFill>
                            <a:srgbClr val="FFC000"/>
                          </a:solidFill>
                          <a:effectLst/>
                          <a:latin typeface="Times New Roman" panose="02020603050405020304" pitchFamily="18" charset="0"/>
                          <a:cs typeface="Times New Roman" panose="02020603050405020304" pitchFamily="18" charset="0"/>
                        </a:rPr>
                        <a:t>SecurityAndProtectionLevels</a:t>
                      </a:r>
                      <a:r>
                        <a:rPr lang="en-US" sz="1200" b="1" u="none" strike="noStrike" dirty="0">
                          <a:solidFill>
                            <a:srgbClr val="FFC000"/>
                          </a:solidFill>
                          <a:effectLst/>
                          <a:latin typeface="Times New Roman" panose="02020603050405020304" pitchFamily="18" charset="0"/>
                          <a:cs typeface="Times New Roman" panose="02020603050405020304" pitchFamily="18" charset="0"/>
                        </a:rPr>
                        <a:t> </a:t>
                      </a:r>
                      <a:endParaRPr lang="en-US" sz="12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dirty="0">
                          <a:solidFill>
                            <a:srgbClr val="FFC000"/>
                          </a:solidFill>
                          <a:effectLst/>
                          <a:latin typeface="Times New Roman" panose="02020603050405020304" pitchFamily="18" charset="0"/>
                          <a:cs typeface="Times New Roman" panose="02020603050405020304" pitchFamily="18" charset="0"/>
                        </a:rPr>
                        <a:t>                  0.456 </a:t>
                      </a:r>
                      <a:endParaRPr lang="en-US" sz="1200" b="0" i="0" u="none" strike="noStrike" dirty="0">
                        <a:solidFill>
                          <a:srgbClr val="FFC000"/>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dirty="0">
                          <a:solidFill>
                            <a:srgbClr val="FFC000"/>
                          </a:solidFill>
                          <a:effectLst/>
                          <a:latin typeface="Times New Roman" panose="02020603050405020304" pitchFamily="18" charset="0"/>
                          <a:cs typeface="Times New Roman" panose="02020603050405020304" pitchFamily="18" charset="0"/>
                        </a:rPr>
                        <a:t>                                  1.000 </a:t>
                      </a:r>
                      <a:endParaRPr lang="en-US" sz="1200" b="0" i="0" u="none" strike="noStrike" dirty="0">
                        <a:solidFill>
                          <a:srgbClr val="FFC000"/>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r" fontAlgn="b"/>
                      <a:r>
                        <a:rPr lang="en-US" sz="1200" u="none" strike="noStrike" dirty="0">
                          <a:solidFill>
                            <a:srgbClr val="FFC000"/>
                          </a:solidFill>
                          <a:effectLst/>
                          <a:latin typeface="Times New Roman" panose="02020603050405020304" pitchFamily="18" charset="0"/>
                          <a:cs typeface="Times New Roman" panose="02020603050405020304" pitchFamily="18" charset="0"/>
                        </a:rPr>
                        <a:t>1</a:t>
                      </a:r>
                      <a:endParaRPr lang="en-US" sz="1200" b="0" i="0" u="none" strike="noStrike" dirty="0">
                        <a:solidFill>
                          <a:srgbClr val="FFC000"/>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extLst>
                  <a:ext uri="{0D108BD9-81ED-4DB2-BD59-A6C34878D82A}">
                    <a16:rowId xmlns:a16="http://schemas.microsoft.com/office/drawing/2014/main" val="1648854072"/>
                  </a:ext>
                </a:extLst>
              </a:tr>
              <a:tr h="188109">
                <a:tc>
                  <a:txBody>
                    <a:bodyPr/>
                    <a:lstStyle/>
                    <a:p>
                      <a:pPr algn="l" fontAlgn="b"/>
                      <a:r>
                        <a:rPr lang="en-US" sz="1200" b="1" u="none" strike="noStrike" dirty="0">
                          <a:solidFill>
                            <a:schemeClr val="bg1"/>
                          </a:solidFill>
                          <a:effectLst/>
                          <a:latin typeface="Times New Roman" panose="02020603050405020304" pitchFamily="18" charset="0"/>
                          <a:cs typeface="Times New Roman" panose="02020603050405020304" pitchFamily="18" charset="0"/>
                        </a:rPr>
                        <a:t> </a:t>
                      </a:r>
                      <a:r>
                        <a:rPr lang="en-US" sz="1200" b="1" u="none" strike="noStrike" dirty="0" err="1">
                          <a:solidFill>
                            <a:schemeClr val="bg1"/>
                          </a:solidFill>
                          <a:effectLst/>
                          <a:latin typeface="Times New Roman" panose="02020603050405020304" pitchFamily="18" charset="0"/>
                          <a:cs typeface="Times New Roman" panose="02020603050405020304" pitchFamily="18" charset="0"/>
                        </a:rPr>
                        <a:t>SystemsIntegration</a:t>
                      </a:r>
                      <a:r>
                        <a:rPr lang="en-US" sz="1200" b="1" u="none" strike="noStrike" dirty="0">
                          <a:solidFill>
                            <a:schemeClr val="bg1"/>
                          </a:solidFill>
                          <a:effectLst/>
                          <a:latin typeface="Times New Roman" panose="02020603050405020304" pitchFamily="18" charset="0"/>
                          <a:cs typeface="Times New Roman" panose="02020603050405020304" pitchFamily="18" charset="0"/>
                        </a:rPr>
                        <a:t> </a:t>
                      </a:r>
                      <a:endParaRPr lang="en-US" sz="1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a:solidFill>
                            <a:schemeClr val="bg1"/>
                          </a:solidFill>
                          <a:effectLst/>
                          <a:latin typeface="Times New Roman" panose="02020603050405020304" pitchFamily="18" charset="0"/>
                          <a:cs typeface="Times New Roman" panose="02020603050405020304" pitchFamily="18" charset="0"/>
                        </a:rPr>
                        <a:t>                  0.189 </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r>
                        <a:rPr lang="en-US" sz="1200" u="none" strike="noStrike" dirty="0">
                          <a:solidFill>
                            <a:schemeClr val="bg1"/>
                          </a:solidFill>
                          <a:effectLst/>
                          <a:latin typeface="Times New Roman" panose="02020603050405020304" pitchFamily="18" charset="0"/>
                          <a:cs typeface="Times New Roman" panose="02020603050405020304" pitchFamily="18" charset="0"/>
                        </a:rPr>
                        <a:t>                                  0.415 </a:t>
                      </a:r>
                      <a:endParaRPr lang="en-US" sz="12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r" fontAlgn="b"/>
                      <a:r>
                        <a:rPr lang="en-US" sz="1200" u="none" strike="noStrike">
                          <a:solidFill>
                            <a:schemeClr val="bg1"/>
                          </a:solidFill>
                          <a:effectLst/>
                          <a:latin typeface="Times New Roman" panose="02020603050405020304" pitchFamily="18" charset="0"/>
                          <a:cs typeface="Times New Roman" panose="02020603050405020304" pitchFamily="18" charset="0"/>
                        </a:rPr>
                        <a:t>2</a:t>
                      </a:r>
                      <a:endParaRPr lang="en-US" sz="1200" b="0" i="0" u="none" strike="noStrike">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tc>
                  <a:txBody>
                    <a:bodyPr/>
                    <a:lstStyle/>
                    <a:p>
                      <a:pPr algn="l" fontAlgn="b"/>
                      <a:endParaRPr lang="en-US" sz="12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6068" marR="6068" marT="6068" marB="0" anchor="b"/>
                </a:tc>
                <a:extLst>
                  <a:ext uri="{0D108BD9-81ED-4DB2-BD59-A6C34878D82A}">
                    <a16:rowId xmlns:a16="http://schemas.microsoft.com/office/drawing/2014/main" val="2540720390"/>
                  </a:ext>
                </a:extLst>
              </a:tr>
            </a:tbl>
          </a:graphicData>
        </a:graphic>
      </p:graphicFrame>
    </p:spTree>
    <p:extLst>
      <p:ext uri="{BB962C8B-B14F-4D97-AF65-F5344CB8AC3E}">
        <p14:creationId xmlns:p14="http://schemas.microsoft.com/office/powerpoint/2010/main" val="3555347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8" name="Google Shape;298;p40"/>
          <p:cNvSpPr/>
          <p:nvPr/>
        </p:nvSpPr>
        <p:spPr>
          <a:xfrm>
            <a:off x="492045" y="0"/>
            <a:ext cx="299744" cy="1234986"/>
          </a:xfrm>
          <a:custGeom>
            <a:avLst/>
            <a:gdLst/>
            <a:ahLst/>
            <a:cxnLst/>
            <a:rect l="l" t="t" r="r" b="b"/>
            <a:pathLst>
              <a:path w="11670" h="48082" fill="none" extrusionOk="0">
                <a:moveTo>
                  <a:pt x="11599" y="0"/>
                </a:moveTo>
                <a:lnTo>
                  <a:pt x="11670" y="21647"/>
                </a:lnTo>
                <a:lnTo>
                  <a:pt x="1" y="34388"/>
                </a:lnTo>
                <a:lnTo>
                  <a:pt x="1" y="48081"/>
                </a:lnTo>
                <a:lnTo>
                  <a:pt x="6097" y="48081"/>
                </a:lnTo>
              </a:path>
            </a:pathLst>
          </a:custGeom>
          <a:solidFill>
            <a:schemeClr val="lt1"/>
          </a:solidFill>
          <a:ln w="19050"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40"/>
          <p:cNvGrpSpPr/>
          <p:nvPr/>
        </p:nvGrpSpPr>
        <p:grpSpPr>
          <a:xfrm>
            <a:off x="629692" y="1105264"/>
            <a:ext cx="144992" cy="269768"/>
            <a:chOff x="629692" y="1105264"/>
            <a:chExt cx="144992" cy="269768"/>
          </a:xfrm>
        </p:grpSpPr>
        <p:sp>
          <p:nvSpPr>
            <p:cNvPr id="300" name="Google Shape;300;p40"/>
            <p:cNvSpPr/>
            <p:nvPr/>
          </p:nvSpPr>
          <p:spPr>
            <a:xfrm>
              <a:off x="629692" y="1105264"/>
              <a:ext cx="144992" cy="135206"/>
            </a:xfrm>
            <a:custGeom>
              <a:avLst/>
              <a:gdLst/>
              <a:ahLst/>
              <a:cxnLst/>
              <a:rect l="l" t="t" r="r" b="b"/>
              <a:pathLst>
                <a:path w="5645" h="5264" fill="none" extrusionOk="0">
                  <a:moveTo>
                    <a:pt x="0" y="5264"/>
                  </a:moveTo>
                  <a:lnTo>
                    <a:pt x="5644" y="1"/>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35188" y="1229450"/>
              <a:ext cx="135822" cy="145583"/>
            </a:xfrm>
            <a:custGeom>
              <a:avLst/>
              <a:gdLst/>
              <a:ahLst/>
              <a:cxnLst/>
              <a:rect l="l" t="t" r="r" b="b"/>
              <a:pathLst>
                <a:path w="5288" h="5668" fill="none" extrusionOk="0">
                  <a:moveTo>
                    <a:pt x="0" y="0"/>
                  </a:moveTo>
                  <a:lnTo>
                    <a:pt x="5287" y="5668"/>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40">
            <a:hlinkClick r:id="rId3" action="ppaction://hlinksldjump"/>
          </p:cNvPr>
          <p:cNvSpPr/>
          <p:nvPr/>
        </p:nvSpPr>
        <p:spPr>
          <a:xfrm>
            <a:off x="662726" y="431825"/>
            <a:ext cx="254100" cy="2541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1600" b="1" dirty="0"/>
          </a:p>
        </p:txBody>
      </p:sp>
      <p:sp>
        <p:nvSpPr>
          <p:cNvPr id="303" name="Google Shape;303;p40">
            <a:hlinkClick r:id="rId4" action="ppaction://hlinksldjump"/>
          </p:cNvPr>
          <p:cNvSpPr/>
          <p:nvPr/>
        </p:nvSpPr>
        <p:spPr>
          <a:xfrm>
            <a:off x="404400" y="796152"/>
            <a:ext cx="175200" cy="1752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1000" dirty="0"/>
          </a:p>
        </p:txBody>
      </p:sp>
      <p:sp>
        <p:nvSpPr>
          <p:cNvPr id="304" name="Google Shape;304;p40">
            <a:hlinkClick r:id="" action="ppaction://hlinkshowjump?jump=previousslide"/>
          </p:cNvPr>
          <p:cNvSpPr/>
          <p:nvPr/>
        </p:nvSpPr>
        <p:spPr>
          <a:xfrm rot="10800000">
            <a:off x="745722" y="1066461"/>
            <a:ext cx="88200" cy="882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305" name="Google Shape;305;p40">
            <a:hlinkClick r:id="" action="ppaction://hlinkshowjump?jump=nextslide"/>
          </p:cNvPr>
          <p:cNvSpPr/>
          <p:nvPr/>
        </p:nvSpPr>
        <p:spPr>
          <a:xfrm>
            <a:off x="745525" y="1325689"/>
            <a:ext cx="88500" cy="885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3" name="Title 2">
            <a:extLst>
              <a:ext uri="{FF2B5EF4-FFF2-40B4-BE49-F238E27FC236}">
                <a16:creationId xmlns:a16="http://schemas.microsoft.com/office/drawing/2014/main" id="{A90B1FBB-B4B4-4D20-8090-288FECE0DD9D}"/>
              </a:ext>
            </a:extLst>
          </p:cNvPr>
          <p:cNvSpPr>
            <a:spLocks noGrp="1"/>
          </p:cNvSpPr>
          <p:nvPr>
            <p:ph type="title"/>
          </p:nvPr>
        </p:nvSpPr>
        <p:spPr>
          <a:xfrm>
            <a:off x="1473896" y="-45648"/>
            <a:ext cx="5940158" cy="841800"/>
          </a:xfrm>
        </p:spPr>
        <p:txBody>
          <a:bodyPr/>
          <a:lstStyle/>
          <a:p>
            <a:r>
              <a:rPr lang="en-US" sz="2800" dirty="0">
                <a:latin typeface="Times New Roman" panose="02020603050405020304" pitchFamily="18" charset="0"/>
                <a:cs typeface="Times New Roman" panose="02020603050405020304" pitchFamily="18" charset="0"/>
              </a:rPr>
              <a:t>Long Term and Short Term Strategies</a:t>
            </a:r>
          </a:p>
        </p:txBody>
      </p:sp>
      <p:pic>
        <p:nvPicPr>
          <p:cNvPr id="15" name="Picture 14">
            <a:extLst>
              <a:ext uri="{FF2B5EF4-FFF2-40B4-BE49-F238E27FC236}">
                <a16:creationId xmlns:a16="http://schemas.microsoft.com/office/drawing/2014/main" id="{4C6111DC-1B3E-4A5A-8A04-7A7340629350}"/>
              </a:ext>
            </a:extLst>
          </p:cNvPr>
          <p:cNvPicPr>
            <a:picLocks noChangeAspect="1"/>
          </p:cNvPicPr>
          <p:nvPr/>
        </p:nvPicPr>
        <p:blipFill>
          <a:blip r:embed="rId5"/>
          <a:stretch>
            <a:fillRect/>
          </a:stretch>
        </p:blipFill>
        <p:spPr>
          <a:xfrm>
            <a:off x="2063576" y="3165142"/>
            <a:ext cx="5455507" cy="1624328"/>
          </a:xfrm>
          <a:prstGeom prst="rect">
            <a:avLst/>
          </a:prstGeom>
        </p:spPr>
      </p:pic>
      <p:sp>
        <p:nvSpPr>
          <p:cNvPr id="5" name="TextBox 4">
            <a:extLst>
              <a:ext uri="{FF2B5EF4-FFF2-40B4-BE49-F238E27FC236}">
                <a16:creationId xmlns:a16="http://schemas.microsoft.com/office/drawing/2014/main" id="{53BA81E3-2E23-4C82-872A-06B6D0AA1BC2}"/>
              </a:ext>
            </a:extLst>
          </p:cNvPr>
          <p:cNvSpPr txBox="1"/>
          <p:nvPr/>
        </p:nvSpPr>
        <p:spPr>
          <a:xfrm>
            <a:off x="3408861" y="2848249"/>
            <a:ext cx="2326278" cy="369332"/>
          </a:xfrm>
          <a:prstGeom prst="rect">
            <a:avLst/>
          </a:prstGeom>
          <a:noFill/>
        </p:spPr>
        <p:txBody>
          <a:bodyPr wrap="none" rtlCol="0">
            <a:spAutoFit/>
          </a:bodyPr>
          <a:lstStyle/>
          <a:p>
            <a:r>
              <a:rPr lang="en-US" sz="1800" dirty="0">
                <a:solidFill>
                  <a:srgbClr val="FFC000"/>
                </a:solidFill>
                <a:latin typeface="Times New Roman" panose="02020603050405020304" pitchFamily="18" charset="0"/>
                <a:cs typeface="Times New Roman" panose="02020603050405020304" pitchFamily="18" charset="0"/>
              </a:rPr>
              <a:t>Long Term – Additive </a:t>
            </a:r>
          </a:p>
        </p:txBody>
      </p:sp>
      <p:sp>
        <p:nvSpPr>
          <p:cNvPr id="17" name="TextBox 16">
            <a:extLst>
              <a:ext uri="{FF2B5EF4-FFF2-40B4-BE49-F238E27FC236}">
                <a16:creationId xmlns:a16="http://schemas.microsoft.com/office/drawing/2014/main" id="{4E961CB1-DDA6-4EC2-B891-03B183D263F8}"/>
              </a:ext>
            </a:extLst>
          </p:cNvPr>
          <p:cNvSpPr txBox="1"/>
          <p:nvPr/>
        </p:nvSpPr>
        <p:spPr>
          <a:xfrm>
            <a:off x="3136501" y="871134"/>
            <a:ext cx="2781531" cy="369332"/>
          </a:xfrm>
          <a:prstGeom prst="rect">
            <a:avLst/>
          </a:prstGeom>
          <a:noFill/>
        </p:spPr>
        <p:txBody>
          <a:bodyPr wrap="none" rtlCol="0">
            <a:spAutoFit/>
          </a:bodyPr>
          <a:lstStyle/>
          <a:p>
            <a:r>
              <a:rPr lang="en-US" sz="1800" dirty="0">
                <a:solidFill>
                  <a:srgbClr val="FFFF00"/>
                </a:solidFill>
                <a:latin typeface="Times New Roman" panose="02020603050405020304" pitchFamily="18" charset="0"/>
                <a:cs typeface="Times New Roman" panose="02020603050405020304" pitchFamily="18" charset="0"/>
              </a:rPr>
              <a:t>Short Term – Multiplicative</a:t>
            </a:r>
          </a:p>
        </p:txBody>
      </p:sp>
      <p:pic>
        <p:nvPicPr>
          <p:cNvPr id="7" name="Picture 6">
            <a:extLst>
              <a:ext uri="{FF2B5EF4-FFF2-40B4-BE49-F238E27FC236}">
                <a16:creationId xmlns:a16="http://schemas.microsoft.com/office/drawing/2014/main" id="{17D0B477-F74A-4F84-B953-E1FB2022A3F9}"/>
              </a:ext>
            </a:extLst>
          </p:cNvPr>
          <p:cNvPicPr>
            <a:picLocks noChangeAspect="1"/>
          </p:cNvPicPr>
          <p:nvPr/>
        </p:nvPicPr>
        <p:blipFill>
          <a:blip r:embed="rId6"/>
          <a:stretch>
            <a:fillRect/>
          </a:stretch>
        </p:blipFill>
        <p:spPr>
          <a:xfrm>
            <a:off x="2023982" y="1190604"/>
            <a:ext cx="5534697" cy="1470629"/>
          </a:xfrm>
          <a:prstGeom prst="rect">
            <a:avLst/>
          </a:prstGeom>
        </p:spPr>
      </p:pic>
    </p:spTree>
    <p:extLst>
      <p:ext uri="{BB962C8B-B14F-4D97-AF65-F5344CB8AC3E}">
        <p14:creationId xmlns:p14="http://schemas.microsoft.com/office/powerpoint/2010/main" val="513803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8" name="Google Shape;298;p40"/>
          <p:cNvSpPr/>
          <p:nvPr/>
        </p:nvSpPr>
        <p:spPr>
          <a:xfrm>
            <a:off x="492045" y="0"/>
            <a:ext cx="299744" cy="1234986"/>
          </a:xfrm>
          <a:custGeom>
            <a:avLst/>
            <a:gdLst/>
            <a:ahLst/>
            <a:cxnLst/>
            <a:rect l="l" t="t" r="r" b="b"/>
            <a:pathLst>
              <a:path w="11670" h="48082" fill="none" extrusionOk="0">
                <a:moveTo>
                  <a:pt x="11599" y="0"/>
                </a:moveTo>
                <a:lnTo>
                  <a:pt x="11670" y="21647"/>
                </a:lnTo>
                <a:lnTo>
                  <a:pt x="1" y="34388"/>
                </a:lnTo>
                <a:lnTo>
                  <a:pt x="1" y="48081"/>
                </a:lnTo>
                <a:lnTo>
                  <a:pt x="6097" y="48081"/>
                </a:lnTo>
              </a:path>
            </a:pathLst>
          </a:custGeom>
          <a:solidFill>
            <a:schemeClr val="lt1"/>
          </a:solidFill>
          <a:ln w="19050"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40"/>
          <p:cNvGrpSpPr/>
          <p:nvPr/>
        </p:nvGrpSpPr>
        <p:grpSpPr>
          <a:xfrm>
            <a:off x="629692" y="1105264"/>
            <a:ext cx="144992" cy="269768"/>
            <a:chOff x="629692" y="1105264"/>
            <a:chExt cx="144992" cy="269768"/>
          </a:xfrm>
        </p:grpSpPr>
        <p:sp>
          <p:nvSpPr>
            <p:cNvPr id="300" name="Google Shape;300;p40"/>
            <p:cNvSpPr/>
            <p:nvPr/>
          </p:nvSpPr>
          <p:spPr>
            <a:xfrm>
              <a:off x="629692" y="1105264"/>
              <a:ext cx="144992" cy="135206"/>
            </a:xfrm>
            <a:custGeom>
              <a:avLst/>
              <a:gdLst/>
              <a:ahLst/>
              <a:cxnLst/>
              <a:rect l="l" t="t" r="r" b="b"/>
              <a:pathLst>
                <a:path w="5645" h="5264" fill="none" extrusionOk="0">
                  <a:moveTo>
                    <a:pt x="0" y="5264"/>
                  </a:moveTo>
                  <a:lnTo>
                    <a:pt x="5644" y="1"/>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35188" y="1229450"/>
              <a:ext cx="135822" cy="145583"/>
            </a:xfrm>
            <a:custGeom>
              <a:avLst/>
              <a:gdLst/>
              <a:ahLst/>
              <a:cxnLst/>
              <a:rect l="l" t="t" r="r" b="b"/>
              <a:pathLst>
                <a:path w="5288" h="5668" fill="none" extrusionOk="0">
                  <a:moveTo>
                    <a:pt x="0" y="0"/>
                  </a:moveTo>
                  <a:lnTo>
                    <a:pt x="5287" y="5668"/>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40">
            <a:hlinkClick r:id="rId3" action="ppaction://hlinksldjump"/>
          </p:cNvPr>
          <p:cNvSpPr/>
          <p:nvPr/>
        </p:nvSpPr>
        <p:spPr>
          <a:xfrm>
            <a:off x="662726" y="431825"/>
            <a:ext cx="254100" cy="2541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1600" b="1" dirty="0"/>
          </a:p>
        </p:txBody>
      </p:sp>
      <p:sp>
        <p:nvSpPr>
          <p:cNvPr id="303" name="Google Shape;303;p40">
            <a:hlinkClick r:id="rId4" action="ppaction://hlinksldjump"/>
          </p:cNvPr>
          <p:cNvSpPr/>
          <p:nvPr/>
        </p:nvSpPr>
        <p:spPr>
          <a:xfrm>
            <a:off x="404400" y="796152"/>
            <a:ext cx="175200" cy="1752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1000" dirty="0"/>
          </a:p>
        </p:txBody>
      </p:sp>
      <p:sp>
        <p:nvSpPr>
          <p:cNvPr id="304" name="Google Shape;304;p40">
            <a:hlinkClick r:id="" action="ppaction://hlinkshowjump?jump=previousslide"/>
          </p:cNvPr>
          <p:cNvSpPr/>
          <p:nvPr/>
        </p:nvSpPr>
        <p:spPr>
          <a:xfrm rot="10800000">
            <a:off x="745722" y="1066461"/>
            <a:ext cx="88200" cy="882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305" name="Google Shape;305;p40">
            <a:hlinkClick r:id="" action="ppaction://hlinkshowjump?jump=nextslide"/>
          </p:cNvPr>
          <p:cNvSpPr/>
          <p:nvPr/>
        </p:nvSpPr>
        <p:spPr>
          <a:xfrm>
            <a:off x="745525" y="1325689"/>
            <a:ext cx="88500" cy="885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3" name="Title 2">
            <a:extLst>
              <a:ext uri="{FF2B5EF4-FFF2-40B4-BE49-F238E27FC236}">
                <a16:creationId xmlns:a16="http://schemas.microsoft.com/office/drawing/2014/main" id="{A90B1FBB-B4B4-4D20-8090-288FECE0DD9D}"/>
              </a:ext>
            </a:extLst>
          </p:cNvPr>
          <p:cNvSpPr>
            <a:spLocks noGrp="1"/>
          </p:cNvSpPr>
          <p:nvPr>
            <p:ph type="title"/>
          </p:nvPr>
        </p:nvSpPr>
        <p:spPr>
          <a:xfrm>
            <a:off x="1601921" y="-73962"/>
            <a:ext cx="5940158" cy="841800"/>
          </a:xfrm>
        </p:spPr>
        <p:txBody>
          <a:bodyPr/>
          <a:lstStyle/>
          <a:p>
            <a:r>
              <a:rPr lang="en-US" sz="2400" dirty="0">
                <a:latin typeface="Times New Roman" panose="02020603050405020304" pitchFamily="18" charset="0"/>
                <a:cs typeface="Times New Roman" panose="02020603050405020304" pitchFamily="18" charset="0"/>
              </a:rPr>
              <a:t>Long Term and Short Term Strategies</a:t>
            </a:r>
          </a:p>
        </p:txBody>
      </p:sp>
      <p:graphicFrame>
        <p:nvGraphicFramePr>
          <p:cNvPr id="8" name="Table 7">
            <a:extLst>
              <a:ext uri="{FF2B5EF4-FFF2-40B4-BE49-F238E27FC236}">
                <a16:creationId xmlns:a16="http://schemas.microsoft.com/office/drawing/2014/main" id="{AB1C2054-4F58-4BCB-B3CF-2D1BC728DCF4}"/>
              </a:ext>
            </a:extLst>
          </p:cNvPr>
          <p:cNvGraphicFramePr>
            <a:graphicFrameLocks noGrp="1"/>
          </p:cNvGraphicFramePr>
          <p:nvPr>
            <p:extLst>
              <p:ext uri="{D42A27DB-BD31-4B8C-83A1-F6EECF244321}">
                <p14:modId xmlns:p14="http://schemas.microsoft.com/office/powerpoint/2010/main" val="31281284"/>
              </p:ext>
            </p:extLst>
          </p:nvPr>
        </p:nvGraphicFramePr>
        <p:xfrm>
          <a:off x="4380627" y="971352"/>
          <a:ext cx="3499995" cy="1171970"/>
        </p:xfrm>
        <a:graphic>
          <a:graphicData uri="http://schemas.openxmlformats.org/drawingml/2006/table">
            <a:tbl>
              <a:tblPr>
                <a:tableStyleId>{373F14DD-9BDB-4B39-A820-BDF13519E7B6}</a:tableStyleId>
              </a:tblPr>
              <a:tblGrid>
                <a:gridCol w="1263156">
                  <a:extLst>
                    <a:ext uri="{9D8B030D-6E8A-4147-A177-3AD203B41FA5}">
                      <a16:colId xmlns:a16="http://schemas.microsoft.com/office/drawing/2014/main" val="476263660"/>
                    </a:ext>
                  </a:extLst>
                </a:gridCol>
                <a:gridCol w="745613">
                  <a:extLst>
                    <a:ext uri="{9D8B030D-6E8A-4147-A177-3AD203B41FA5}">
                      <a16:colId xmlns:a16="http://schemas.microsoft.com/office/drawing/2014/main" val="827765608"/>
                    </a:ext>
                  </a:extLst>
                </a:gridCol>
                <a:gridCol w="745613">
                  <a:extLst>
                    <a:ext uri="{9D8B030D-6E8A-4147-A177-3AD203B41FA5}">
                      <a16:colId xmlns:a16="http://schemas.microsoft.com/office/drawing/2014/main" val="4169343462"/>
                    </a:ext>
                  </a:extLst>
                </a:gridCol>
                <a:gridCol w="745613">
                  <a:extLst>
                    <a:ext uri="{9D8B030D-6E8A-4147-A177-3AD203B41FA5}">
                      <a16:colId xmlns:a16="http://schemas.microsoft.com/office/drawing/2014/main" val="3889112472"/>
                    </a:ext>
                  </a:extLst>
                </a:gridCol>
              </a:tblGrid>
              <a:tr h="293130">
                <a:tc gridSpan="4">
                  <a:txBody>
                    <a:bodyPr/>
                    <a:lstStyle/>
                    <a:p>
                      <a:pPr marR="0" algn="ctr" rtl="0" fontAlgn="b">
                        <a:lnSpc>
                          <a:spcPct val="100000"/>
                        </a:lnSpc>
                        <a:spcBef>
                          <a:spcPts val="0"/>
                        </a:spcBef>
                        <a:spcAft>
                          <a:spcPts val="0"/>
                        </a:spcAft>
                        <a:buClr>
                          <a:srgbClr val="000000"/>
                        </a:buClr>
                        <a:buFont typeface="Arial"/>
                      </a:pPr>
                      <a:r>
                        <a:rPr lang="en-US" sz="1600" b="0" i="0" u="none" strike="noStrike" cap="none" dirty="0">
                          <a:solidFill>
                            <a:schemeClr val="accent2"/>
                          </a:solidFill>
                          <a:effectLst/>
                          <a:latin typeface="Times New Roman" panose="02020603050405020304" pitchFamily="18" charset="0"/>
                          <a:cs typeface="Times New Roman" panose="02020603050405020304" pitchFamily="18" charset="0"/>
                          <a:sym typeface="Arial"/>
                        </a:rPr>
                        <a:t>Multiplicative - Short Term</a:t>
                      </a:r>
                    </a:p>
                  </a:txBody>
                  <a:tcPr marL="6350" marR="6350" marT="635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67718258"/>
                  </a:ext>
                </a:extLst>
              </a:tr>
              <a:tr h="196850">
                <a:tc>
                  <a:txBody>
                    <a:bodyPr/>
                    <a:lstStyle/>
                    <a:p>
                      <a:pPr algn="l" fontAlgn="b"/>
                      <a:r>
                        <a:rPr lang="en-US" sz="1400" b="1" u="none" strike="noStrike" dirty="0">
                          <a:solidFill>
                            <a:schemeClr val="bg1"/>
                          </a:solidFill>
                          <a:effectLst/>
                          <a:latin typeface="Times New Roman" panose="02020603050405020304" pitchFamily="18" charset="0"/>
                          <a:cs typeface="Times New Roman" panose="02020603050405020304" pitchFamily="18" charset="0"/>
                        </a:rPr>
                        <a:t>Name</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l" fontAlgn="b"/>
                      <a:r>
                        <a:rPr lang="en-US" sz="1400" b="1" u="none" strike="noStrike" dirty="0">
                          <a:solidFill>
                            <a:schemeClr val="bg1"/>
                          </a:solidFill>
                          <a:effectLst/>
                          <a:latin typeface="Times New Roman" panose="02020603050405020304" pitchFamily="18" charset="0"/>
                          <a:cs typeface="Times New Roman" panose="02020603050405020304" pitchFamily="18" charset="0"/>
                        </a:rPr>
                        <a:t>Ideals</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l" fontAlgn="b"/>
                      <a:r>
                        <a:rPr lang="en-US" sz="1400" b="1" u="none" strike="noStrike" dirty="0" err="1">
                          <a:solidFill>
                            <a:schemeClr val="bg1"/>
                          </a:solidFill>
                          <a:effectLst/>
                          <a:latin typeface="Times New Roman" panose="02020603050405020304" pitchFamily="18" charset="0"/>
                          <a:cs typeface="Times New Roman" panose="02020603050405020304" pitchFamily="18" charset="0"/>
                        </a:rPr>
                        <a:t>Normals</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l" fontAlgn="b"/>
                      <a:r>
                        <a:rPr lang="en-US" sz="1400" b="1" u="none" strike="noStrike" dirty="0">
                          <a:solidFill>
                            <a:schemeClr val="bg1"/>
                          </a:solidFill>
                          <a:effectLst/>
                          <a:latin typeface="Times New Roman" panose="02020603050405020304" pitchFamily="18" charset="0"/>
                          <a:cs typeface="Times New Roman" panose="02020603050405020304" pitchFamily="18" charset="0"/>
                        </a:rPr>
                        <a:t>Raw</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1614868667"/>
                  </a:ext>
                </a:extLst>
              </a:tr>
              <a:tr h="196850">
                <a:tc>
                  <a:txBody>
                    <a:bodyPr/>
                    <a:lstStyle/>
                    <a:p>
                      <a:pPr algn="l" fontAlgn="b"/>
                      <a:r>
                        <a:rPr lang="en-US" sz="1400" b="1" u="none" strike="noStrike" dirty="0">
                          <a:solidFill>
                            <a:schemeClr val="bg1"/>
                          </a:solidFill>
                          <a:effectLst/>
                          <a:latin typeface="Times New Roman" panose="02020603050405020304" pitchFamily="18" charset="0"/>
                          <a:cs typeface="Times New Roman" panose="02020603050405020304" pitchFamily="18" charset="0"/>
                        </a:rPr>
                        <a:t>Build</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solidFill>
                            <a:schemeClr val="bg1"/>
                          </a:solidFill>
                          <a:effectLst/>
                          <a:latin typeface="Times New Roman" panose="02020603050405020304" pitchFamily="18" charset="0"/>
                          <a:cs typeface="Times New Roman" panose="02020603050405020304" pitchFamily="18" charset="0"/>
                        </a:rPr>
                        <a:t>0.0384</a:t>
                      </a:r>
                      <a:endParaRPr lang="en-US" sz="1400" b="0" i="0" u="none" strike="noStrike">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solidFill>
                            <a:schemeClr val="bg1"/>
                          </a:solidFill>
                          <a:effectLst/>
                          <a:latin typeface="Times New Roman" panose="02020603050405020304" pitchFamily="18" charset="0"/>
                          <a:cs typeface="Times New Roman" panose="02020603050405020304" pitchFamily="18" charset="0"/>
                        </a:rPr>
                        <a:t>2%</a:t>
                      </a:r>
                      <a:endParaRPr lang="en-US"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solidFill>
                            <a:schemeClr val="bg1"/>
                          </a:solidFill>
                          <a:effectLst/>
                          <a:latin typeface="Times New Roman" panose="02020603050405020304" pitchFamily="18" charset="0"/>
                          <a:cs typeface="Times New Roman" panose="02020603050405020304" pitchFamily="18" charset="0"/>
                        </a:rPr>
                        <a:t>0.21205</a:t>
                      </a:r>
                      <a:endParaRPr lang="en-US" sz="1400" b="0" i="0" u="none" strike="noStrike">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2240414806"/>
                  </a:ext>
                </a:extLst>
              </a:tr>
              <a:tr h="196850">
                <a:tc>
                  <a:txBody>
                    <a:bodyPr/>
                    <a:lstStyle/>
                    <a:p>
                      <a:pPr algn="l" fontAlgn="b"/>
                      <a:r>
                        <a:rPr lang="en-US" sz="1400" b="1" u="none" strike="noStrike" dirty="0">
                          <a:solidFill>
                            <a:schemeClr val="bg1"/>
                          </a:solidFill>
                          <a:effectLst/>
                          <a:latin typeface="Times New Roman" panose="02020603050405020304" pitchFamily="18" charset="0"/>
                          <a:cs typeface="Times New Roman" panose="02020603050405020304" pitchFamily="18" charset="0"/>
                        </a:rPr>
                        <a:t>Buy</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solidFill>
                            <a:schemeClr val="bg1"/>
                          </a:solidFill>
                          <a:effectLst/>
                          <a:latin typeface="Times New Roman" panose="02020603050405020304" pitchFamily="18" charset="0"/>
                          <a:cs typeface="Times New Roman" panose="02020603050405020304" pitchFamily="18" charset="0"/>
                        </a:rPr>
                        <a:t>0.598706</a:t>
                      </a:r>
                      <a:endParaRPr lang="en-US"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solidFill>
                            <a:schemeClr val="bg1"/>
                          </a:solidFill>
                          <a:effectLst/>
                          <a:latin typeface="Times New Roman" panose="02020603050405020304" pitchFamily="18" charset="0"/>
                          <a:cs typeface="Times New Roman" panose="02020603050405020304" pitchFamily="18" charset="0"/>
                        </a:rPr>
                        <a:t>37%</a:t>
                      </a:r>
                      <a:endParaRPr lang="en-US"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solidFill>
                            <a:schemeClr val="bg1"/>
                          </a:solidFill>
                          <a:effectLst/>
                          <a:latin typeface="Times New Roman" panose="02020603050405020304" pitchFamily="18" charset="0"/>
                          <a:cs typeface="Times New Roman" panose="02020603050405020304" pitchFamily="18" charset="0"/>
                        </a:rPr>
                        <a:t>3.306155</a:t>
                      </a:r>
                      <a:endParaRPr lang="en-US"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2390476437"/>
                  </a:ext>
                </a:extLst>
              </a:tr>
              <a:tr h="196850">
                <a:tc>
                  <a:txBody>
                    <a:bodyPr/>
                    <a:lstStyle/>
                    <a:p>
                      <a:pPr algn="l" fontAlgn="b"/>
                      <a:r>
                        <a:rPr lang="en-US" sz="1400" b="1" u="none" strike="noStrike" dirty="0">
                          <a:solidFill>
                            <a:srgbClr val="FFC000"/>
                          </a:solidFill>
                          <a:effectLst/>
                          <a:latin typeface="Times New Roman" panose="02020603050405020304" pitchFamily="18" charset="0"/>
                          <a:cs typeface="Times New Roman" panose="02020603050405020304" pitchFamily="18" charset="0"/>
                        </a:rPr>
                        <a:t>Outsource</a:t>
                      </a:r>
                      <a:endParaRPr lang="en-US" sz="14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solidFill>
                            <a:srgbClr val="FFC000"/>
                          </a:solidFill>
                          <a:effectLst/>
                          <a:latin typeface="Times New Roman" panose="02020603050405020304" pitchFamily="18" charset="0"/>
                          <a:cs typeface="Times New Roman" panose="02020603050405020304" pitchFamily="18" charset="0"/>
                        </a:rPr>
                        <a:t>1</a:t>
                      </a:r>
                      <a:endParaRPr lang="en-US" sz="1400" b="0" i="0" u="none" strike="noStrike" dirty="0">
                        <a:solidFill>
                          <a:srgbClr val="FFC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solidFill>
                            <a:srgbClr val="FFC000"/>
                          </a:solidFill>
                          <a:effectLst/>
                          <a:latin typeface="Times New Roman" panose="02020603050405020304" pitchFamily="18" charset="0"/>
                          <a:cs typeface="Times New Roman" panose="02020603050405020304" pitchFamily="18" charset="0"/>
                        </a:rPr>
                        <a:t>61%</a:t>
                      </a:r>
                      <a:endParaRPr lang="en-US" sz="1400" b="0" i="0" u="none" strike="noStrike" dirty="0">
                        <a:solidFill>
                          <a:srgbClr val="FFC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solidFill>
                            <a:srgbClr val="FFC000"/>
                          </a:solidFill>
                          <a:effectLst/>
                          <a:latin typeface="Times New Roman" panose="02020603050405020304" pitchFamily="18" charset="0"/>
                          <a:cs typeface="Times New Roman" panose="02020603050405020304" pitchFamily="18" charset="0"/>
                        </a:rPr>
                        <a:t>5.522164</a:t>
                      </a:r>
                      <a:endParaRPr lang="en-US" sz="1400" b="0" i="0" u="none" strike="noStrike" dirty="0">
                        <a:solidFill>
                          <a:srgbClr val="FFC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163401472"/>
                  </a:ext>
                </a:extLst>
              </a:tr>
            </a:tbl>
          </a:graphicData>
        </a:graphic>
      </p:graphicFrame>
      <p:graphicFrame>
        <p:nvGraphicFramePr>
          <p:cNvPr id="9" name="Table 8">
            <a:extLst>
              <a:ext uri="{FF2B5EF4-FFF2-40B4-BE49-F238E27FC236}">
                <a16:creationId xmlns:a16="http://schemas.microsoft.com/office/drawing/2014/main" id="{78FF9B14-605C-4304-B480-9E125A8258D7}"/>
              </a:ext>
            </a:extLst>
          </p:cNvPr>
          <p:cNvGraphicFramePr>
            <a:graphicFrameLocks noGrp="1"/>
          </p:cNvGraphicFramePr>
          <p:nvPr>
            <p:extLst>
              <p:ext uri="{D42A27DB-BD31-4B8C-83A1-F6EECF244321}">
                <p14:modId xmlns:p14="http://schemas.microsoft.com/office/powerpoint/2010/main" val="303845078"/>
              </p:ext>
            </p:extLst>
          </p:nvPr>
        </p:nvGraphicFramePr>
        <p:xfrm>
          <a:off x="4572000" y="3136208"/>
          <a:ext cx="3499995" cy="1129030"/>
        </p:xfrm>
        <a:graphic>
          <a:graphicData uri="http://schemas.openxmlformats.org/drawingml/2006/table">
            <a:tbl>
              <a:tblPr>
                <a:tableStyleId>{373F14DD-9BDB-4B39-A820-BDF13519E7B6}</a:tableStyleId>
              </a:tblPr>
              <a:tblGrid>
                <a:gridCol w="1263156">
                  <a:extLst>
                    <a:ext uri="{9D8B030D-6E8A-4147-A177-3AD203B41FA5}">
                      <a16:colId xmlns:a16="http://schemas.microsoft.com/office/drawing/2014/main" val="3628488270"/>
                    </a:ext>
                  </a:extLst>
                </a:gridCol>
                <a:gridCol w="745613">
                  <a:extLst>
                    <a:ext uri="{9D8B030D-6E8A-4147-A177-3AD203B41FA5}">
                      <a16:colId xmlns:a16="http://schemas.microsoft.com/office/drawing/2014/main" val="378445219"/>
                    </a:ext>
                  </a:extLst>
                </a:gridCol>
                <a:gridCol w="745613">
                  <a:extLst>
                    <a:ext uri="{9D8B030D-6E8A-4147-A177-3AD203B41FA5}">
                      <a16:colId xmlns:a16="http://schemas.microsoft.com/office/drawing/2014/main" val="2027234914"/>
                    </a:ext>
                  </a:extLst>
                </a:gridCol>
                <a:gridCol w="745613">
                  <a:extLst>
                    <a:ext uri="{9D8B030D-6E8A-4147-A177-3AD203B41FA5}">
                      <a16:colId xmlns:a16="http://schemas.microsoft.com/office/drawing/2014/main" val="571136117"/>
                    </a:ext>
                  </a:extLst>
                </a:gridCol>
              </a:tblGrid>
              <a:tr h="196850">
                <a:tc gridSpan="4">
                  <a:txBody>
                    <a:bodyPr/>
                    <a:lstStyle/>
                    <a:p>
                      <a:pPr algn="ctr" fontAlgn="b"/>
                      <a:r>
                        <a:rPr lang="en-US" sz="1600" u="none" strike="noStrike" dirty="0">
                          <a:solidFill>
                            <a:schemeClr val="accent2"/>
                          </a:solidFill>
                          <a:effectLst/>
                          <a:latin typeface="Times New Roman" panose="02020603050405020304" pitchFamily="18" charset="0"/>
                          <a:cs typeface="Times New Roman" panose="02020603050405020304" pitchFamily="18" charset="0"/>
                        </a:rPr>
                        <a:t>Additive - Long Term</a:t>
                      </a:r>
                      <a:endParaRPr lang="en-US" sz="1600" b="1" i="0" u="none" strike="noStrike" dirty="0">
                        <a:solidFill>
                          <a:schemeClr val="accent2"/>
                        </a:solidFill>
                        <a:effectLst/>
                        <a:latin typeface="Times New Roman" panose="02020603050405020304" pitchFamily="18" charset="0"/>
                        <a:cs typeface="Times New Roman" panose="02020603050405020304" pitchFamily="18" charset="0"/>
                      </a:endParaRPr>
                    </a:p>
                  </a:txBody>
                  <a:tcPr marL="6350" marR="6350" marT="635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8381078"/>
                  </a:ext>
                </a:extLst>
              </a:tr>
              <a:tr h="196850">
                <a:tc>
                  <a:txBody>
                    <a:bodyPr/>
                    <a:lstStyle/>
                    <a:p>
                      <a:pPr algn="l" fontAlgn="b"/>
                      <a:r>
                        <a:rPr lang="en-US" sz="1400" b="1" u="none" strike="noStrike" dirty="0">
                          <a:solidFill>
                            <a:schemeClr val="bg1"/>
                          </a:solidFill>
                          <a:effectLst/>
                          <a:latin typeface="Times New Roman" panose="02020603050405020304" pitchFamily="18" charset="0"/>
                          <a:cs typeface="Times New Roman" panose="02020603050405020304" pitchFamily="18" charset="0"/>
                        </a:rPr>
                        <a:t>Name</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l" fontAlgn="b"/>
                      <a:r>
                        <a:rPr lang="en-US" sz="1400" b="1" u="none" strike="noStrike" dirty="0">
                          <a:solidFill>
                            <a:schemeClr val="bg1"/>
                          </a:solidFill>
                          <a:effectLst/>
                          <a:latin typeface="Times New Roman" panose="02020603050405020304" pitchFamily="18" charset="0"/>
                          <a:cs typeface="Times New Roman" panose="02020603050405020304" pitchFamily="18" charset="0"/>
                        </a:rPr>
                        <a:t>Ideals</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l" fontAlgn="b"/>
                      <a:r>
                        <a:rPr lang="en-US" sz="1400" b="1" u="none" strike="noStrike" dirty="0" err="1">
                          <a:solidFill>
                            <a:schemeClr val="bg1"/>
                          </a:solidFill>
                          <a:effectLst/>
                          <a:latin typeface="Times New Roman" panose="02020603050405020304" pitchFamily="18" charset="0"/>
                          <a:cs typeface="Times New Roman" panose="02020603050405020304" pitchFamily="18" charset="0"/>
                        </a:rPr>
                        <a:t>Normals</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l" fontAlgn="b"/>
                      <a:r>
                        <a:rPr lang="en-US" sz="1400" b="1" u="none" strike="noStrike" dirty="0">
                          <a:solidFill>
                            <a:schemeClr val="bg1"/>
                          </a:solidFill>
                          <a:effectLst/>
                          <a:latin typeface="Times New Roman" panose="02020603050405020304" pitchFamily="18" charset="0"/>
                          <a:cs typeface="Times New Roman" panose="02020603050405020304" pitchFamily="18" charset="0"/>
                        </a:rPr>
                        <a:t>Raw</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1597489281"/>
                  </a:ext>
                </a:extLst>
              </a:tr>
              <a:tr h="196850">
                <a:tc>
                  <a:txBody>
                    <a:bodyPr/>
                    <a:lstStyle/>
                    <a:p>
                      <a:pPr algn="l" fontAlgn="b"/>
                      <a:r>
                        <a:rPr lang="en-US" sz="1400" b="1" u="none" strike="noStrike" dirty="0">
                          <a:solidFill>
                            <a:schemeClr val="bg1"/>
                          </a:solidFill>
                          <a:effectLst/>
                          <a:latin typeface="Times New Roman" panose="02020603050405020304" pitchFamily="18" charset="0"/>
                          <a:cs typeface="Times New Roman" panose="02020603050405020304" pitchFamily="18" charset="0"/>
                        </a:rPr>
                        <a:t>Build</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solidFill>
                            <a:schemeClr val="bg1"/>
                          </a:solidFill>
                          <a:effectLst/>
                          <a:latin typeface="Times New Roman" panose="02020603050405020304" pitchFamily="18" charset="0"/>
                          <a:cs typeface="Times New Roman" panose="02020603050405020304" pitchFamily="18" charset="0"/>
                        </a:rPr>
                        <a:t>0.157786</a:t>
                      </a:r>
                      <a:endParaRPr lang="en-US"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solidFill>
                            <a:schemeClr val="bg1"/>
                          </a:solidFill>
                          <a:effectLst/>
                          <a:latin typeface="Times New Roman" panose="02020603050405020304" pitchFamily="18" charset="0"/>
                          <a:cs typeface="Times New Roman" panose="02020603050405020304" pitchFamily="18" charset="0"/>
                        </a:rPr>
                        <a:t>8%</a:t>
                      </a:r>
                      <a:endParaRPr lang="en-US"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a:solidFill>
                            <a:schemeClr val="bg1"/>
                          </a:solidFill>
                          <a:effectLst/>
                          <a:latin typeface="Times New Roman" panose="02020603050405020304" pitchFamily="18" charset="0"/>
                          <a:cs typeface="Times New Roman" panose="02020603050405020304" pitchFamily="18" charset="0"/>
                        </a:rPr>
                        <a:t>0.072302</a:t>
                      </a:r>
                      <a:endParaRPr lang="en-US" sz="1400" b="0" i="0" u="none" strike="noStrike">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3150871674"/>
                  </a:ext>
                </a:extLst>
              </a:tr>
              <a:tr h="196850">
                <a:tc>
                  <a:txBody>
                    <a:bodyPr/>
                    <a:lstStyle/>
                    <a:p>
                      <a:pPr algn="l" fontAlgn="b"/>
                      <a:r>
                        <a:rPr lang="en-US" sz="1400" b="1" u="none" strike="noStrike" dirty="0">
                          <a:solidFill>
                            <a:srgbClr val="FFC000"/>
                          </a:solidFill>
                          <a:effectLst/>
                          <a:latin typeface="Times New Roman" panose="02020603050405020304" pitchFamily="18" charset="0"/>
                          <a:cs typeface="Times New Roman" panose="02020603050405020304" pitchFamily="18" charset="0"/>
                        </a:rPr>
                        <a:t>Buy</a:t>
                      </a:r>
                      <a:endParaRPr lang="en-US" sz="14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solidFill>
                            <a:srgbClr val="FFC000"/>
                          </a:solidFill>
                          <a:effectLst/>
                          <a:latin typeface="Times New Roman" panose="02020603050405020304" pitchFamily="18" charset="0"/>
                          <a:cs typeface="Times New Roman" panose="02020603050405020304" pitchFamily="18" charset="0"/>
                        </a:rPr>
                        <a:t>1</a:t>
                      </a:r>
                      <a:endParaRPr lang="en-US" sz="1400" b="0" i="0" u="none" strike="noStrike" dirty="0">
                        <a:solidFill>
                          <a:srgbClr val="FFC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solidFill>
                            <a:srgbClr val="FFC000"/>
                          </a:solidFill>
                          <a:effectLst/>
                          <a:latin typeface="Times New Roman" panose="02020603050405020304" pitchFamily="18" charset="0"/>
                          <a:cs typeface="Times New Roman" panose="02020603050405020304" pitchFamily="18" charset="0"/>
                        </a:rPr>
                        <a:t>51%</a:t>
                      </a:r>
                      <a:endParaRPr lang="en-US" sz="1400" b="1" i="0" u="none" strike="noStrike" dirty="0">
                        <a:solidFill>
                          <a:srgbClr val="FFC000"/>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solidFill>
                            <a:srgbClr val="FFC000"/>
                          </a:solidFill>
                          <a:effectLst/>
                          <a:latin typeface="Times New Roman" panose="02020603050405020304" pitchFamily="18" charset="0"/>
                          <a:cs typeface="Times New Roman" panose="02020603050405020304" pitchFamily="18" charset="0"/>
                        </a:rPr>
                        <a:t>0.458228</a:t>
                      </a:r>
                      <a:endParaRPr lang="en-US" sz="1400" b="0" i="0" u="none" strike="noStrike" dirty="0">
                        <a:solidFill>
                          <a:srgbClr val="FFC000"/>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3495790187"/>
                  </a:ext>
                </a:extLst>
              </a:tr>
              <a:tr h="196850">
                <a:tc>
                  <a:txBody>
                    <a:bodyPr/>
                    <a:lstStyle/>
                    <a:p>
                      <a:pPr algn="l" fontAlgn="b"/>
                      <a:r>
                        <a:rPr lang="en-US" sz="1400" b="1" u="none" strike="noStrike" dirty="0">
                          <a:solidFill>
                            <a:schemeClr val="bg1"/>
                          </a:solidFill>
                          <a:effectLst/>
                          <a:latin typeface="Times New Roman" panose="02020603050405020304" pitchFamily="18" charset="0"/>
                          <a:cs typeface="Times New Roman" panose="02020603050405020304" pitchFamily="18" charset="0"/>
                        </a:rPr>
                        <a:t>Outsource</a:t>
                      </a:r>
                      <a:endParaRPr lang="en-US" sz="14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solidFill>
                            <a:schemeClr val="bg1"/>
                          </a:solidFill>
                          <a:effectLst/>
                          <a:latin typeface="Times New Roman" panose="02020603050405020304" pitchFamily="18" charset="0"/>
                          <a:cs typeface="Times New Roman" panose="02020603050405020304" pitchFamily="18" charset="0"/>
                        </a:rPr>
                        <a:t>0.807282</a:t>
                      </a:r>
                      <a:endParaRPr lang="en-US"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solidFill>
                            <a:schemeClr val="bg1"/>
                          </a:solidFill>
                          <a:effectLst/>
                          <a:latin typeface="Times New Roman" panose="02020603050405020304" pitchFamily="18" charset="0"/>
                          <a:cs typeface="Times New Roman" panose="02020603050405020304" pitchFamily="18" charset="0"/>
                        </a:rPr>
                        <a:t>41%</a:t>
                      </a:r>
                      <a:endParaRPr lang="en-US"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tc>
                  <a:txBody>
                    <a:bodyPr/>
                    <a:lstStyle/>
                    <a:p>
                      <a:pPr algn="r" fontAlgn="b"/>
                      <a:r>
                        <a:rPr lang="en-US" sz="1400" u="none" strike="noStrike" dirty="0">
                          <a:solidFill>
                            <a:schemeClr val="bg1"/>
                          </a:solidFill>
                          <a:effectLst/>
                          <a:latin typeface="Times New Roman" panose="02020603050405020304" pitchFamily="18" charset="0"/>
                          <a:cs typeface="Times New Roman" panose="02020603050405020304" pitchFamily="18" charset="0"/>
                        </a:rPr>
                        <a:t>0.369919</a:t>
                      </a:r>
                      <a:endParaRPr lang="en-US" sz="1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b"/>
                </a:tc>
                <a:extLst>
                  <a:ext uri="{0D108BD9-81ED-4DB2-BD59-A6C34878D82A}">
                    <a16:rowId xmlns:a16="http://schemas.microsoft.com/office/drawing/2014/main" val="2230836551"/>
                  </a:ext>
                </a:extLst>
              </a:tr>
            </a:tbl>
          </a:graphicData>
        </a:graphic>
      </p:graphicFrame>
      <p:sp>
        <p:nvSpPr>
          <p:cNvPr id="13" name="TextBox 12">
            <a:extLst>
              <a:ext uri="{FF2B5EF4-FFF2-40B4-BE49-F238E27FC236}">
                <a16:creationId xmlns:a16="http://schemas.microsoft.com/office/drawing/2014/main" id="{872823DE-8E0B-4157-AE1A-E6E9BB88BF60}"/>
              </a:ext>
            </a:extLst>
          </p:cNvPr>
          <p:cNvSpPr txBox="1"/>
          <p:nvPr/>
        </p:nvSpPr>
        <p:spPr>
          <a:xfrm>
            <a:off x="1024686" y="1055804"/>
            <a:ext cx="2980967" cy="1200329"/>
          </a:xfrm>
          <a:prstGeom prst="rect">
            <a:avLst/>
          </a:prstGeom>
          <a:noFill/>
        </p:spPr>
        <p:txBody>
          <a:bodyPr wrap="square" rtlCol="0">
            <a:spAutoFit/>
          </a:bodyPr>
          <a:lstStyle/>
          <a:p>
            <a:r>
              <a:rPr lang="en-US" sz="1800" dirty="0">
                <a:solidFill>
                  <a:schemeClr val="bg1"/>
                </a:solidFill>
                <a:latin typeface="Times New Roman" panose="02020603050405020304" pitchFamily="18" charset="0"/>
                <a:cs typeface="Times New Roman" panose="02020603050405020304" pitchFamily="18" charset="0"/>
              </a:rPr>
              <a:t>If the software solution is a short term usage then outsourcing of the cyber security is the best alternative</a:t>
            </a:r>
          </a:p>
        </p:txBody>
      </p:sp>
      <p:sp>
        <p:nvSpPr>
          <p:cNvPr id="14" name="TextBox 13">
            <a:extLst>
              <a:ext uri="{FF2B5EF4-FFF2-40B4-BE49-F238E27FC236}">
                <a16:creationId xmlns:a16="http://schemas.microsoft.com/office/drawing/2014/main" id="{C82BE9C4-2601-4480-9258-0417096516ED}"/>
              </a:ext>
            </a:extLst>
          </p:cNvPr>
          <p:cNvSpPr txBox="1"/>
          <p:nvPr/>
        </p:nvSpPr>
        <p:spPr>
          <a:xfrm>
            <a:off x="960291" y="3012179"/>
            <a:ext cx="2980967" cy="1477328"/>
          </a:xfrm>
          <a:prstGeom prst="rect">
            <a:avLst/>
          </a:prstGeom>
          <a:noFill/>
        </p:spPr>
        <p:txBody>
          <a:bodyPr wrap="square" rtlCol="0">
            <a:spAutoFit/>
          </a:bodyPr>
          <a:lstStyle/>
          <a:p>
            <a:r>
              <a:rPr lang="en-US" sz="1800" dirty="0">
                <a:solidFill>
                  <a:schemeClr val="bg1"/>
                </a:solidFill>
                <a:latin typeface="Times New Roman" panose="02020603050405020304" pitchFamily="18" charset="0"/>
                <a:cs typeface="Times New Roman" panose="02020603050405020304" pitchFamily="18" charset="0"/>
              </a:rPr>
              <a:t>If the software solution is a long term usage then procuring of the cyber security technology is the best alternative</a:t>
            </a:r>
          </a:p>
        </p:txBody>
      </p:sp>
    </p:spTree>
    <p:extLst>
      <p:ext uri="{BB962C8B-B14F-4D97-AF65-F5344CB8AC3E}">
        <p14:creationId xmlns:p14="http://schemas.microsoft.com/office/powerpoint/2010/main" val="4058981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8" name="Google Shape;298;p40"/>
          <p:cNvSpPr/>
          <p:nvPr/>
        </p:nvSpPr>
        <p:spPr>
          <a:xfrm>
            <a:off x="492045" y="0"/>
            <a:ext cx="299744" cy="1234986"/>
          </a:xfrm>
          <a:custGeom>
            <a:avLst/>
            <a:gdLst/>
            <a:ahLst/>
            <a:cxnLst/>
            <a:rect l="l" t="t" r="r" b="b"/>
            <a:pathLst>
              <a:path w="11670" h="48082" fill="none" extrusionOk="0">
                <a:moveTo>
                  <a:pt x="11599" y="0"/>
                </a:moveTo>
                <a:lnTo>
                  <a:pt x="11670" y="21647"/>
                </a:lnTo>
                <a:lnTo>
                  <a:pt x="1" y="34388"/>
                </a:lnTo>
                <a:lnTo>
                  <a:pt x="1" y="48081"/>
                </a:lnTo>
                <a:lnTo>
                  <a:pt x="6097" y="48081"/>
                </a:lnTo>
              </a:path>
            </a:pathLst>
          </a:custGeom>
          <a:solidFill>
            <a:schemeClr val="lt1"/>
          </a:solidFill>
          <a:ln w="19050"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40"/>
          <p:cNvGrpSpPr/>
          <p:nvPr/>
        </p:nvGrpSpPr>
        <p:grpSpPr>
          <a:xfrm>
            <a:off x="629692" y="1105264"/>
            <a:ext cx="144992" cy="269768"/>
            <a:chOff x="629692" y="1105264"/>
            <a:chExt cx="144992" cy="269768"/>
          </a:xfrm>
        </p:grpSpPr>
        <p:sp>
          <p:nvSpPr>
            <p:cNvPr id="300" name="Google Shape;300;p40"/>
            <p:cNvSpPr/>
            <p:nvPr/>
          </p:nvSpPr>
          <p:spPr>
            <a:xfrm>
              <a:off x="629692" y="1105264"/>
              <a:ext cx="144992" cy="135206"/>
            </a:xfrm>
            <a:custGeom>
              <a:avLst/>
              <a:gdLst/>
              <a:ahLst/>
              <a:cxnLst/>
              <a:rect l="l" t="t" r="r" b="b"/>
              <a:pathLst>
                <a:path w="5645" h="5264" fill="none" extrusionOk="0">
                  <a:moveTo>
                    <a:pt x="0" y="5264"/>
                  </a:moveTo>
                  <a:lnTo>
                    <a:pt x="5644" y="1"/>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35188" y="1229450"/>
              <a:ext cx="135822" cy="145583"/>
            </a:xfrm>
            <a:custGeom>
              <a:avLst/>
              <a:gdLst/>
              <a:ahLst/>
              <a:cxnLst/>
              <a:rect l="l" t="t" r="r" b="b"/>
              <a:pathLst>
                <a:path w="5288" h="5668" fill="none" extrusionOk="0">
                  <a:moveTo>
                    <a:pt x="0" y="0"/>
                  </a:moveTo>
                  <a:lnTo>
                    <a:pt x="5287" y="5668"/>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40">
            <a:hlinkClick r:id="rId3" action="ppaction://hlinksldjump"/>
          </p:cNvPr>
          <p:cNvSpPr/>
          <p:nvPr/>
        </p:nvSpPr>
        <p:spPr>
          <a:xfrm>
            <a:off x="662726" y="431825"/>
            <a:ext cx="254100" cy="2541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1600" b="1" dirty="0"/>
          </a:p>
        </p:txBody>
      </p:sp>
      <p:sp>
        <p:nvSpPr>
          <p:cNvPr id="304" name="Google Shape;304;p40">
            <a:hlinkClick r:id="" action="ppaction://hlinkshowjump?jump=previousslide"/>
          </p:cNvPr>
          <p:cNvSpPr/>
          <p:nvPr/>
        </p:nvSpPr>
        <p:spPr>
          <a:xfrm rot="10800000">
            <a:off x="745722" y="1066461"/>
            <a:ext cx="88200" cy="882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305" name="Google Shape;305;p40">
            <a:hlinkClick r:id="" action="ppaction://hlinkshowjump?jump=nextslide"/>
          </p:cNvPr>
          <p:cNvSpPr/>
          <p:nvPr/>
        </p:nvSpPr>
        <p:spPr>
          <a:xfrm>
            <a:off x="745525" y="1325689"/>
            <a:ext cx="88500" cy="885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3" name="Title 2">
            <a:extLst>
              <a:ext uri="{FF2B5EF4-FFF2-40B4-BE49-F238E27FC236}">
                <a16:creationId xmlns:a16="http://schemas.microsoft.com/office/drawing/2014/main" id="{A90B1FBB-B4B4-4D20-8090-288FECE0DD9D}"/>
              </a:ext>
            </a:extLst>
          </p:cNvPr>
          <p:cNvSpPr>
            <a:spLocks noGrp="1"/>
          </p:cNvSpPr>
          <p:nvPr>
            <p:ph type="title"/>
          </p:nvPr>
        </p:nvSpPr>
        <p:spPr>
          <a:xfrm>
            <a:off x="2508674" y="-14919"/>
            <a:ext cx="5940158" cy="395149"/>
          </a:xfrm>
        </p:spPr>
        <p:txBody>
          <a:bodyPr/>
          <a:lstStyle/>
          <a:p>
            <a:r>
              <a:rPr lang="en-US" sz="2400" dirty="0">
                <a:latin typeface="Times New Roman" panose="02020603050405020304" pitchFamily="18" charset="0"/>
                <a:cs typeface="Times New Roman" panose="02020603050405020304" pitchFamily="18" charset="0"/>
              </a:rPr>
              <a:t>Sensitivity Analysis</a:t>
            </a:r>
          </a:p>
        </p:txBody>
      </p:sp>
      <p:pic>
        <p:nvPicPr>
          <p:cNvPr id="13" name="Picture 12">
            <a:extLst>
              <a:ext uri="{FF2B5EF4-FFF2-40B4-BE49-F238E27FC236}">
                <a16:creationId xmlns:a16="http://schemas.microsoft.com/office/drawing/2014/main" id="{4E2A5DF2-165C-4E56-A02F-D3B8ABDB3D7C}"/>
              </a:ext>
            </a:extLst>
          </p:cNvPr>
          <p:cNvPicPr>
            <a:picLocks noChangeAspect="1"/>
          </p:cNvPicPr>
          <p:nvPr/>
        </p:nvPicPr>
        <p:blipFill>
          <a:blip r:embed="rId4"/>
          <a:stretch>
            <a:fillRect/>
          </a:stretch>
        </p:blipFill>
        <p:spPr>
          <a:xfrm>
            <a:off x="2308194" y="928508"/>
            <a:ext cx="1841908" cy="1822812"/>
          </a:xfrm>
          <a:prstGeom prst="rect">
            <a:avLst/>
          </a:prstGeom>
        </p:spPr>
      </p:pic>
      <p:pic>
        <p:nvPicPr>
          <p:cNvPr id="14" name="Picture 13">
            <a:extLst>
              <a:ext uri="{FF2B5EF4-FFF2-40B4-BE49-F238E27FC236}">
                <a16:creationId xmlns:a16="http://schemas.microsoft.com/office/drawing/2014/main" id="{5DD11A81-645C-4B99-9230-21BA3014587D}"/>
              </a:ext>
            </a:extLst>
          </p:cNvPr>
          <p:cNvPicPr>
            <a:picLocks noChangeAspect="1"/>
          </p:cNvPicPr>
          <p:nvPr/>
        </p:nvPicPr>
        <p:blipFill>
          <a:blip r:embed="rId5"/>
          <a:stretch>
            <a:fillRect/>
          </a:stretch>
        </p:blipFill>
        <p:spPr>
          <a:xfrm>
            <a:off x="4738137" y="923513"/>
            <a:ext cx="1829405" cy="1822812"/>
          </a:xfrm>
          <a:prstGeom prst="rect">
            <a:avLst/>
          </a:prstGeom>
        </p:spPr>
      </p:pic>
      <p:pic>
        <p:nvPicPr>
          <p:cNvPr id="15" name="Picture 14">
            <a:extLst>
              <a:ext uri="{FF2B5EF4-FFF2-40B4-BE49-F238E27FC236}">
                <a16:creationId xmlns:a16="http://schemas.microsoft.com/office/drawing/2014/main" id="{61E39095-3C80-497C-BB39-16673CD14223}"/>
              </a:ext>
            </a:extLst>
          </p:cNvPr>
          <p:cNvPicPr>
            <a:picLocks noChangeAspect="1"/>
          </p:cNvPicPr>
          <p:nvPr/>
        </p:nvPicPr>
        <p:blipFill>
          <a:blip r:embed="rId6"/>
          <a:stretch>
            <a:fillRect/>
          </a:stretch>
        </p:blipFill>
        <p:spPr>
          <a:xfrm>
            <a:off x="2308194" y="3130277"/>
            <a:ext cx="1837740" cy="1820182"/>
          </a:xfrm>
          <a:prstGeom prst="rect">
            <a:avLst/>
          </a:prstGeom>
        </p:spPr>
      </p:pic>
      <p:pic>
        <p:nvPicPr>
          <p:cNvPr id="16" name="Picture 15">
            <a:extLst>
              <a:ext uri="{FF2B5EF4-FFF2-40B4-BE49-F238E27FC236}">
                <a16:creationId xmlns:a16="http://schemas.microsoft.com/office/drawing/2014/main" id="{F8D2964E-797E-4948-8957-D583C78DDB92}"/>
              </a:ext>
            </a:extLst>
          </p:cNvPr>
          <p:cNvPicPr>
            <a:picLocks noChangeAspect="1"/>
          </p:cNvPicPr>
          <p:nvPr/>
        </p:nvPicPr>
        <p:blipFill>
          <a:blip r:embed="rId7"/>
          <a:stretch>
            <a:fillRect/>
          </a:stretch>
        </p:blipFill>
        <p:spPr>
          <a:xfrm>
            <a:off x="4739468" y="3132771"/>
            <a:ext cx="1841908" cy="1828073"/>
          </a:xfrm>
          <a:prstGeom prst="rect">
            <a:avLst/>
          </a:prstGeom>
        </p:spPr>
      </p:pic>
      <p:sp>
        <p:nvSpPr>
          <p:cNvPr id="21" name="TextBox 20">
            <a:extLst>
              <a:ext uri="{FF2B5EF4-FFF2-40B4-BE49-F238E27FC236}">
                <a16:creationId xmlns:a16="http://schemas.microsoft.com/office/drawing/2014/main" id="{1BDB8711-087D-4FB3-A1FC-4A033AA508B4}"/>
              </a:ext>
            </a:extLst>
          </p:cNvPr>
          <p:cNvSpPr txBox="1"/>
          <p:nvPr/>
        </p:nvSpPr>
        <p:spPr>
          <a:xfrm>
            <a:off x="4486373" y="2853278"/>
            <a:ext cx="102339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rgbClr val="FFC000"/>
                </a:solidFill>
                <a:latin typeface="Times New Roman" panose="02020603050405020304" pitchFamily="18" charset="0"/>
                <a:cs typeface="Times New Roman" panose="02020603050405020304" pitchFamily="18" charset="0"/>
              </a:rPr>
              <a:t>Risks</a:t>
            </a:r>
          </a:p>
        </p:txBody>
      </p:sp>
      <p:sp>
        <p:nvSpPr>
          <p:cNvPr id="22" name="TextBox 21">
            <a:extLst>
              <a:ext uri="{FF2B5EF4-FFF2-40B4-BE49-F238E27FC236}">
                <a16:creationId xmlns:a16="http://schemas.microsoft.com/office/drawing/2014/main" id="{6D3396AC-21B9-4475-8DD5-34DE9F5E0243}"/>
              </a:ext>
            </a:extLst>
          </p:cNvPr>
          <p:cNvSpPr txBox="1"/>
          <p:nvPr/>
        </p:nvSpPr>
        <p:spPr>
          <a:xfrm>
            <a:off x="1967755" y="2853278"/>
            <a:ext cx="102339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rgbClr val="FFC000"/>
                </a:solidFill>
                <a:latin typeface="Times New Roman" panose="02020603050405020304" pitchFamily="18" charset="0"/>
                <a:cs typeface="Times New Roman" panose="02020603050405020304" pitchFamily="18" charset="0"/>
              </a:rPr>
              <a:t>Costs</a:t>
            </a:r>
          </a:p>
        </p:txBody>
      </p:sp>
      <p:sp>
        <p:nvSpPr>
          <p:cNvPr id="23" name="TextBox 22">
            <a:extLst>
              <a:ext uri="{FF2B5EF4-FFF2-40B4-BE49-F238E27FC236}">
                <a16:creationId xmlns:a16="http://schemas.microsoft.com/office/drawing/2014/main" id="{A0F436E9-6C83-4ED4-B922-94C6E918E62C}"/>
              </a:ext>
            </a:extLst>
          </p:cNvPr>
          <p:cNvSpPr txBox="1"/>
          <p:nvPr/>
        </p:nvSpPr>
        <p:spPr>
          <a:xfrm>
            <a:off x="4629449" y="633183"/>
            <a:ext cx="102339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rgbClr val="FFC000"/>
                </a:solidFill>
                <a:latin typeface="Times New Roman" panose="02020603050405020304" pitchFamily="18" charset="0"/>
                <a:cs typeface="Times New Roman" panose="02020603050405020304" pitchFamily="18" charset="0"/>
              </a:rPr>
              <a:t>Opportunities</a:t>
            </a:r>
          </a:p>
        </p:txBody>
      </p:sp>
      <p:sp>
        <p:nvSpPr>
          <p:cNvPr id="24" name="TextBox 23">
            <a:extLst>
              <a:ext uri="{FF2B5EF4-FFF2-40B4-BE49-F238E27FC236}">
                <a16:creationId xmlns:a16="http://schemas.microsoft.com/office/drawing/2014/main" id="{DEB1BFF2-3712-4248-9D2B-E33E9704687A}"/>
              </a:ext>
            </a:extLst>
          </p:cNvPr>
          <p:cNvSpPr txBox="1"/>
          <p:nvPr/>
        </p:nvSpPr>
        <p:spPr>
          <a:xfrm>
            <a:off x="2041079" y="672118"/>
            <a:ext cx="1023390" cy="27699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200" dirty="0">
                <a:solidFill>
                  <a:srgbClr val="FFC000"/>
                </a:solidFill>
                <a:latin typeface="Times New Roman" panose="02020603050405020304" pitchFamily="18" charset="0"/>
                <a:cs typeface="Times New Roman" panose="02020603050405020304" pitchFamily="18" charset="0"/>
              </a:rPr>
              <a:t>Benefits</a:t>
            </a:r>
          </a:p>
        </p:txBody>
      </p:sp>
    </p:spTree>
    <p:extLst>
      <p:ext uri="{BB962C8B-B14F-4D97-AF65-F5344CB8AC3E}">
        <p14:creationId xmlns:p14="http://schemas.microsoft.com/office/powerpoint/2010/main" val="21832066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8" name="Google Shape;298;p40"/>
          <p:cNvSpPr/>
          <p:nvPr/>
        </p:nvSpPr>
        <p:spPr>
          <a:xfrm>
            <a:off x="492045" y="0"/>
            <a:ext cx="299744" cy="1234986"/>
          </a:xfrm>
          <a:custGeom>
            <a:avLst/>
            <a:gdLst/>
            <a:ahLst/>
            <a:cxnLst/>
            <a:rect l="l" t="t" r="r" b="b"/>
            <a:pathLst>
              <a:path w="11670" h="48082" fill="none" extrusionOk="0">
                <a:moveTo>
                  <a:pt x="11599" y="0"/>
                </a:moveTo>
                <a:lnTo>
                  <a:pt x="11670" y="21647"/>
                </a:lnTo>
                <a:lnTo>
                  <a:pt x="1" y="34388"/>
                </a:lnTo>
                <a:lnTo>
                  <a:pt x="1" y="48081"/>
                </a:lnTo>
                <a:lnTo>
                  <a:pt x="6097" y="48081"/>
                </a:lnTo>
              </a:path>
            </a:pathLst>
          </a:custGeom>
          <a:solidFill>
            <a:schemeClr val="lt1"/>
          </a:solidFill>
          <a:ln w="19050"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40"/>
          <p:cNvGrpSpPr/>
          <p:nvPr/>
        </p:nvGrpSpPr>
        <p:grpSpPr>
          <a:xfrm>
            <a:off x="629692" y="1105264"/>
            <a:ext cx="144992" cy="269768"/>
            <a:chOff x="629692" y="1105264"/>
            <a:chExt cx="144992" cy="269768"/>
          </a:xfrm>
        </p:grpSpPr>
        <p:sp>
          <p:nvSpPr>
            <p:cNvPr id="300" name="Google Shape;300;p40"/>
            <p:cNvSpPr/>
            <p:nvPr/>
          </p:nvSpPr>
          <p:spPr>
            <a:xfrm>
              <a:off x="629692" y="1105264"/>
              <a:ext cx="144992" cy="135206"/>
            </a:xfrm>
            <a:custGeom>
              <a:avLst/>
              <a:gdLst/>
              <a:ahLst/>
              <a:cxnLst/>
              <a:rect l="l" t="t" r="r" b="b"/>
              <a:pathLst>
                <a:path w="5645" h="5264" fill="none" extrusionOk="0">
                  <a:moveTo>
                    <a:pt x="0" y="5264"/>
                  </a:moveTo>
                  <a:lnTo>
                    <a:pt x="5644" y="1"/>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40"/>
            <p:cNvSpPr/>
            <p:nvPr/>
          </p:nvSpPr>
          <p:spPr>
            <a:xfrm>
              <a:off x="635188" y="1229450"/>
              <a:ext cx="135822" cy="145583"/>
            </a:xfrm>
            <a:custGeom>
              <a:avLst/>
              <a:gdLst/>
              <a:ahLst/>
              <a:cxnLst/>
              <a:rect l="l" t="t" r="r" b="b"/>
              <a:pathLst>
                <a:path w="5288" h="5668" fill="none" extrusionOk="0">
                  <a:moveTo>
                    <a:pt x="0" y="0"/>
                  </a:moveTo>
                  <a:lnTo>
                    <a:pt x="5287" y="5668"/>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2" name="Google Shape;302;p40">
            <a:hlinkClick r:id="rId3" action="ppaction://hlinksldjump"/>
          </p:cNvPr>
          <p:cNvSpPr/>
          <p:nvPr/>
        </p:nvSpPr>
        <p:spPr>
          <a:xfrm>
            <a:off x="662726" y="431825"/>
            <a:ext cx="254100" cy="2541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b="1">
                <a:solidFill>
                  <a:schemeClr val="lt1"/>
                </a:solidFill>
                <a:latin typeface="Montserrat"/>
                <a:ea typeface="Montserrat"/>
                <a:cs typeface="Montserrat"/>
                <a:sym typeface="Montserrat"/>
              </a:rPr>
              <a:t>T</a:t>
            </a:r>
            <a:endParaRPr sz="1600" b="1"/>
          </a:p>
        </p:txBody>
      </p:sp>
      <p:sp>
        <p:nvSpPr>
          <p:cNvPr id="303" name="Google Shape;303;p40">
            <a:hlinkClick r:id="rId4" action="ppaction://hlinksldjump"/>
          </p:cNvPr>
          <p:cNvSpPr/>
          <p:nvPr/>
        </p:nvSpPr>
        <p:spPr>
          <a:xfrm>
            <a:off x="404400" y="796152"/>
            <a:ext cx="175200" cy="1752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1000" b="1">
                <a:solidFill>
                  <a:schemeClr val="lt1"/>
                </a:solidFill>
                <a:latin typeface="Montserrat"/>
                <a:ea typeface="Montserrat"/>
                <a:cs typeface="Montserrat"/>
                <a:sym typeface="Montserrat"/>
              </a:rPr>
              <a:t>1</a:t>
            </a:r>
            <a:endParaRPr sz="1000"/>
          </a:p>
        </p:txBody>
      </p:sp>
      <p:sp>
        <p:nvSpPr>
          <p:cNvPr id="304" name="Google Shape;304;p40">
            <a:hlinkClick r:id="" action="ppaction://hlinkshowjump?jump=previousslide"/>
          </p:cNvPr>
          <p:cNvSpPr/>
          <p:nvPr/>
        </p:nvSpPr>
        <p:spPr>
          <a:xfrm rot="10800000">
            <a:off x="745722" y="1066461"/>
            <a:ext cx="88200" cy="882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305" name="Google Shape;305;p40">
            <a:hlinkClick r:id="" action="ppaction://hlinkshowjump?jump=nextslide"/>
          </p:cNvPr>
          <p:cNvSpPr/>
          <p:nvPr/>
        </p:nvSpPr>
        <p:spPr>
          <a:xfrm>
            <a:off x="745525" y="1325689"/>
            <a:ext cx="88500" cy="885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3" name="Title 2">
            <a:extLst>
              <a:ext uri="{FF2B5EF4-FFF2-40B4-BE49-F238E27FC236}">
                <a16:creationId xmlns:a16="http://schemas.microsoft.com/office/drawing/2014/main" id="{A90B1FBB-B4B4-4D20-8090-288FECE0DD9D}"/>
              </a:ext>
            </a:extLst>
          </p:cNvPr>
          <p:cNvSpPr>
            <a:spLocks noGrp="1"/>
          </p:cNvSpPr>
          <p:nvPr>
            <p:ph type="title"/>
          </p:nvPr>
        </p:nvSpPr>
        <p:spPr>
          <a:xfrm>
            <a:off x="2794166" y="40814"/>
            <a:ext cx="5940158" cy="395149"/>
          </a:xfrm>
        </p:spPr>
        <p:txBody>
          <a:bodyPr/>
          <a:lstStyle/>
          <a:p>
            <a:r>
              <a:rPr lang="en-US" sz="2400" dirty="0">
                <a:latin typeface="Times New Roman" panose="02020603050405020304" pitchFamily="18" charset="0"/>
                <a:cs typeface="Times New Roman" panose="02020603050405020304" pitchFamily="18" charset="0"/>
              </a:rPr>
              <a:t>BOCR Ratings </a:t>
            </a:r>
          </a:p>
        </p:txBody>
      </p:sp>
      <p:pic>
        <p:nvPicPr>
          <p:cNvPr id="10" name="Picture 9">
            <a:extLst>
              <a:ext uri="{FF2B5EF4-FFF2-40B4-BE49-F238E27FC236}">
                <a16:creationId xmlns:a16="http://schemas.microsoft.com/office/drawing/2014/main" id="{3CF9DAE3-B38A-4101-9BE8-5DB2AF64FDA1}"/>
              </a:ext>
            </a:extLst>
          </p:cNvPr>
          <p:cNvPicPr>
            <a:picLocks noChangeAspect="1"/>
          </p:cNvPicPr>
          <p:nvPr/>
        </p:nvPicPr>
        <p:blipFill>
          <a:blip r:embed="rId5"/>
          <a:stretch>
            <a:fillRect/>
          </a:stretch>
        </p:blipFill>
        <p:spPr>
          <a:xfrm>
            <a:off x="281638" y="494961"/>
            <a:ext cx="8227174" cy="1143000"/>
          </a:xfrm>
          <a:prstGeom prst="rect">
            <a:avLst/>
          </a:prstGeom>
        </p:spPr>
      </p:pic>
      <p:pic>
        <p:nvPicPr>
          <p:cNvPr id="18" name="Picture 17">
            <a:extLst>
              <a:ext uri="{FF2B5EF4-FFF2-40B4-BE49-F238E27FC236}">
                <a16:creationId xmlns:a16="http://schemas.microsoft.com/office/drawing/2014/main" id="{11456B86-521F-4FE5-8C47-91812853DFD5}"/>
              </a:ext>
            </a:extLst>
          </p:cNvPr>
          <p:cNvPicPr>
            <a:picLocks noChangeAspect="1"/>
          </p:cNvPicPr>
          <p:nvPr/>
        </p:nvPicPr>
        <p:blipFill>
          <a:blip r:embed="rId6"/>
          <a:stretch>
            <a:fillRect/>
          </a:stretch>
        </p:blipFill>
        <p:spPr>
          <a:xfrm>
            <a:off x="314738" y="1792589"/>
            <a:ext cx="8194074" cy="1053705"/>
          </a:xfrm>
          <a:prstGeom prst="rect">
            <a:avLst/>
          </a:prstGeom>
        </p:spPr>
      </p:pic>
      <p:pic>
        <p:nvPicPr>
          <p:cNvPr id="20" name="Picture 19">
            <a:extLst>
              <a:ext uri="{FF2B5EF4-FFF2-40B4-BE49-F238E27FC236}">
                <a16:creationId xmlns:a16="http://schemas.microsoft.com/office/drawing/2014/main" id="{D9C4CD99-D726-4160-8CAB-A6A213FF88D9}"/>
              </a:ext>
            </a:extLst>
          </p:cNvPr>
          <p:cNvPicPr>
            <a:picLocks noChangeAspect="1"/>
          </p:cNvPicPr>
          <p:nvPr/>
        </p:nvPicPr>
        <p:blipFill>
          <a:blip r:embed="rId7"/>
          <a:stretch>
            <a:fillRect/>
          </a:stretch>
        </p:blipFill>
        <p:spPr>
          <a:xfrm>
            <a:off x="281639" y="3070067"/>
            <a:ext cx="8227174" cy="1641608"/>
          </a:xfrm>
          <a:prstGeom prst="rect">
            <a:avLst/>
          </a:prstGeom>
        </p:spPr>
      </p:pic>
    </p:spTree>
    <p:extLst>
      <p:ext uri="{BB962C8B-B14F-4D97-AF65-F5344CB8AC3E}">
        <p14:creationId xmlns:p14="http://schemas.microsoft.com/office/powerpoint/2010/main" val="2549169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3000" b="-3000"/>
          </a:stretch>
        </a:blipFill>
        <a:effectLst/>
      </p:bgPr>
    </p:bg>
    <p:spTree>
      <p:nvGrpSpPr>
        <p:cNvPr id="1" name="Shape 170"/>
        <p:cNvGrpSpPr/>
        <p:nvPr/>
      </p:nvGrpSpPr>
      <p:grpSpPr>
        <a:xfrm>
          <a:off x="0" y="0"/>
          <a:ext cx="0" cy="0"/>
          <a:chOff x="0" y="0"/>
          <a:chExt cx="0" cy="0"/>
        </a:xfrm>
      </p:grpSpPr>
      <p:cxnSp>
        <p:nvCxnSpPr>
          <p:cNvPr id="171" name="Google Shape;171;p34"/>
          <p:cNvCxnSpPr>
            <a:stCxn id="172" idx="0"/>
          </p:cNvCxnSpPr>
          <p:nvPr/>
        </p:nvCxnSpPr>
        <p:spPr>
          <a:xfrm rot="10800000">
            <a:off x="789775" y="-6911"/>
            <a:ext cx="0" cy="646800"/>
          </a:xfrm>
          <a:prstGeom prst="straightConnector1">
            <a:avLst/>
          </a:prstGeom>
          <a:noFill/>
          <a:ln w="19050" cap="flat" cmpd="sng">
            <a:solidFill>
              <a:schemeClr val="lt1"/>
            </a:solidFill>
            <a:prstDash val="solid"/>
            <a:round/>
            <a:headEnd type="none" w="med" len="med"/>
            <a:tailEnd type="none" w="med" len="med"/>
          </a:ln>
        </p:spPr>
      </p:cxnSp>
      <p:sp>
        <p:nvSpPr>
          <p:cNvPr id="173" name="Google Shape;173;p34"/>
          <p:cNvSpPr txBox="1">
            <a:spLocks noGrp="1"/>
          </p:cNvSpPr>
          <p:nvPr>
            <p:ph type="body" idx="1"/>
          </p:nvPr>
        </p:nvSpPr>
        <p:spPr>
          <a:xfrm>
            <a:off x="404842" y="863457"/>
            <a:ext cx="7684500" cy="3265800"/>
          </a:xfrm>
          <a:prstGeom prst="rect">
            <a:avLst/>
          </a:prstGeom>
        </p:spPr>
        <p:txBody>
          <a:bodyPr spcFirstLastPara="1" wrap="square" lIns="91425" tIns="91425" rIns="91425" bIns="91425" anchor="t" anchorCtr="0">
            <a:noAutofit/>
          </a:bodyPr>
          <a:lstStyle/>
          <a:p>
            <a:pPr>
              <a:buFont typeface="Wingdings" panose="05000000000000000000" pitchFamily="2" charset="2"/>
              <a:buChar char="q"/>
            </a:pPr>
            <a:r>
              <a:rPr lang="en-US" sz="1600" b="1" i="0" dirty="0">
                <a:solidFill>
                  <a:schemeClr val="tx1"/>
                </a:solidFill>
                <a:effectLst/>
                <a:latin typeface="Times New Roman" panose="02020603050405020304" pitchFamily="18" charset="0"/>
                <a:cs typeface="Times New Roman" panose="02020603050405020304" pitchFamily="18" charset="0"/>
              </a:rPr>
              <a:t>Cybersecurity is a growing concern for businesses of all sizes as cyber criminals’ increasingly sophisticated tactics continue to disrupt organizations. </a:t>
            </a:r>
            <a:r>
              <a:rPr lang="en-US" sz="1600" b="1" i="0" u="none" strike="noStrike" dirty="0">
                <a:solidFill>
                  <a:schemeClr val="tx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Gartner insight</a:t>
            </a:r>
            <a:r>
              <a:rPr lang="en-US" sz="1600" b="1" i="0" dirty="0">
                <a:solidFill>
                  <a:schemeClr val="tx1"/>
                </a:solidFill>
                <a:effectLst/>
                <a:latin typeface="Times New Roman" panose="02020603050405020304" pitchFamily="18" charset="0"/>
                <a:cs typeface="Times New Roman" panose="02020603050405020304" pitchFamily="18" charset="0"/>
              </a:rPr>
              <a:t> projected that businesses would spend more than $123 billion on security in 2020 and </a:t>
            </a:r>
            <a:r>
              <a:rPr lang="en-US" sz="1600" b="1" i="0" u="none" strike="noStrike" dirty="0">
                <a:solidFill>
                  <a:schemeClr val="tx1"/>
                </a:solidFill>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projects that figure</a:t>
            </a:r>
            <a:r>
              <a:rPr lang="en-US" sz="1600" b="1" i="0" dirty="0">
                <a:solidFill>
                  <a:schemeClr val="tx1"/>
                </a:solidFill>
                <a:effectLst/>
                <a:latin typeface="Times New Roman" panose="02020603050405020304" pitchFamily="18" charset="0"/>
                <a:cs typeface="Times New Roman" panose="02020603050405020304" pitchFamily="18" charset="0"/>
              </a:rPr>
              <a:t> to grow to $170.4 billion by 2022</a:t>
            </a:r>
          </a:p>
          <a:p>
            <a:pPr marL="285750" indent="-285750">
              <a:buFont typeface="Wingdings" panose="05000000000000000000" pitchFamily="2" charset="2"/>
              <a:buChar char="q"/>
            </a:pPr>
            <a:endParaRPr lang="en-US" sz="1600" b="1" i="0" dirty="0">
              <a:solidFill>
                <a:schemeClr val="tx1"/>
              </a:solidFill>
              <a:effectLst/>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1600" b="1" i="0" dirty="0">
                <a:solidFill>
                  <a:schemeClr val="tx1"/>
                </a:solidFill>
                <a:effectLst/>
                <a:latin typeface="Times New Roman" panose="02020603050405020304" pitchFamily="18" charset="0"/>
                <a:cs typeface="Times New Roman" panose="02020603050405020304" pitchFamily="18" charset="0"/>
              </a:rPr>
              <a:t>The issue facing organizations has been further exacerbated by operating remote workforces, the increasing cybersecurity skills gap, and the growth of connected and </a:t>
            </a:r>
            <a:r>
              <a:rPr lang="en-US" sz="1600" b="1" i="0" u="none" strike="noStrike" dirty="0">
                <a:solidFill>
                  <a:schemeClr val="tx1"/>
                </a:solidFill>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Internet-of-Things (IoT)</a:t>
            </a:r>
            <a:r>
              <a:rPr lang="en-US" sz="1600" b="1" i="0" dirty="0">
                <a:solidFill>
                  <a:schemeClr val="tx1"/>
                </a:solidFill>
                <a:effectLst/>
                <a:latin typeface="Times New Roman" panose="02020603050405020304" pitchFamily="18" charset="0"/>
                <a:cs typeface="Times New Roman" panose="02020603050405020304" pitchFamily="18" charset="0"/>
              </a:rPr>
              <a:t> devices that are particularly vulnerable to cyberattacks.</a:t>
            </a:r>
          </a:p>
          <a:p>
            <a:pPr marL="285750" indent="-285750">
              <a:buFont typeface="Wingdings" panose="05000000000000000000" pitchFamily="2" charset="2"/>
              <a:buChar char="q"/>
            </a:pPr>
            <a:endParaRPr lang="en-US" sz="16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1600" b="1" i="0" dirty="0">
                <a:solidFill>
                  <a:schemeClr val="tx1"/>
                </a:solidFill>
                <a:effectLst/>
                <a:latin typeface="Times New Roman" panose="02020603050405020304" pitchFamily="18" charset="0"/>
                <a:cs typeface="Times New Roman" panose="02020603050405020304" pitchFamily="18" charset="0"/>
              </a:rPr>
              <a:t>The ongoing COVID-19 pandemic has also had a major impact on cybersecurity. Online scams spiked by more than 400% in March 2020 compared to previous months.</a:t>
            </a:r>
          </a:p>
          <a:p>
            <a:pPr>
              <a:buFont typeface="Wingdings" panose="05000000000000000000" pitchFamily="2" charset="2"/>
              <a:buChar char="q"/>
            </a:pPr>
            <a:endParaRPr lang="en-US" sz="16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1600" b="1" i="0" dirty="0">
                <a:solidFill>
                  <a:schemeClr val="tx1"/>
                </a:solidFill>
                <a:effectLst/>
                <a:latin typeface="Times New Roman" panose="02020603050405020304" pitchFamily="18" charset="0"/>
                <a:cs typeface="Times New Roman" panose="02020603050405020304" pitchFamily="18" charset="0"/>
              </a:rPr>
              <a:t>Cyber crime costs organizations $2.9 million every minute, and major businesses lose $25 per minute as a result of data breaches</a:t>
            </a:r>
          </a:p>
          <a:p>
            <a:pPr marL="0" lvl="0" indent="0" algn="l" rtl="0">
              <a:spcBef>
                <a:spcPts val="0"/>
              </a:spcBef>
              <a:spcAft>
                <a:spcPts val="1600"/>
              </a:spcAft>
              <a:buNone/>
            </a:pPr>
            <a:endParaRPr sz="1250" dirty="0"/>
          </a:p>
        </p:txBody>
      </p:sp>
      <p:sp>
        <p:nvSpPr>
          <p:cNvPr id="174" name="Google Shape;174;p34"/>
          <p:cNvSpPr txBox="1">
            <a:spLocks noGrp="1"/>
          </p:cNvSpPr>
          <p:nvPr>
            <p:ph type="title"/>
          </p:nvPr>
        </p:nvSpPr>
        <p:spPr>
          <a:xfrm>
            <a:off x="1926022" y="103375"/>
            <a:ext cx="6589800" cy="515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2400" b="1" dirty="0">
                <a:solidFill>
                  <a:schemeClr val="bg2"/>
                </a:solidFill>
                <a:latin typeface="Times New Roman" panose="02020603050405020304" pitchFamily="18" charset="0"/>
                <a:cs typeface="Times New Roman" panose="02020603050405020304" pitchFamily="18" charset="0"/>
              </a:rPr>
              <a:t>Background</a:t>
            </a:r>
            <a:endParaRPr b="1" dirty="0">
              <a:solidFill>
                <a:schemeClr val="bg2"/>
              </a:solidFill>
            </a:endParaRPr>
          </a:p>
        </p:txBody>
      </p:sp>
      <p:sp>
        <p:nvSpPr>
          <p:cNvPr id="176" name="Google Shape;176;p34">
            <a:hlinkClick r:id="" action="ppaction://hlinkshowjump?jump=previousslide"/>
          </p:cNvPr>
          <p:cNvSpPr/>
          <p:nvPr/>
        </p:nvSpPr>
        <p:spPr>
          <a:xfrm rot="10800000">
            <a:off x="745722" y="380661"/>
            <a:ext cx="88200" cy="882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172" name="Google Shape;172;p34">
            <a:hlinkClick r:id="" action="ppaction://hlinkshowjump?jump=nextslide"/>
          </p:cNvPr>
          <p:cNvSpPr/>
          <p:nvPr/>
        </p:nvSpPr>
        <p:spPr>
          <a:xfrm>
            <a:off x="745525" y="639889"/>
            <a:ext cx="88500" cy="885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8" name="TextBox 7">
            <a:extLst>
              <a:ext uri="{FF2B5EF4-FFF2-40B4-BE49-F238E27FC236}">
                <a16:creationId xmlns:a16="http://schemas.microsoft.com/office/drawing/2014/main" id="{42009EC4-9E26-4A07-A049-554A51D38008}"/>
              </a:ext>
            </a:extLst>
          </p:cNvPr>
          <p:cNvSpPr txBox="1"/>
          <p:nvPr/>
        </p:nvSpPr>
        <p:spPr>
          <a:xfrm>
            <a:off x="4542799" y="4910340"/>
            <a:ext cx="7755721" cy="230832"/>
          </a:xfrm>
          <a:prstGeom prst="rect">
            <a:avLst/>
          </a:prstGeom>
          <a:noFill/>
        </p:spPr>
        <p:txBody>
          <a:bodyPr wrap="square">
            <a:spAutoFit/>
          </a:bodyPr>
          <a:lstStyle/>
          <a:p>
            <a:r>
              <a:rPr lang="en-US" sz="900" dirty="0">
                <a:solidFill>
                  <a:srgbClr val="5A646C"/>
                </a:solidFill>
                <a:latin typeface="HelveticaNeueW01-55Roma"/>
              </a:rPr>
              <a:t>https://www.fortinet.com/resources/cyberglossary/cybersecurity-statistics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89"/>
        <p:cNvGrpSpPr/>
        <p:nvPr/>
      </p:nvGrpSpPr>
      <p:grpSpPr>
        <a:xfrm>
          <a:off x="0" y="0"/>
          <a:ext cx="0" cy="0"/>
          <a:chOff x="0" y="0"/>
          <a:chExt cx="0" cy="0"/>
        </a:xfrm>
      </p:grpSpPr>
      <p:sp>
        <p:nvSpPr>
          <p:cNvPr id="1490" name="Google Shape;1490;p93"/>
          <p:cNvSpPr txBox="1">
            <a:spLocks noGrp="1"/>
          </p:cNvSpPr>
          <p:nvPr>
            <p:ph type="title"/>
          </p:nvPr>
        </p:nvSpPr>
        <p:spPr>
          <a:xfrm>
            <a:off x="3436328" y="20628"/>
            <a:ext cx="5210100" cy="515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3200" dirty="0">
                <a:latin typeface="Times New Roman" panose="02020603050405020304" pitchFamily="18" charset="0"/>
                <a:cs typeface="Times New Roman" panose="02020603050405020304" pitchFamily="18" charset="0"/>
              </a:rPr>
              <a:t>Final Thoughts</a:t>
            </a:r>
            <a:endParaRPr sz="3200" dirty="0">
              <a:latin typeface="Times New Roman" panose="02020603050405020304" pitchFamily="18" charset="0"/>
              <a:cs typeface="Times New Roman" panose="02020603050405020304" pitchFamily="18" charset="0"/>
            </a:endParaRPr>
          </a:p>
        </p:txBody>
      </p:sp>
      <p:pic>
        <p:nvPicPr>
          <p:cNvPr id="1491" name="Google Shape;1491;p93"/>
          <p:cNvPicPr preferRelativeResize="0"/>
          <p:nvPr/>
        </p:nvPicPr>
        <p:blipFill>
          <a:blip r:embed="rId3">
            <a:alphaModFix/>
          </a:blip>
          <a:stretch>
            <a:fillRect/>
          </a:stretch>
        </p:blipFill>
        <p:spPr>
          <a:xfrm rot="-5400000">
            <a:off x="503036" y="1222499"/>
            <a:ext cx="3199803" cy="3535801"/>
          </a:xfrm>
          <a:prstGeom prst="rect">
            <a:avLst/>
          </a:prstGeom>
          <a:noFill/>
          <a:ln>
            <a:noFill/>
          </a:ln>
        </p:spPr>
      </p:pic>
      <p:pic>
        <p:nvPicPr>
          <p:cNvPr id="1492" name="Google Shape;1492;p93"/>
          <p:cNvPicPr preferRelativeResize="0"/>
          <p:nvPr/>
        </p:nvPicPr>
        <p:blipFill>
          <a:blip r:embed="rId4">
            <a:alphaModFix/>
          </a:blip>
          <a:stretch>
            <a:fillRect/>
          </a:stretch>
        </p:blipFill>
        <p:spPr>
          <a:xfrm>
            <a:off x="4088293" y="3180477"/>
            <a:ext cx="4052679" cy="1409824"/>
          </a:xfrm>
          <a:prstGeom prst="rect">
            <a:avLst/>
          </a:prstGeom>
          <a:noFill/>
          <a:ln>
            <a:noFill/>
          </a:ln>
        </p:spPr>
      </p:pic>
      <p:pic>
        <p:nvPicPr>
          <p:cNvPr id="1493" name="Google Shape;1493;p93"/>
          <p:cNvPicPr preferRelativeResize="0"/>
          <p:nvPr/>
        </p:nvPicPr>
        <p:blipFill>
          <a:blip r:embed="rId5">
            <a:alphaModFix/>
          </a:blip>
          <a:stretch>
            <a:fillRect/>
          </a:stretch>
        </p:blipFill>
        <p:spPr>
          <a:xfrm>
            <a:off x="3559708" y="1124332"/>
            <a:ext cx="5210103" cy="1729943"/>
          </a:xfrm>
          <a:prstGeom prst="rect">
            <a:avLst/>
          </a:prstGeom>
          <a:noFill/>
          <a:ln>
            <a:noFill/>
          </a:ln>
        </p:spPr>
      </p:pic>
      <p:cxnSp>
        <p:nvCxnSpPr>
          <p:cNvPr id="1494" name="Google Shape;1494;p93"/>
          <p:cNvCxnSpPr>
            <a:stCxn id="1495" idx="0"/>
          </p:cNvCxnSpPr>
          <p:nvPr/>
        </p:nvCxnSpPr>
        <p:spPr>
          <a:xfrm rot="10800000">
            <a:off x="789775" y="-6911"/>
            <a:ext cx="0" cy="646800"/>
          </a:xfrm>
          <a:prstGeom prst="straightConnector1">
            <a:avLst/>
          </a:prstGeom>
          <a:noFill/>
          <a:ln w="19050" cap="flat" cmpd="sng">
            <a:solidFill>
              <a:schemeClr val="lt1"/>
            </a:solidFill>
            <a:prstDash val="solid"/>
            <a:round/>
            <a:headEnd type="none" w="med" len="med"/>
            <a:tailEnd type="none" w="med" len="med"/>
          </a:ln>
        </p:spPr>
      </p:cxnSp>
      <p:sp>
        <p:nvSpPr>
          <p:cNvPr id="1496" name="Google Shape;1496;p93">
            <a:hlinkClick r:id="" action="ppaction://hlinkshowjump?jump=previousslide"/>
          </p:cNvPr>
          <p:cNvSpPr/>
          <p:nvPr/>
        </p:nvSpPr>
        <p:spPr>
          <a:xfrm rot="10800000">
            <a:off x="745722" y="380661"/>
            <a:ext cx="88200" cy="882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1495" name="Google Shape;1495;p93">
            <a:hlinkClick r:id="" action="ppaction://hlinkshowjump?jump=nextslide"/>
          </p:cNvPr>
          <p:cNvSpPr/>
          <p:nvPr/>
        </p:nvSpPr>
        <p:spPr>
          <a:xfrm>
            <a:off x="745525" y="639889"/>
            <a:ext cx="88500" cy="885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grpSp>
        <p:nvGrpSpPr>
          <p:cNvPr id="9" name="Google Shape;161;p29">
            <a:extLst>
              <a:ext uri="{FF2B5EF4-FFF2-40B4-BE49-F238E27FC236}">
                <a16:creationId xmlns:a16="http://schemas.microsoft.com/office/drawing/2014/main" id="{27F8C354-C862-49A3-892A-19FAA853B7B9}"/>
              </a:ext>
            </a:extLst>
          </p:cNvPr>
          <p:cNvGrpSpPr/>
          <p:nvPr/>
        </p:nvGrpSpPr>
        <p:grpSpPr>
          <a:xfrm>
            <a:off x="-155016" y="3822736"/>
            <a:ext cx="1422043" cy="1361750"/>
            <a:chOff x="196269" y="-35131"/>
            <a:chExt cx="4117010" cy="5284424"/>
          </a:xfrm>
        </p:grpSpPr>
        <p:grpSp>
          <p:nvGrpSpPr>
            <p:cNvPr id="10" name="Google Shape;162;p29">
              <a:extLst>
                <a:ext uri="{FF2B5EF4-FFF2-40B4-BE49-F238E27FC236}">
                  <a16:creationId xmlns:a16="http://schemas.microsoft.com/office/drawing/2014/main" id="{7C44DA90-DD80-4B2E-9E83-DE6BC600F903}"/>
                </a:ext>
              </a:extLst>
            </p:cNvPr>
            <p:cNvGrpSpPr/>
            <p:nvPr/>
          </p:nvGrpSpPr>
          <p:grpSpPr>
            <a:xfrm>
              <a:off x="196269" y="-35131"/>
              <a:ext cx="4117010" cy="4393434"/>
              <a:chOff x="43869" y="-35131"/>
              <a:chExt cx="4117010" cy="4393434"/>
            </a:xfrm>
          </p:grpSpPr>
          <p:sp>
            <p:nvSpPr>
              <p:cNvPr id="18" name="Google Shape;163;p29">
                <a:extLst>
                  <a:ext uri="{FF2B5EF4-FFF2-40B4-BE49-F238E27FC236}">
                    <a16:creationId xmlns:a16="http://schemas.microsoft.com/office/drawing/2014/main" id="{0FB9E51D-62FD-4AE7-88DE-0DEF1F8447D9}"/>
                  </a:ext>
                </a:extLst>
              </p:cNvPr>
              <p:cNvSpPr/>
              <p:nvPr/>
            </p:nvSpPr>
            <p:spPr>
              <a:xfrm>
                <a:off x="3778000" y="1055743"/>
                <a:ext cx="227152" cy="225698"/>
              </a:xfrm>
              <a:custGeom>
                <a:avLst/>
                <a:gdLst/>
                <a:ahLst/>
                <a:cxnLst/>
                <a:rect l="l" t="t" r="r" b="b"/>
                <a:pathLst>
                  <a:path w="2428" h="2336" extrusionOk="0">
                    <a:moveTo>
                      <a:pt x="1260" y="1"/>
                    </a:moveTo>
                    <a:cubicBezTo>
                      <a:pt x="788" y="1"/>
                      <a:pt x="361" y="285"/>
                      <a:pt x="181" y="723"/>
                    </a:cubicBezTo>
                    <a:cubicBezTo>
                      <a:pt x="0" y="1158"/>
                      <a:pt x="100" y="1661"/>
                      <a:pt x="434" y="1994"/>
                    </a:cubicBezTo>
                    <a:cubicBezTo>
                      <a:pt x="657" y="2217"/>
                      <a:pt x="956" y="2336"/>
                      <a:pt x="1259" y="2336"/>
                    </a:cubicBezTo>
                    <a:cubicBezTo>
                      <a:pt x="1410" y="2336"/>
                      <a:pt x="1562" y="2307"/>
                      <a:pt x="1707" y="2247"/>
                    </a:cubicBezTo>
                    <a:cubicBezTo>
                      <a:pt x="2143" y="2067"/>
                      <a:pt x="2427" y="1640"/>
                      <a:pt x="2427" y="1168"/>
                    </a:cubicBezTo>
                    <a:cubicBezTo>
                      <a:pt x="2427" y="524"/>
                      <a:pt x="1904" y="1"/>
                      <a:pt x="126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164;p29">
                <a:extLst>
                  <a:ext uri="{FF2B5EF4-FFF2-40B4-BE49-F238E27FC236}">
                    <a16:creationId xmlns:a16="http://schemas.microsoft.com/office/drawing/2014/main" id="{7643FF48-755D-4ADA-8AA8-68D7EBEA13E0}"/>
                  </a:ext>
                </a:extLst>
              </p:cNvPr>
              <p:cNvGrpSpPr/>
              <p:nvPr/>
            </p:nvGrpSpPr>
            <p:grpSpPr>
              <a:xfrm>
                <a:off x="43869" y="-35131"/>
                <a:ext cx="4117010" cy="4393434"/>
                <a:chOff x="-6861500" y="-774675"/>
                <a:chExt cx="4221275" cy="4504700"/>
              </a:xfrm>
            </p:grpSpPr>
            <p:sp>
              <p:nvSpPr>
                <p:cNvPr id="20" name="Google Shape;165;p29">
                  <a:extLst>
                    <a:ext uri="{FF2B5EF4-FFF2-40B4-BE49-F238E27FC236}">
                      <a16:creationId xmlns:a16="http://schemas.microsoft.com/office/drawing/2014/main" id="{F617D073-710D-4D73-999D-6B052EA94394}"/>
                    </a:ext>
                  </a:extLst>
                </p:cNvPr>
                <p:cNvSpPr/>
                <p:nvPr/>
              </p:nvSpPr>
              <p:spPr>
                <a:xfrm>
                  <a:off x="-5567850" y="2977775"/>
                  <a:ext cx="2509100" cy="191100"/>
                </a:xfrm>
                <a:custGeom>
                  <a:avLst/>
                  <a:gdLst/>
                  <a:ahLst/>
                  <a:cxnLst/>
                  <a:rect l="l" t="t" r="r" b="b"/>
                  <a:pathLst>
                    <a:path w="100364" h="7644" extrusionOk="0">
                      <a:moveTo>
                        <a:pt x="7924" y="0"/>
                      </a:moveTo>
                      <a:lnTo>
                        <a:pt x="1" y="7643"/>
                      </a:lnTo>
                      <a:lnTo>
                        <a:pt x="100364" y="7643"/>
                      </a:lnTo>
                      <a:lnTo>
                        <a:pt x="924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6;p29">
                  <a:extLst>
                    <a:ext uri="{FF2B5EF4-FFF2-40B4-BE49-F238E27FC236}">
                      <a16:creationId xmlns:a16="http://schemas.microsoft.com/office/drawing/2014/main" id="{87882798-2884-40FC-BCC2-4139ED05CC71}"/>
                    </a:ext>
                  </a:extLst>
                </p:cNvPr>
                <p:cNvSpPr/>
                <p:nvPr/>
              </p:nvSpPr>
              <p:spPr>
                <a:xfrm>
                  <a:off x="-5576575" y="2971225"/>
                  <a:ext cx="2526575" cy="204150"/>
                </a:xfrm>
                <a:custGeom>
                  <a:avLst/>
                  <a:gdLst/>
                  <a:ahLst/>
                  <a:cxnLst/>
                  <a:rect l="l" t="t" r="r" b="b"/>
                  <a:pathLst>
                    <a:path w="101063" h="8166" extrusionOk="0">
                      <a:moveTo>
                        <a:pt x="92685" y="523"/>
                      </a:moveTo>
                      <a:lnTo>
                        <a:pt x="100069" y="7645"/>
                      </a:lnTo>
                      <a:lnTo>
                        <a:pt x="994" y="7645"/>
                      </a:lnTo>
                      <a:lnTo>
                        <a:pt x="8378" y="523"/>
                      </a:lnTo>
                      <a:close/>
                      <a:moveTo>
                        <a:pt x="8273" y="1"/>
                      </a:moveTo>
                      <a:cubicBezTo>
                        <a:pt x="8206" y="1"/>
                        <a:pt x="8141" y="27"/>
                        <a:pt x="8092" y="75"/>
                      </a:cubicBezTo>
                      <a:lnTo>
                        <a:pt x="170" y="7718"/>
                      </a:lnTo>
                      <a:cubicBezTo>
                        <a:pt x="0" y="7881"/>
                        <a:pt x="115" y="8166"/>
                        <a:pt x="350" y="8166"/>
                      </a:cubicBezTo>
                      <a:lnTo>
                        <a:pt x="100713" y="8166"/>
                      </a:lnTo>
                      <a:cubicBezTo>
                        <a:pt x="100948" y="8166"/>
                        <a:pt x="101063" y="7880"/>
                        <a:pt x="100893" y="7718"/>
                      </a:cubicBezTo>
                      <a:lnTo>
                        <a:pt x="92971" y="75"/>
                      </a:lnTo>
                      <a:cubicBezTo>
                        <a:pt x="92922" y="27"/>
                        <a:pt x="92857" y="1"/>
                        <a:pt x="9279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7;p29">
                  <a:extLst>
                    <a:ext uri="{FF2B5EF4-FFF2-40B4-BE49-F238E27FC236}">
                      <a16:creationId xmlns:a16="http://schemas.microsoft.com/office/drawing/2014/main" id="{AEB662A2-985C-4527-9DCC-7EE5955175ED}"/>
                    </a:ext>
                  </a:extLst>
                </p:cNvPr>
                <p:cNvSpPr/>
                <p:nvPr/>
              </p:nvSpPr>
              <p:spPr>
                <a:xfrm>
                  <a:off x="-5367125" y="2980250"/>
                  <a:ext cx="2029575" cy="142450"/>
                </a:xfrm>
                <a:custGeom>
                  <a:avLst/>
                  <a:gdLst/>
                  <a:ahLst/>
                  <a:cxnLst/>
                  <a:rect l="l" t="t" r="r" b="b"/>
                  <a:pathLst>
                    <a:path w="81183" h="5698" extrusionOk="0">
                      <a:moveTo>
                        <a:pt x="40592" y="0"/>
                      </a:moveTo>
                      <a:cubicBezTo>
                        <a:pt x="18173" y="0"/>
                        <a:pt x="0" y="1276"/>
                        <a:pt x="0" y="2849"/>
                      </a:cubicBezTo>
                      <a:cubicBezTo>
                        <a:pt x="0" y="4421"/>
                        <a:pt x="18173" y="5698"/>
                        <a:pt x="40592" y="5698"/>
                      </a:cubicBezTo>
                      <a:cubicBezTo>
                        <a:pt x="63009" y="5698"/>
                        <a:pt x="81183" y="4423"/>
                        <a:pt x="81183" y="2849"/>
                      </a:cubicBezTo>
                      <a:cubicBezTo>
                        <a:pt x="81183" y="1276"/>
                        <a:pt x="63009" y="0"/>
                        <a:pt x="40592"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8;p29">
                  <a:extLst>
                    <a:ext uri="{FF2B5EF4-FFF2-40B4-BE49-F238E27FC236}">
                      <a16:creationId xmlns:a16="http://schemas.microsoft.com/office/drawing/2014/main" id="{6F0AB91B-8718-4092-8ECC-0B2058CC4031}"/>
                    </a:ext>
                  </a:extLst>
                </p:cNvPr>
                <p:cNvSpPr/>
                <p:nvPr/>
              </p:nvSpPr>
              <p:spPr>
                <a:xfrm>
                  <a:off x="-5567850" y="3168850"/>
                  <a:ext cx="2509100" cy="177150"/>
                </a:xfrm>
                <a:custGeom>
                  <a:avLst/>
                  <a:gdLst/>
                  <a:ahLst/>
                  <a:cxnLst/>
                  <a:rect l="l" t="t" r="r" b="b"/>
                  <a:pathLst>
                    <a:path w="100364" h="7086" extrusionOk="0">
                      <a:moveTo>
                        <a:pt x="1" y="0"/>
                      </a:moveTo>
                      <a:lnTo>
                        <a:pt x="1" y="7085"/>
                      </a:lnTo>
                      <a:lnTo>
                        <a:pt x="100364" y="7085"/>
                      </a:lnTo>
                      <a:lnTo>
                        <a:pt x="100364"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9;p29">
                  <a:extLst>
                    <a:ext uri="{FF2B5EF4-FFF2-40B4-BE49-F238E27FC236}">
                      <a16:creationId xmlns:a16="http://schemas.microsoft.com/office/drawing/2014/main" id="{FEE1C69E-0090-4BCC-AED8-93C645B14319}"/>
                    </a:ext>
                  </a:extLst>
                </p:cNvPr>
                <p:cNvSpPr/>
                <p:nvPr/>
              </p:nvSpPr>
              <p:spPr>
                <a:xfrm>
                  <a:off x="-5574350" y="3162350"/>
                  <a:ext cx="2522125" cy="190150"/>
                </a:xfrm>
                <a:custGeom>
                  <a:avLst/>
                  <a:gdLst/>
                  <a:ahLst/>
                  <a:cxnLst/>
                  <a:rect l="l" t="t" r="r" b="b"/>
                  <a:pathLst>
                    <a:path w="100885" h="7606" extrusionOk="0">
                      <a:moveTo>
                        <a:pt x="100364" y="521"/>
                      </a:moveTo>
                      <a:lnTo>
                        <a:pt x="100364" y="7085"/>
                      </a:lnTo>
                      <a:lnTo>
                        <a:pt x="521" y="7085"/>
                      </a:lnTo>
                      <a:lnTo>
                        <a:pt x="521" y="521"/>
                      </a:lnTo>
                      <a:close/>
                      <a:moveTo>
                        <a:pt x="261" y="0"/>
                      </a:moveTo>
                      <a:cubicBezTo>
                        <a:pt x="117" y="0"/>
                        <a:pt x="1" y="116"/>
                        <a:pt x="1" y="260"/>
                      </a:cubicBezTo>
                      <a:lnTo>
                        <a:pt x="1" y="7345"/>
                      </a:lnTo>
                      <a:cubicBezTo>
                        <a:pt x="1" y="7488"/>
                        <a:pt x="117" y="7606"/>
                        <a:pt x="261" y="7606"/>
                      </a:cubicBezTo>
                      <a:lnTo>
                        <a:pt x="100624" y="7606"/>
                      </a:lnTo>
                      <a:cubicBezTo>
                        <a:pt x="100768" y="7606"/>
                        <a:pt x="100884" y="7488"/>
                        <a:pt x="100884" y="7345"/>
                      </a:cubicBezTo>
                      <a:lnTo>
                        <a:pt x="100884" y="260"/>
                      </a:lnTo>
                      <a:cubicBezTo>
                        <a:pt x="100884" y="116"/>
                        <a:pt x="100768" y="0"/>
                        <a:pt x="10062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0;p29">
                  <a:extLst>
                    <a:ext uri="{FF2B5EF4-FFF2-40B4-BE49-F238E27FC236}">
                      <a16:creationId xmlns:a16="http://schemas.microsoft.com/office/drawing/2014/main" id="{42B3B8CC-08CC-461D-ABC7-F80C6BE8DAC4}"/>
                    </a:ext>
                  </a:extLst>
                </p:cNvPr>
                <p:cNvSpPr/>
                <p:nvPr/>
              </p:nvSpPr>
              <p:spPr>
                <a:xfrm>
                  <a:off x="-5745350" y="3345975"/>
                  <a:ext cx="2864125" cy="191100"/>
                </a:xfrm>
                <a:custGeom>
                  <a:avLst/>
                  <a:gdLst/>
                  <a:ahLst/>
                  <a:cxnLst/>
                  <a:rect l="l" t="t" r="r" b="b"/>
                  <a:pathLst>
                    <a:path w="114565" h="7644" extrusionOk="0">
                      <a:moveTo>
                        <a:pt x="7101" y="0"/>
                      </a:moveTo>
                      <a:lnTo>
                        <a:pt x="0" y="7644"/>
                      </a:lnTo>
                      <a:lnTo>
                        <a:pt x="114565" y="7644"/>
                      </a:lnTo>
                      <a:lnTo>
                        <a:pt x="10746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1;p29">
                  <a:extLst>
                    <a:ext uri="{FF2B5EF4-FFF2-40B4-BE49-F238E27FC236}">
                      <a16:creationId xmlns:a16="http://schemas.microsoft.com/office/drawing/2014/main" id="{87B0386D-00DD-400C-8902-D5E446A614B2}"/>
                    </a:ext>
                  </a:extLst>
                </p:cNvPr>
                <p:cNvSpPr/>
                <p:nvPr/>
              </p:nvSpPr>
              <p:spPr>
                <a:xfrm>
                  <a:off x="-5753975" y="3339475"/>
                  <a:ext cx="2881375" cy="204100"/>
                </a:xfrm>
                <a:custGeom>
                  <a:avLst/>
                  <a:gdLst/>
                  <a:ahLst/>
                  <a:cxnLst/>
                  <a:rect l="l" t="t" r="r" b="b"/>
                  <a:pathLst>
                    <a:path w="115255" h="8164" extrusionOk="0">
                      <a:moveTo>
                        <a:pt x="107696" y="521"/>
                      </a:moveTo>
                      <a:lnTo>
                        <a:pt x="114313" y="7643"/>
                      </a:lnTo>
                      <a:lnTo>
                        <a:pt x="943" y="7643"/>
                      </a:lnTo>
                      <a:lnTo>
                        <a:pt x="7559" y="521"/>
                      </a:lnTo>
                      <a:close/>
                      <a:moveTo>
                        <a:pt x="7446" y="0"/>
                      </a:moveTo>
                      <a:cubicBezTo>
                        <a:pt x="7373" y="0"/>
                        <a:pt x="7304" y="30"/>
                        <a:pt x="7255" y="84"/>
                      </a:cubicBezTo>
                      <a:lnTo>
                        <a:pt x="155" y="7727"/>
                      </a:lnTo>
                      <a:cubicBezTo>
                        <a:pt x="0" y="7893"/>
                        <a:pt x="119" y="8164"/>
                        <a:pt x="345" y="8164"/>
                      </a:cubicBezTo>
                      <a:lnTo>
                        <a:pt x="114910" y="8164"/>
                      </a:lnTo>
                      <a:cubicBezTo>
                        <a:pt x="115136" y="8164"/>
                        <a:pt x="115255" y="7894"/>
                        <a:pt x="115100" y="7727"/>
                      </a:cubicBezTo>
                      <a:lnTo>
                        <a:pt x="108000" y="84"/>
                      </a:lnTo>
                      <a:cubicBezTo>
                        <a:pt x="107951" y="30"/>
                        <a:pt x="107882" y="0"/>
                        <a:pt x="10780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2;p29">
                  <a:extLst>
                    <a:ext uri="{FF2B5EF4-FFF2-40B4-BE49-F238E27FC236}">
                      <a16:creationId xmlns:a16="http://schemas.microsoft.com/office/drawing/2014/main" id="{90084362-6969-4C99-94D7-531672755C79}"/>
                    </a:ext>
                  </a:extLst>
                </p:cNvPr>
                <p:cNvSpPr/>
                <p:nvPr/>
              </p:nvSpPr>
              <p:spPr>
                <a:xfrm>
                  <a:off x="-5744850" y="3537050"/>
                  <a:ext cx="2863125" cy="186475"/>
                </a:xfrm>
                <a:custGeom>
                  <a:avLst/>
                  <a:gdLst/>
                  <a:ahLst/>
                  <a:cxnLst/>
                  <a:rect l="l" t="t" r="r" b="b"/>
                  <a:pathLst>
                    <a:path w="114525" h="7459" extrusionOk="0">
                      <a:moveTo>
                        <a:pt x="1" y="1"/>
                      </a:moveTo>
                      <a:lnTo>
                        <a:pt x="1" y="7459"/>
                      </a:lnTo>
                      <a:lnTo>
                        <a:pt x="114524" y="7459"/>
                      </a:lnTo>
                      <a:lnTo>
                        <a:pt x="114524"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3;p29">
                  <a:extLst>
                    <a:ext uri="{FF2B5EF4-FFF2-40B4-BE49-F238E27FC236}">
                      <a16:creationId xmlns:a16="http://schemas.microsoft.com/office/drawing/2014/main" id="{3E4FB621-8CB6-4248-A03F-2A38127FA06F}"/>
                    </a:ext>
                  </a:extLst>
                </p:cNvPr>
                <p:cNvSpPr/>
                <p:nvPr/>
              </p:nvSpPr>
              <p:spPr>
                <a:xfrm>
                  <a:off x="-5751350" y="3530550"/>
                  <a:ext cx="2876125" cy="199475"/>
                </a:xfrm>
                <a:custGeom>
                  <a:avLst/>
                  <a:gdLst/>
                  <a:ahLst/>
                  <a:cxnLst/>
                  <a:rect l="l" t="t" r="r" b="b"/>
                  <a:pathLst>
                    <a:path w="115045" h="7979" extrusionOk="0">
                      <a:moveTo>
                        <a:pt x="114524" y="521"/>
                      </a:moveTo>
                      <a:lnTo>
                        <a:pt x="114524" y="7458"/>
                      </a:lnTo>
                      <a:lnTo>
                        <a:pt x="521" y="7458"/>
                      </a:lnTo>
                      <a:lnTo>
                        <a:pt x="521" y="521"/>
                      </a:lnTo>
                      <a:close/>
                      <a:moveTo>
                        <a:pt x="261" y="0"/>
                      </a:moveTo>
                      <a:cubicBezTo>
                        <a:pt x="117" y="0"/>
                        <a:pt x="1" y="116"/>
                        <a:pt x="1" y="261"/>
                      </a:cubicBezTo>
                      <a:lnTo>
                        <a:pt x="1" y="7719"/>
                      </a:lnTo>
                      <a:cubicBezTo>
                        <a:pt x="1" y="7861"/>
                        <a:pt x="117" y="7979"/>
                        <a:pt x="261" y="7979"/>
                      </a:cubicBezTo>
                      <a:lnTo>
                        <a:pt x="114784" y="7979"/>
                      </a:lnTo>
                      <a:cubicBezTo>
                        <a:pt x="114928" y="7979"/>
                        <a:pt x="115044" y="7861"/>
                        <a:pt x="115044" y="7719"/>
                      </a:cubicBezTo>
                      <a:lnTo>
                        <a:pt x="115044" y="261"/>
                      </a:lnTo>
                      <a:cubicBezTo>
                        <a:pt x="115044" y="116"/>
                        <a:pt x="114928" y="0"/>
                        <a:pt x="11478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4;p29">
                  <a:extLst>
                    <a:ext uri="{FF2B5EF4-FFF2-40B4-BE49-F238E27FC236}">
                      <a16:creationId xmlns:a16="http://schemas.microsoft.com/office/drawing/2014/main" id="{8BAF7835-2E0B-446E-ABDF-04C4276B3387}"/>
                    </a:ext>
                  </a:extLst>
                </p:cNvPr>
                <p:cNvSpPr/>
                <p:nvPr/>
              </p:nvSpPr>
              <p:spPr>
                <a:xfrm>
                  <a:off x="-4347575" y="-413325"/>
                  <a:ext cx="466400" cy="1692575"/>
                </a:xfrm>
                <a:custGeom>
                  <a:avLst/>
                  <a:gdLst/>
                  <a:ahLst/>
                  <a:cxnLst/>
                  <a:rect l="l" t="t" r="r" b="b"/>
                  <a:pathLst>
                    <a:path w="18656" h="67703" extrusionOk="0">
                      <a:moveTo>
                        <a:pt x="18135" y="0"/>
                      </a:moveTo>
                      <a:lnTo>
                        <a:pt x="18135" y="19792"/>
                      </a:lnTo>
                      <a:lnTo>
                        <a:pt x="0" y="19792"/>
                      </a:lnTo>
                      <a:lnTo>
                        <a:pt x="0" y="67703"/>
                      </a:lnTo>
                      <a:lnTo>
                        <a:pt x="521" y="67703"/>
                      </a:lnTo>
                      <a:lnTo>
                        <a:pt x="521" y="20313"/>
                      </a:lnTo>
                      <a:lnTo>
                        <a:pt x="18655" y="20313"/>
                      </a:lnTo>
                      <a:lnTo>
                        <a:pt x="18655"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5;p29">
                  <a:extLst>
                    <a:ext uri="{FF2B5EF4-FFF2-40B4-BE49-F238E27FC236}">
                      <a16:creationId xmlns:a16="http://schemas.microsoft.com/office/drawing/2014/main" id="{98CF89D1-3C63-4EDD-A7A7-D90CFFDD9331}"/>
                    </a:ext>
                  </a:extLst>
                </p:cNvPr>
                <p:cNvSpPr/>
                <p:nvPr/>
              </p:nvSpPr>
              <p:spPr>
                <a:xfrm>
                  <a:off x="-4170425" y="-413325"/>
                  <a:ext cx="13050" cy="495700"/>
                </a:xfrm>
                <a:custGeom>
                  <a:avLst/>
                  <a:gdLst/>
                  <a:ahLst/>
                  <a:cxnLst/>
                  <a:rect l="l" t="t" r="r" b="b"/>
                  <a:pathLst>
                    <a:path w="522" h="19828" extrusionOk="0">
                      <a:moveTo>
                        <a:pt x="0" y="0"/>
                      </a:moveTo>
                      <a:lnTo>
                        <a:pt x="0" y="19828"/>
                      </a:lnTo>
                      <a:lnTo>
                        <a:pt x="521" y="19828"/>
                      </a:lnTo>
                      <a:lnTo>
                        <a:pt x="521"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6;p29">
                  <a:extLst>
                    <a:ext uri="{FF2B5EF4-FFF2-40B4-BE49-F238E27FC236}">
                      <a16:creationId xmlns:a16="http://schemas.microsoft.com/office/drawing/2014/main" id="{AAC13734-17C7-4383-A1E4-D2C45F34988E}"/>
                    </a:ext>
                  </a:extLst>
                </p:cNvPr>
                <p:cNvSpPr/>
                <p:nvPr/>
              </p:nvSpPr>
              <p:spPr>
                <a:xfrm>
                  <a:off x="-6823850" y="1135200"/>
                  <a:ext cx="2414425" cy="330175"/>
                </a:xfrm>
                <a:custGeom>
                  <a:avLst/>
                  <a:gdLst/>
                  <a:ahLst/>
                  <a:cxnLst/>
                  <a:rect l="l" t="t" r="r" b="b"/>
                  <a:pathLst>
                    <a:path w="96577" h="13207" extrusionOk="0">
                      <a:moveTo>
                        <a:pt x="1" y="1"/>
                      </a:moveTo>
                      <a:lnTo>
                        <a:pt x="1" y="521"/>
                      </a:lnTo>
                      <a:lnTo>
                        <a:pt x="16928" y="521"/>
                      </a:lnTo>
                      <a:lnTo>
                        <a:pt x="16928" y="13207"/>
                      </a:lnTo>
                      <a:lnTo>
                        <a:pt x="96576" y="13207"/>
                      </a:lnTo>
                      <a:lnTo>
                        <a:pt x="96576" y="12686"/>
                      </a:lnTo>
                      <a:lnTo>
                        <a:pt x="17449" y="12686"/>
                      </a:lnTo>
                      <a:lnTo>
                        <a:pt x="17449"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7;p29">
                  <a:extLst>
                    <a:ext uri="{FF2B5EF4-FFF2-40B4-BE49-F238E27FC236}">
                      <a16:creationId xmlns:a16="http://schemas.microsoft.com/office/drawing/2014/main" id="{5DC324B6-033C-4109-9073-5EF2415AEA40}"/>
                    </a:ext>
                  </a:extLst>
                </p:cNvPr>
                <p:cNvSpPr/>
                <p:nvPr/>
              </p:nvSpPr>
              <p:spPr>
                <a:xfrm>
                  <a:off x="-5009350" y="-730475"/>
                  <a:ext cx="330175" cy="1698300"/>
                </a:xfrm>
                <a:custGeom>
                  <a:avLst/>
                  <a:gdLst/>
                  <a:ahLst/>
                  <a:cxnLst/>
                  <a:rect l="l" t="t" r="r" b="b"/>
                  <a:pathLst>
                    <a:path w="13207" h="67932" extrusionOk="0">
                      <a:moveTo>
                        <a:pt x="10232" y="1"/>
                      </a:moveTo>
                      <a:lnTo>
                        <a:pt x="10232" y="17747"/>
                      </a:lnTo>
                      <a:lnTo>
                        <a:pt x="1" y="17747"/>
                      </a:lnTo>
                      <a:lnTo>
                        <a:pt x="1" y="29725"/>
                      </a:lnTo>
                      <a:lnTo>
                        <a:pt x="12686" y="29725"/>
                      </a:lnTo>
                      <a:lnTo>
                        <a:pt x="12686" y="67931"/>
                      </a:lnTo>
                      <a:lnTo>
                        <a:pt x="13207" y="67931"/>
                      </a:lnTo>
                      <a:lnTo>
                        <a:pt x="13207" y="29204"/>
                      </a:lnTo>
                      <a:lnTo>
                        <a:pt x="522" y="29204"/>
                      </a:lnTo>
                      <a:lnTo>
                        <a:pt x="522" y="18267"/>
                      </a:lnTo>
                      <a:lnTo>
                        <a:pt x="10752" y="18267"/>
                      </a:lnTo>
                      <a:lnTo>
                        <a:pt x="10752"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8;p29">
                  <a:extLst>
                    <a:ext uri="{FF2B5EF4-FFF2-40B4-BE49-F238E27FC236}">
                      <a16:creationId xmlns:a16="http://schemas.microsoft.com/office/drawing/2014/main" id="{08B61D4F-B34A-4E0B-AFD8-135CE7C335DF}"/>
                    </a:ext>
                  </a:extLst>
                </p:cNvPr>
                <p:cNvSpPr/>
                <p:nvPr/>
              </p:nvSpPr>
              <p:spPr>
                <a:xfrm>
                  <a:off x="-3352000" y="-327750"/>
                  <a:ext cx="323675" cy="927275"/>
                </a:xfrm>
                <a:custGeom>
                  <a:avLst/>
                  <a:gdLst/>
                  <a:ahLst/>
                  <a:cxnLst/>
                  <a:rect l="l" t="t" r="r" b="b"/>
                  <a:pathLst>
                    <a:path w="12947" h="37091" extrusionOk="0">
                      <a:moveTo>
                        <a:pt x="6957" y="1"/>
                      </a:moveTo>
                      <a:lnTo>
                        <a:pt x="6957" y="11049"/>
                      </a:lnTo>
                      <a:lnTo>
                        <a:pt x="0" y="11049"/>
                      </a:lnTo>
                      <a:lnTo>
                        <a:pt x="0" y="37090"/>
                      </a:lnTo>
                      <a:lnTo>
                        <a:pt x="521" y="37090"/>
                      </a:lnTo>
                      <a:lnTo>
                        <a:pt x="521" y="11569"/>
                      </a:lnTo>
                      <a:lnTo>
                        <a:pt x="7477" y="11569"/>
                      </a:lnTo>
                      <a:lnTo>
                        <a:pt x="7477" y="521"/>
                      </a:lnTo>
                      <a:lnTo>
                        <a:pt x="12947" y="521"/>
                      </a:lnTo>
                      <a:lnTo>
                        <a:pt x="12947"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9;p29">
                  <a:extLst>
                    <a:ext uri="{FF2B5EF4-FFF2-40B4-BE49-F238E27FC236}">
                      <a16:creationId xmlns:a16="http://schemas.microsoft.com/office/drawing/2014/main" id="{1D517C48-FB79-49DE-B801-7B95BFE94645}"/>
                    </a:ext>
                  </a:extLst>
                </p:cNvPr>
                <p:cNvSpPr/>
                <p:nvPr/>
              </p:nvSpPr>
              <p:spPr>
                <a:xfrm>
                  <a:off x="-5602700" y="-454250"/>
                  <a:ext cx="156250" cy="992375"/>
                </a:xfrm>
                <a:custGeom>
                  <a:avLst/>
                  <a:gdLst/>
                  <a:ahLst/>
                  <a:cxnLst/>
                  <a:rect l="l" t="t" r="r" b="b"/>
                  <a:pathLst>
                    <a:path w="6250" h="39695" extrusionOk="0">
                      <a:moveTo>
                        <a:pt x="0" y="0"/>
                      </a:moveTo>
                      <a:lnTo>
                        <a:pt x="0" y="14432"/>
                      </a:lnTo>
                      <a:lnTo>
                        <a:pt x="5730" y="20160"/>
                      </a:lnTo>
                      <a:lnTo>
                        <a:pt x="5730" y="39695"/>
                      </a:lnTo>
                      <a:lnTo>
                        <a:pt x="6249" y="39695"/>
                      </a:lnTo>
                      <a:lnTo>
                        <a:pt x="6249" y="19945"/>
                      </a:lnTo>
                      <a:lnTo>
                        <a:pt x="521" y="14216"/>
                      </a:lnTo>
                      <a:lnTo>
                        <a:pt x="521"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80;p29">
                  <a:extLst>
                    <a:ext uri="{FF2B5EF4-FFF2-40B4-BE49-F238E27FC236}">
                      <a16:creationId xmlns:a16="http://schemas.microsoft.com/office/drawing/2014/main" id="{32CC33FB-66A6-47B4-BD94-7CA67A8A0025}"/>
                    </a:ext>
                  </a:extLst>
                </p:cNvPr>
                <p:cNvSpPr/>
                <p:nvPr/>
              </p:nvSpPr>
              <p:spPr>
                <a:xfrm>
                  <a:off x="-6721550" y="603225"/>
                  <a:ext cx="910525" cy="309700"/>
                </a:xfrm>
                <a:custGeom>
                  <a:avLst/>
                  <a:gdLst/>
                  <a:ahLst/>
                  <a:cxnLst/>
                  <a:rect l="l" t="t" r="r" b="b"/>
                  <a:pathLst>
                    <a:path w="36421" h="12388" extrusionOk="0">
                      <a:moveTo>
                        <a:pt x="0" y="0"/>
                      </a:moveTo>
                      <a:lnTo>
                        <a:pt x="0" y="521"/>
                      </a:lnTo>
                      <a:lnTo>
                        <a:pt x="21020" y="521"/>
                      </a:lnTo>
                      <a:lnTo>
                        <a:pt x="21020" y="12388"/>
                      </a:lnTo>
                      <a:lnTo>
                        <a:pt x="36421" y="12388"/>
                      </a:lnTo>
                      <a:lnTo>
                        <a:pt x="36421" y="11867"/>
                      </a:lnTo>
                      <a:lnTo>
                        <a:pt x="21540" y="11867"/>
                      </a:lnTo>
                      <a:lnTo>
                        <a:pt x="21540"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81;p29">
                  <a:extLst>
                    <a:ext uri="{FF2B5EF4-FFF2-40B4-BE49-F238E27FC236}">
                      <a16:creationId xmlns:a16="http://schemas.microsoft.com/office/drawing/2014/main" id="{C5DE4B0E-5DEE-4D80-9264-3DCC15919DA1}"/>
                    </a:ext>
                  </a:extLst>
                </p:cNvPr>
                <p:cNvSpPr/>
                <p:nvPr/>
              </p:nvSpPr>
              <p:spPr>
                <a:xfrm>
                  <a:off x="-6138425" y="2512600"/>
                  <a:ext cx="681750" cy="569200"/>
                </a:xfrm>
                <a:custGeom>
                  <a:avLst/>
                  <a:gdLst/>
                  <a:ahLst/>
                  <a:cxnLst/>
                  <a:rect l="l" t="t" r="r" b="b"/>
                  <a:pathLst>
                    <a:path w="27270" h="22768" extrusionOk="0">
                      <a:moveTo>
                        <a:pt x="26750" y="1"/>
                      </a:moveTo>
                      <a:lnTo>
                        <a:pt x="26750" y="10379"/>
                      </a:lnTo>
                      <a:lnTo>
                        <a:pt x="19792" y="10379"/>
                      </a:lnTo>
                      <a:lnTo>
                        <a:pt x="19792" y="22247"/>
                      </a:lnTo>
                      <a:lnTo>
                        <a:pt x="1" y="22247"/>
                      </a:lnTo>
                      <a:lnTo>
                        <a:pt x="1" y="22768"/>
                      </a:lnTo>
                      <a:lnTo>
                        <a:pt x="20313" y="22768"/>
                      </a:lnTo>
                      <a:lnTo>
                        <a:pt x="20313" y="10900"/>
                      </a:lnTo>
                      <a:lnTo>
                        <a:pt x="27269" y="10900"/>
                      </a:lnTo>
                      <a:lnTo>
                        <a:pt x="27269"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2;p29">
                  <a:extLst>
                    <a:ext uri="{FF2B5EF4-FFF2-40B4-BE49-F238E27FC236}">
                      <a16:creationId xmlns:a16="http://schemas.microsoft.com/office/drawing/2014/main" id="{0FA67BC6-3E45-42D0-9B15-8FF68E9A4502}"/>
                    </a:ext>
                  </a:extLst>
                </p:cNvPr>
                <p:cNvSpPr/>
                <p:nvPr/>
              </p:nvSpPr>
              <p:spPr>
                <a:xfrm>
                  <a:off x="-3556625" y="2553500"/>
                  <a:ext cx="865900" cy="405525"/>
                </a:xfrm>
                <a:custGeom>
                  <a:avLst/>
                  <a:gdLst/>
                  <a:ahLst/>
                  <a:cxnLst/>
                  <a:rect l="l" t="t" r="r" b="b"/>
                  <a:pathLst>
                    <a:path w="34636" h="16221" extrusionOk="0">
                      <a:moveTo>
                        <a:pt x="1" y="0"/>
                      </a:moveTo>
                      <a:lnTo>
                        <a:pt x="1" y="11310"/>
                      </a:lnTo>
                      <a:lnTo>
                        <a:pt x="16481" y="11310"/>
                      </a:lnTo>
                      <a:lnTo>
                        <a:pt x="16481" y="6809"/>
                      </a:lnTo>
                      <a:lnTo>
                        <a:pt x="20462" y="6809"/>
                      </a:lnTo>
                      <a:lnTo>
                        <a:pt x="20462" y="16220"/>
                      </a:lnTo>
                      <a:lnTo>
                        <a:pt x="34636" y="16220"/>
                      </a:lnTo>
                      <a:lnTo>
                        <a:pt x="34636" y="15700"/>
                      </a:lnTo>
                      <a:lnTo>
                        <a:pt x="20983" y="15700"/>
                      </a:lnTo>
                      <a:lnTo>
                        <a:pt x="20983" y="6289"/>
                      </a:lnTo>
                      <a:lnTo>
                        <a:pt x="15960" y="6289"/>
                      </a:lnTo>
                      <a:lnTo>
                        <a:pt x="15960" y="10790"/>
                      </a:lnTo>
                      <a:lnTo>
                        <a:pt x="521" y="10790"/>
                      </a:lnTo>
                      <a:lnTo>
                        <a:pt x="521"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3;p29">
                  <a:extLst>
                    <a:ext uri="{FF2B5EF4-FFF2-40B4-BE49-F238E27FC236}">
                      <a16:creationId xmlns:a16="http://schemas.microsoft.com/office/drawing/2014/main" id="{D2E55915-F061-48BE-8B82-A9E010B20BDF}"/>
                    </a:ext>
                  </a:extLst>
                </p:cNvPr>
                <p:cNvSpPr/>
                <p:nvPr/>
              </p:nvSpPr>
              <p:spPr>
                <a:xfrm>
                  <a:off x="-3919200" y="-442500"/>
                  <a:ext cx="60700" cy="58400"/>
                </a:xfrm>
                <a:custGeom>
                  <a:avLst/>
                  <a:gdLst/>
                  <a:ahLst/>
                  <a:cxnLst/>
                  <a:rect l="l" t="t" r="r" b="b"/>
                  <a:pathLst>
                    <a:path w="2428" h="2336" extrusionOk="0">
                      <a:moveTo>
                        <a:pt x="1260" y="0"/>
                      </a:moveTo>
                      <a:cubicBezTo>
                        <a:pt x="788" y="0"/>
                        <a:pt x="363" y="285"/>
                        <a:pt x="181" y="720"/>
                      </a:cubicBezTo>
                      <a:cubicBezTo>
                        <a:pt x="1" y="1156"/>
                        <a:pt x="101" y="1659"/>
                        <a:pt x="434" y="1993"/>
                      </a:cubicBezTo>
                      <a:cubicBezTo>
                        <a:pt x="658" y="2217"/>
                        <a:pt x="956" y="2335"/>
                        <a:pt x="1260" y="2335"/>
                      </a:cubicBezTo>
                      <a:cubicBezTo>
                        <a:pt x="1411" y="2335"/>
                        <a:pt x="1562" y="2306"/>
                        <a:pt x="1707" y="2246"/>
                      </a:cubicBezTo>
                      <a:cubicBezTo>
                        <a:pt x="2143" y="2066"/>
                        <a:pt x="2427" y="1640"/>
                        <a:pt x="2427" y="1167"/>
                      </a:cubicBezTo>
                      <a:cubicBezTo>
                        <a:pt x="2427" y="523"/>
                        <a:pt x="1905" y="0"/>
                        <a:pt x="126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4;p29">
                  <a:extLst>
                    <a:ext uri="{FF2B5EF4-FFF2-40B4-BE49-F238E27FC236}">
                      <a16:creationId xmlns:a16="http://schemas.microsoft.com/office/drawing/2014/main" id="{E6E74DC3-E6CE-468E-9B69-6E74378FA3D5}"/>
                    </a:ext>
                  </a:extLst>
                </p:cNvPr>
                <p:cNvSpPr/>
                <p:nvPr/>
              </p:nvSpPr>
              <p:spPr>
                <a:xfrm>
                  <a:off x="-3926225" y="-449025"/>
                  <a:ext cx="74225" cy="71400"/>
                </a:xfrm>
                <a:custGeom>
                  <a:avLst/>
                  <a:gdLst/>
                  <a:ahLst/>
                  <a:cxnLst/>
                  <a:rect l="l" t="t" r="r" b="b"/>
                  <a:pathLst>
                    <a:path w="2969" h="2856" extrusionOk="0">
                      <a:moveTo>
                        <a:pt x="1541" y="521"/>
                      </a:moveTo>
                      <a:lnTo>
                        <a:pt x="1541" y="523"/>
                      </a:lnTo>
                      <a:cubicBezTo>
                        <a:pt x="2042" y="523"/>
                        <a:pt x="2448" y="928"/>
                        <a:pt x="2448" y="1428"/>
                      </a:cubicBezTo>
                      <a:cubicBezTo>
                        <a:pt x="2448" y="1795"/>
                        <a:pt x="2228" y="2126"/>
                        <a:pt x="1888" y="2266"/>
                      </a:cubicBezTo>
                      <a:cubicBezTo>
                        <a:pt x="1776" y="2313"/>
                        <a:pt x="1658" y="2335"/>
                        <a:pt x="1541" y="2335"/>
                      </a:cubicBezTo>
                      <a:cubicBezTo>
                        <a:pt x="1305" y="2335"/>
                        <a:pt x="1072" y="2243"/>
                        <a:pt x="899" y="2070"/>
                      </a:cubicBezTo>
                      <a:cubicBezTo>
                        <a:pt x="640" y="1811"/>
                        <a:pt x="563" y="1420"/>
                        <a:pt x="703" y="1081"/>
                      </a:cubicBezTo>
                      <a:cubicBezTo>
                        <a:pt x="843" y="743"/>
                        <a:pt x="1174" y="521"/>
                        <a:pt x="1541" y="521"/>
                      </a:cubicBezTo>
                      <a:close/>
                      <a:moveTo>
                        <a:pt x="1541" y="1"/>
                      </a:moveTo>
                      <a:cubicBezTo>
                        <a:pt x="1169" y="1"/>
                        <a:pt x="804" y="146"/>
                        <a:pt x="531" y="418"/>
                      </a:cubicBezTo>
                      <a:cubicBezTo>
                        <a:pt x="123" y="828"/>
                        <a:pt x="1" y="1442"/>
                        <a:pt x="222" y="1974"/>
                      </a:cubicBezTo>
                      <a:cubicBezTo>
                        <a:pt x="443" y="2508"/>
                        <a:pt x="963" y="2856"/>
                        <a:pt x="1541" y="2856"/>
                      </a:cubicBezTo>
                      <a:cubicBezTo>
                        <a:pt x="2329" y="2855"/>
                        <a:pt x="2967" y="2217"/>
                        <a:pt x="2969" y="1428"/>
                      </a:cubicBezTo>
                      <a:cubicBezTo>
                        <a:pt x="2969" y="851"/>
                        <a:pt x="2621" y="330"/>
                        <a:pt x="2087" y="110"/>
                      </a:cubicBezTo>
                      <a:cubicBezTo>
                        <a:pt x="1910" y="36"/>
                        <a:pt x="1725" y="1"/>
                        <a:pt x="154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5;p29">
                  <a:extLst>
                    <a:ext uri="{FF2B5EF4-FFF2-40B4-BE49-F238E27FC236}">
                      <a16:creationId xmlns:a16="http://schemas.microsoft.com/office/drawing/2014/main" id="{80F4E7D7-6F4B-41BA-B27A-8510AB36352B}"/>
                    </a:ext>
                  </a:extLst>
                </p:cNvPr>
                <p:cNvSpPr/>
                <p:nvPr/>
              </p:nvSpPr>
              <p:spPr>
                <a:xfrm>
                  <a:off x="-4194325" y="-442500"/>
                  <a:ext cx="60700" cy="58400"/>
                </a:xfrm>
                <a:custGeom>
                  <a:avLst/>
                  <a:gdLst/>
                  <a:ahLst/>
                  <a:cxnLst/>
                  <a:rect l="l" t="t" r="r" b="b"/>
                  <a:pathLst>
                    <a:path w="2428" h="2336" extrusionOk="0">
                      <a:moveTo>
                        <a:pt x="1260" y="0"/>
                      </a:moveTo>
                      <a:cubicBezTo>
                        <a:pt x="788" y="0"/>
                        <a:pt x="363" y="285"/>
                        <a:pt x="181" y="720"/>
                      </a:cubicBezTo>
                      <a:cubicBezTo>
                        <a:pt x="1" y="1156"/>
                        <a:pt x="101" y="1659"/>
                        <a:pt x="434" y="1993"/>
                      </a:cubicBezTo>
                      <a:cubicBezTo>
                        <a:pt x="658" y="2217"/>
                        <a:pt x="957" y="2335"/>
                        <a:pt x="1260" y="2335"/>
                      </a:cubicBezTo>
                      <a:cubicBezTo>
                        <a:pt x="1411" y="2335"/>
                        <a:pt x="1563" y="2306"/>
                        <a:pt x="1707" y="2246"/>
                      </a:cubicBezTo>
                      <a:cubicBezTo>
                        <a:pt x="2143" y="2066"/>
                        <a:pt x="2428" y="1640"/>
                        <a:pt x="2428" y="1167"/>
                      </a:cubicBezTo>
                      <a:cubicBezTo>
                        <a:pt x="2428" y="523"/>
                        <a:pt x="1906" y="0"/>
                        <a:pt x="126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6;p29">
                  <a:extLst>
                    <a:ext uri="{FF2B5EF4-FFF2-40B4-BE49-F238E27FC236}">
                      <a16:creationId xmlns:a16="http://schemas.microsoft.com/office/drawing/2014/main" id="{82AC5B83-18BE-4454-97F4-0DA3CA3C1C11}"/>
                    </a:ext>
                  </a:extLst>
                </p:cNvPr>
                <p:cNvSpPr/>
                <p:nvPr/>
              </p:nvSpPr>
              <p:spPr>
                <a:xfrm>
                  <a:off x="-4201325" y="-449025"/>
                  <a:ext cx="74200" cy="71400"/>
                </a:xfrm>
                <a:custGeom>
                  <a:avLst/>
                  <a:gdLst/>
                  <a:ahLst/>
                  <a:cxnLst/>
                  <a:rect l="l" t="t" r="r" b="b"/>
                  <a:pathLst>
                    <a:path w="2968" h="2856" extrusionOk="0">
                      <a:moveTo>
                        <a:pt x="1540" y="521"/>
                      </a:moveTo>
                      <a:lnTo>
                        <a:pt x="1540" y="523"/>
                      </a:lnTo>
                      <a:cubicBezTo>
                        <a:pt x="2042" y="523"/>
                        <a:pt x="2447" y="928"/>
                        <a:pt x="2447" y="1428"/>
                      </a:cubicBezTo>
                      <a:cubicBezTo>
                        <a:pt x="2447" y="1795"/>
                        <a:pt x="2227" y="2126"/>
                        <a:pt x="1888" y="2266"/>
                      </a:cubicBezTo>
                      <a:cubicBezTo>
                        <a:pt x="1775" y="2313"/>
                        <a:pt x="1658" y="2335"/>
                        <a:pt x="1541" y="2335"/>
                      </a:cubicBezTo>
                      <a:cubicBezTo>
                        <a:pt x="1305" y="2335"/>
                        <a:pt x="1073" y="2243"/>
                        <a:pt x="898" y="2070"/>
                      </a:cubicBezTo>
                      <a:cubicBezTo>
                        <a:pt x="639" y="1811"/>
                        <a:pt x="562" y="1420"/>
                        <a:pt x="702" y="1081"/>
                      </a:cubicBezTo>
                      <a:cubicBezTo>
                        <a:pt x="843" y="743"/>
                        <a:pt x="1173" y="521"/>
                        <a:pt x="1540" y="521"/>
                      </a:cubicBezTo>
                      <a:close/>
                      <a:moveTo>
                        <a:pt x="1541" y="1"/>
                      </a:moveTo>
                      <a:cubicBezTo>
                        <a:pt x="1169" y="1"/>
                        <a:pt x="804" y="146"/>
                        <a:pt x="530" y="418"/>
                      </a:cubicBezTo>
                      <a:cubicBezTo>
                        <a:pt x="122" y="828"/>
                        <a:pt x="0" y="1442"/>
                        <a:pt x="222" y="1974"/>
                      </a:cubicBezTo>
                      <a:cubicBezTo>
                        <a:pt x="442" y="2508"/>
                        <a:pt x="963" y="2856"/>
                        <a:pt x="1540" y="2856"/>
                      </a:cubicBezTo>
                      <a:cubicBezTo>
                        <a:pt x="2329" y="2855"/>
                        <a:pt x="2967" y="2217"/>
                        <a:pt x="2968" y="1428"/>
                      </a:cubicBezTo>
                      <a:cubicBezTo>
                        <a:pt x="2968" y="851"/>
                        <a:pt x="2620" y="330"/>
                        <a:pt x="2088" y="110"/>
                      </a:cubicBezTo>
                      <a:cubicBezTo>
                        <a:pt x="1911" y="36"/>
                        <a:pt x="1725" y="1"/>
                        <a:pt x="154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7;p29">
                  <a:extLst>
                    <a:ext uri="{FF2B5EF4-FFF2-40B4-BE49-F238E27FC236}">
                      <a16:creationId xmlns:a16="http://schemas.microsoft.com/office/drawing/2014/main" id="{14227D83-B7F8-4701-8EE1-1E873FF53FB4}"/>
                    </a:ext>
                  </a:extLst>
                </p:cNvPr>
                <p:cNvSpPr/>
                <p:nvPr/>
              </p:nvSpPr>
              <p:spPr>
                <a:xfrm>
                  <a:off x="-4778350" y="-768150"/>
                  <a:ext cx="60675" cy="58400"/>
                </a:xfrm>
                <a:custGeom>
                  <a:avLst/>
                  <a:gdLst/>
                  <a:ahLst/>
                  <a:cxnLst/>
                  <a:rect l="l" t="t" r="r" b="b"/>
                  <a:pathLst>
                    <a:path w="2427" h="2336" extrusionOk="0">
                      <a:moveTo>
                        <a:pt x="1259" y="0"/>
                      </a:moveTo>
                      <a:cubicBezTo>
                        <a:pt x="787" y="0"/>
                        <a:pt x="361" y="285"/>
                        <a:pt x="180" y="721"/>
                      </a:cubicBezTo>
                      <a:cubicBezTo>
                        <a:pt x="0" y="1157"/>
                        <a:pt x="99" y="1659"/>
                        <a:pt x="434" y="1993"/>
                      </a:cubicBezTo>
                      <a:cubicBezTo>
                        <a:pt x="657" y="2217"/>
                        <a:pt x="955" y="2335"/>
                        <a:pt x="1259" y="2335"/>
                      </a:cubicBezTo>
                      <a:cubicBezTo>
                        <a:pt x="1410" y="2335"/>
                        <a:pt x="1561" y="2306"/>
                        <a:pt x="1706" y="2247"/>
                      </a:cubicBezTo>
                      <a:cubicBezTo>
                        <a:pt x="2142" y="2066"/>
                        <a:pt x="2427" y="1640"/>
                        <a:pt x="2427" y="1168"/>
                      </a:cubicBezTo>
                      <a:cubicBezTo>
                        <a:pt x="2427" y="523"/>
                        <a:pt x="1904" y="0"/>
                        <a:pt x="125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8;p29">
                  <a:extLst>
                    <a:ext uri="{FF2B5EF4-FFF2-40B4-BE49-F238E27FC236}">
                      <a16:creationId xmlns:a16="http://schemas.microsoft.com/office/drawing/2014/main" id="{F7B19632-FFAA-46D6-BFCB-32A3773E9E3F}"/>
                    </a:ext>
                  </a:extLst>
                </p:cNvPr>
                <p:cNvSpPr/>
                <p:nvPr/>
              </p:nvSpPr>
              <p:spPr>
                <a:xfrm>
                  <a:off x="-4785375" y="-774675"/>
                  <a:ext cx="74225" cy="71425"/>
                </a:xfrm>
                <a:custGeom>
                  <a:avLst/>
                  <a:gdLst/>
                  <a:ahLst/>
                  <a:cxnLst/>
                  <a:rect l="l" t="t" r="r" b="b"/>
                  <a:pathLst>
                    <a:path w="2969" h="2857" extrusionOk="0">
                      <a:moveTo>
                        <a:pt x="1540" y="522"/>
                      </a:moveTo>
                      <a:cubicBezTo>
                        <a:pt x="2040" y="522"/>
                        <a:pt x="2447" y="927"/>
                        <a:pt x="2447" y="1429"/>
                      </a:cubicBezTo>
                      <a:cubicBezTo>
                        <a:pt x="2447" y="1796"/>
                        <a:pt x="2226" y="2126"/>
                        <a:pt x="1887" y="2267"/>
                      </a:cubicBezTo>
                      <a:cubicBezTo>
                        <a:pt x="1775" y="2313"/>
                        <a:pt x="1657" y="2336"/>
                        <a:pt x="1540" y="2336"/>
                      </a:cubicBezTo>
                      <a:cubicBezTo>
                        <a:pt x="1304" y="2336"/>
                        <a:pt x="1072" y="2244"/>
                        <a:pt x="899" y="2070"/>
                      </a:cubicBezTo>
                      <a:cubicBezTo>
                        <a:pt x="639" y="1811"/>
                        <a:pt x="562" y="1420"/>
                        <a:pt x="702" y="1081"/>
                      </a:cubicBezTo>
                      <a:cubicBezTo>
                        <a:pt x="843" y="742"/>
                        <a:pt x="1173" y="522"/>
                        <a:pt x="1540" y="522"/>
                      </a:cubicBezTo>
                      <a:close/>
                      <a:moveTo>
                        <a:pt x="1540" y="1"/>
                      </a:moveTo>
                      <a:cubicBezTo>
                        <a:pt x="1168" y="1"/>
                        <a:pt x="803" y="146"/>
                        <a:pt x="530" y="419"/>
                      </a:cubicBezTo>
                      <a:cubicBezTo>
                        <a:pt x="122" y="827"/>
                        <a:pt x="0" y="1442"/>
                        <a:pt x="220" y="1975"/>
                      </a:cubicBezTo>
                      <a:cubicBezTo>
                        <a:pt x="442" y="2509"/>
                        <a:pt x="963" y="2856"/>
                        <a:pt x="1540" y="2856"/>
                      </a:cubicBezTo>
                      <a:cubicBezTo>
                        <a:pt x="2329" y="2856"/>
                        <a:pt x="2967" y="2217"/>
                        <a:pt x="2968" y="1429"/>
                      </a:cubicBezTo>
                      <a:cubicBezTo>
                        <a:pt x="2968" y="851"/>
                        <a:pt x="2621" y="330"/>
                        <a:pt x="2086" y="110"/>
                      </a:cubicBezTo>
                      <a:cubicBezTo>
                        <a:pt x="1909" y="37"/>
                        <a:pt x="1724" y="1"/>
                        <a:pt x="154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9;p29">
                  <a:extLst>
                    <a:ext uri="{FF2B5EF4-FFF2-40B4-BE49-F238E27FC236}">
                      <a16:creationId xmlns:a16="http://schemas.microsoft.com/office/drawing/2014/main" id="{BB17820A-B54F-4C0B-B41E-63EF7A157D02}"/>
                    </a:ext>
                  </a:extLst>
                </p:cNvPr>
                <p:cNvSpPr/>
                <p:nvPr/>
              </p:nvSpPr>
              <p:spPr>
                <a:xfrm>
                  <a:off x="-5627475" y="-498225"/>
                  <a:ext cx="60700" cy="58425"/>
                </a:xfrm>
                <a:custGeom>
                  <a:avLst/>
                  <a:gdLst/>
                  <a:ahLst/>
                  <a:cxnLst/>
                  <a:rect l="l" t="t" r="r" b="b"/>
                  <a:pathLst>
                    <a:path w="2428" h="2337" extrusionOk="0">
                      <a:moveTo>
                        <a:pt x="1260" y="1"/>
                      </a:moveTo>
                      <a:cubicBezTo>
                        <a:pt x="788" y="1"/>
                        <a:pt x="361" y="286"/>
                        <a:pt x="181" y="721"/>
                      </a:cubicBezTo>
                      <a:cubicBezTo>
                        <a:pt x="1" y="1157"/>
                        <a:pt x="100" y="1660"/>
                        <a:pt x="434" y="1994"/>
                      </a:cubicBezTo>
                      <a:cubicBezTo>
                        <a:pt x="657" y="2218"/>
                        <a:pt x="956" y="2336"/>
                        <a:pt x="1260" y="2336"/>
                      </a:cubicBezTo>
                      <a:cubicBezTo>
                        <a:pt x="1411" y="2336"/>
                        <a:pt x="1562" y="2307"/>
                        <a:pt x="1707" y="2247"/>
                      </a:cubicBezTo>
                      <a:cubicBezTo>
                        <a:pt x="2143" y="2067"/>
                        <a:pt x="2427" y="1641"/>
                        <a:pt x="2427" y="1168"/>
                      </a:cubicBezTo>
                      <a:cubicBezTo>
                        <a:pt x="2427" y="524"/>
                        <a:pt x="1904" y="1"/>
                        <a:pt x="126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90;p29">
                  <a:extLst>
                    <a:ext uri="{FF2B5EF4-FFF2-40B4-BE49-F238E27FC236}">
                      <a16:creationId xmlns:a16="http://schemas.microsoft.com/office/drawing/2014/main" id="{EE742DBF-E27C-4F32-8B24-5FBC0F438D00}"/>
                    </a:ext>
                  </a:extLst>
                </p:cNvPr>
                <p:cNvSpPr/>
                <p:nvPr/>
              </p:nvSpPr>
              <p:spPr>
                <a:xfrm>
                  <a:off x="-5634475" y="-504725"/>
                  <a:ext cx="74225" cy="71400"/>
                </a:xfrm>
                <a:custGeom>
                  <a:avLst/>
                  <a:gdLst/>
                  <a:ahLst/>
                  <a:cxnLst/>
                  <a:rect l="l" t="t" r="r" b="b"/>
                  <a:pathLst>
                    <a:path w="2969" h="2856" extrusionOk="0">
                      <a:moveTo>
                        <a:pt x="1540" y="521"/>
                      </a:moveTo>
                      <a:cubicBezTo>
                        <a:pt x="2041" y="523"/>
                        <a:pt x="2447" y="928"/>
                        <a:pt x="2448" y="1428"/>
                      </a:cubicBezTo>
                      <a:cubicBezTo>
                        <a:pt x="2448" y="1795"/>
                        <a:pt x="2226" y="2126"/>
                        <a:pt x="1887" y="2266"/>
                      </a:cubicBezTo>
                      <a:cubicBezTo>
                        <a:pt x="1775" y="2313"/>
                        <a:pt x="1657" y="2335"/>
                        <a:pt x="1540" y="2335"/>
                      </a:cubicBezTo>
                      <a:cubicBezTo>
                        <a:pt x="1304" y="2335"/>
                        <a:pt x="1073" y="2243"/>
                        <a:pt x="899" y="2070"/>
                      </a:cubicBezTo>
                      <a:cubicBezTo>
                        <a:pt x="640" y="1810"/>
                        <a:pt x="561" y="1420"/>
                        <a:pt x="702" y="1081"/>
                      </a:cubicBezTo>
                      <a:cubicBezTo>
                        <a:pt x="842" y="742"/>
                        <a:pt x="1173" y="521"/>
                        <a:pt x="1540" y="521"/>
                      </a:cubicBezTo>
                      <a:close/>
                      <a:moveTo>
                        <a:pt x="1540" y="0"/>
                      </a:moveTo>
                      <a:cubicBezTo>
                        <a:pt x="1169" y="0"/>
                        <a:pt x="804" y="146"/>
                        <a:pt x="531" y="418"/>
                      </a:cubicBezTo>
                      <a:cubicBezTo>
                        <a:pt x="122" y="826"/>
                        <a:pt x="1" y="1440"/>
                        <a:pt x="221" y="1974"/>
                      </a:cubicBezTo>
                      <a:cubicBezTo>
                        <a:pt x="442" y="2508"/>
                        <a:pt x="962" y="2856"/>
                        <a:pt x="1540" y="2856"/>
                      </a:cubicBezTo>
                      <a:cubicBezTo>
                        <a:pt x="2328" y="2855"/>
                        <a:pt x="2967" y="2217"/>
                        <a:pt x="2969" y="1428"/>
                      </a:cubicBezTo>
                      <a:cubicBezTo>
                        <a:pt x="2969" y="851"/>
                        <a:pt x="2620" y="330"/>
                        <a:pt x="2087" y="110"/>
                      </a:cubicBezTo>
                      <a:cubicBezTo>
                        <a:pt x="1910" y="36"/>
                        <a:pt x="1724" y="0"/>
                        <a:pt x="154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91;p29">
                  <a:extLst>
                    <a:ext uri="{FF2B5EF4-FFF2-40B4-BE49-F238E27FC236}">
                      <a16:creationId xmlns:a16="http://schemas.microsoft.com/office/drawing/2014/main" id="{376245A8-3087-488E-8EA0-127BC8A8307F}"/>
                    </a:ext>
                  </a:extLst>
                </p:cNvPr>
                <p:cNvSpPr/>
                <p:nvPr/>
              </p:nvSpPr>
              <p:spPr>
                <a:xfrm>
                  <a:off x="-6753025" y="580550"/>
                  <a:ext cx="60675" cy="58375"/>
                </a:xfrm>
                <a:custGeom>
                  <a:avLst/>
                  <a:gdLst/>
                  <a:ahLst/>
                  <a:cxnLst/>
                  <a:rect l="l" t="t" r="r" b="b"/>
                  <a:pathLst>
                    <a:path w="2427" h="2335" extrusionOk="0">
                      <a:moveTo>
                        <a:pt x="1259" y="0"/>
                      </a:moveTo>
                      <a:cubicBezTo>
                        <a:pt x="787" y="0"/>
                        <a:pt x="362" y="285"/>
                        <a:pt x="182" y="721"/>
                      </a:cubicBezTo>
                      <a:cubicBezTo>
                        <a:pt x="0" y="1157"/>
                        <a:pt x="101" y="1659"/>
                        <a:pt x="435" y="1992"/>
                      </a:cubicBezTo>
                      <a:cubicBezTo>
                        <a:pt x="657" y="2216"/>
                        <a:pt x="956" y="2335"/>
                        <a:pt x="1260" y="2335"/>
                      </a:cubicBezTo>
                      <a:cubicBezTo>
                        <a:pt x="1410" y="2335"/>
                        <a:pt x="1562" y="2306"/>
                        <a:pt x="1706" y="2245"/>
                      </a:cubicBezTo>
                      <a:cubicBezTo>
                        <a:pt x="2142" y="2065"/>
                        <a:pt x="2427" y="1640"/>
                        <a:pt x="2427" y="1168"/>
                      </a:cubicBezTo>
                      <a:cubicBezTo>
                        <a:pt x="2427" y="522"/>
                        <a:pt x="1905" y="0"/>
                        <a:pt x="125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2;p29">
                  <a:extLst>
                    <a:ext uri="{FF2B5EF4-FFF2-40B4-BE49-F238E27FC236}">
                      <a16:creationId xmlns:a16="http://schemas.microsoft.com/office/drawing/2014/main" id="{767D4812-1D05-46D0-9684-F8AFBBDE8344}"/>
                    </a:ext>
                  </a:extLst>
                </p:cNvPr>
                <p:cNvSpPr/>
                <p:nvPr/>
              </p:nvSpPr>
              <p:spPr>
                <a:xfrm>
                  <a:off x="-6760050" y="574025"/>
                  <a:ext cx="74225" cy="71425"/>
                </a:xfrm>
                <a:custGeom>
                  <a:avLst/>
                  <a:gdLst/>
                  <a:ahLst/>
                  <a:cxnLst/>
                  <a:rect l="l" t="t" r="r" b="b"/>
                  <a:pathLst>
                    <a:path w="2969" h="2857" extrusionOk="0">
                      <a:moveTo>
                        <a:pt x="1540" y="522"/>
                      </a:moveTo>
                      <a:cubicBezTo>
                        <a:pt x="2042" y="522"/>
                        <a:pt x="2447" y="927"/>
                        <a:pt x="2447" y="1429"/>
                      </a:cubicBezTo>
                      <a:cubicBezTo>
                        <a:pt x="2447" y="1796"/>
                        <a:pt x="2227" y="2126"/>
                        <a:pt x="1888" y="2267"/>
                      </a:cubicBezTo>
                      <a:cubicBezTo>
                        <a:pt x="1776" y="2313"/>
                        <a:pt x="1658" y="2336"/>
                        <a:pt x="1541" y="2336"/>
                      </a:cubicBezTo>
                      <a:cubicBezTo>
                        <a:pt x="1305" y="2336"/>
                        <a:pt x="1073" y="2243"/>
                        <a:pt x="899" y="2069"/>
                      </a:cubicBezTo>
                      <a:cubicBezTo>
                        <a:pt x="639" y="1810"/>
                        <a:pt x="562" y="1420"/>
                        <a:pt x="702" y="1081"/>
                      </a:cubicBezTo>
                      <a:cubicBezTo>
                        <a:pt x="843" y="742"/>
                        <a:pt x="1173" y="522"/>
                        <a:pt x="1540" y="522"/>
                      </a:cubicBezTo>
                      <a:close/>
                      <a:moveTo>
                        <a:pt x="1542" y="1"/>
                      </a:moveTo>
                      <a:cubicBezTo>
                        <a:pt x="1170" y="1"/>
                        <a:pt x="804" y="146"/>
                        <a:pt x="530" y="419"/>
                      </a:cubicBezTo>
                      <a:cubicBezTo>
                        <a:pt x="122" y="827"/>
                        <a:pt x="0" y="1441"/>
                        <a:pt x="222" y="1975"/>
                      </a:cubicBezTo>
                      <a:cubicBezTo>
                        <a:pt x="442" y="2509"/>
                        <a:pt x="963" y="2856"/>
                        <a:pt x="1540" y="2856"/>
                      </a:cubicBezTo>
                      <a:cubicBezTo>
                        <a:pt x="2329" y="2855"/>
                        <a:pt x="2967" y="2217"/>
                        <a:pt x="2968" y="1429"/>
                      </a:cubicBezTo>
                      <a:cubicBezTo>
                        <a:pt x="2968" y="851"/>
                        <a:pt x="2621" y="330"/>
                        <a:pt x="2086" y="109"/>
                      </a:cubicBezTo>
                      <a:cubicBezTo>
                        <a:pt x="1910" y="36"/>
                        <a:pt x="1725" y="1"/>
                        <a:pt x="154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3;p29">
                  <a:extLst>
                    <a:ext uri="{FF2B5EF4-FFF2-40B4-BE49-F238E27FC236}">
                      <a16:creationId xmlns:a16="http://schemas.microsoft.com/office/drawing/2014/main" id="{3C75C27F-A649-431E-B0BD-76FE1E19F3C5}"/>
                    </a:ext>
                  </a:extLst>
                </p:cNvPr>
                <p:cNvSpPr/>
                <p:nvPr/>
              </p:nvSpPr>
              <p:spPr>
                <a:xfrm>
                  <a:off x="-6854475" y="1111650"/>
                  <a:ext cx="60675" cy="58400"/>
                </a:xfrm>
                <a:custGeom>
                  <a:avLst/>
                  <a:gdLst/>
                  <a:ahLst/>
                  <a:cxnLst/>
                  <a:rect l="l" t="t" r="r" b="b"/>
                  <a:pathLst>
                    <a:path w="2427" h="2336" extrusionOk="0">
                      <a:moveTo>
                        <a:pt x="1260" y="0"/>
                      </a:moveTo>
                      <a:cubicBezTo>
                        <a:pt x="787" y="0"/>
                        <a:pt x="362" y="285"/>
                        <a:pt x="181" y="721"/>
                      </a:cubicBezTo>
                      <a:cubicBezTo>
                        <a:pt x="0" y="1157"/>
                        <a:pt x="101" y="1659"/>
                        <a:pt x="434" y="1994"/>
                      </a:cubicBezTo>
                      <a:cubicBezTo>
                        <a:pt x="658" y="2217"/>
                        <a:pt x="957" y="2335"/>
                        <a:pt x="1261" y="2335"/>
                      </a:cubicBezTo>
                      <a:cubicBezTo>
                        <a:pt x="1411" y="2335"/>
                        <a:pt x="1562" y="2306"/>
                        <a:pt x="1706" y="2247"/>
                      </a:cubicBezTo>
                      <a:cubicBezTo>
                        <a:pt x="2142" y="2066"/>
                        <a:pt x="2427" y="1640"/>
                        <a:pt x="2427" y="1168"/>
                      </a:cubicBezTo>
                      <a:cubicBezTo>
                        <a:pt x="2427" y="522"/>
                        <a:pt x="1905" y="0"/>
                        <a:pt x="126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4;p29">
                  <a:extLst>
                    <a:ext uri="{FF2B5EF4-FFF2-40B4-BE49-F238E27FC236}">
                      <a16:creationId xmlns:a16="http://schemas.microsoft.com/office/drawing/2014/main" id="{DDA6572A-DBA9-4557-B9A8-64C83E175483}"/>
                    </a:ext>
                  </a:extLst>
                </p:cNvPr>
                <p:cNvSpPr/>
                <p:nvPr/>
              </p:nvSpPr>
              <p:spPr>
                <a:xfrm>
                  <a:off x="-6861500" y="1105125"/>
                  <a:ext cx="74250" cy="71425"/>
                </a:xfrm>
                <a:custGeom>
                  <a:avLst/>
                  <a:gdLst/>
                  <a:ahLst/>
                  <a:cxnLst/>
                  <a:rect l="l" t="t" r="r" b="b"/>
                  <a:pathLst>
                    <a:path w="2970" h="2857" extrusionOk="0">
                      <a:moveTo>
                        <a:pt x="1541" y="521"/>
                      </a:moveTo>
                      <a:cubicBezTo>
                        <a:pt x="2042" y="521"/>
                        <a:pt x="2448" y="927"/>
                        <a:pt x="2448" y="1429"/>
                      </a:cubicBezTo>
                      <a:cubicBezTo>
                        <a:pt x="2448" y="1796"/>
                        <a:pt x="2227" y="2126"/>
                        <a:pt x="1888" y="2267"/>
                      </a:cubicBezTo>
                      <a:cubicBezTo>
                        <a:pt x="1776" y="2313"/>
                        <a:pt x="1659" y="2336"/>
                        <a:pt x="1542" y="2336"/>
                      </a:cubicBezTo>
                      <a:cubicBezTo>
                        <a:pt x="1306" y="2336"/>
                        <a:pt x="1073" y="2243"/>
                        <a:pt x="899" y="2069"/>
                      </a:cubicBezTo>
                      <a:cubicBezTo>
                        <a:pt x="640" y="1810"/>
                        <a:pt x="562" y="1420"/>
                        <a:pt x="703" y="1081"/>
                      </a:cubicBezTo>
                      <a:cubicBezTo>
                        <a:pt x="843" y="742"/>
                        <a:pt x="1174" y="521"/>
                        <a:pt x="1541" y="521"/>
                      </a:cubicBezTo>
                      <a:close/>
                      <a:moveTo>
                        <a:pt x="1541" y="0"/>
                      </a:moveTo>
                      <a:cubicBezTo>
                        <a:pt x="1170" y="0"/>
                        <a:pt x="805" y="145"/>
                        <a:pt x="532" y="419"/>
                      </a:cubicBezTo>
                      <a:cubicBezTo>
                        <a:pt x="123" y="827"/>
                        <a:pt x="0" y="1441"/>
                        <a:pt x="222" y="1975"/>
                      </a:cubicBezTo>
                      <a:cubicBezTo>
                        <a:pt x="442" y="2508"/>
                        <a:pt x="963" y="2856"/>
                        <a:pt x="1541" y="2856"/>
                      </a:cubicBezTo>
                      <a:cubicBezTo>
                        <a:pt x="2329" y="2855"/>
                        <a:pt x="2967" y="2217"/>
                        <a:pt x="2968" y="1429"/>
                      </a:cubicBezTo>
                      <a:cubicBezTo>
                        <a:pt x="2970" y="851"/>
                        <a:pt x="2621" y="330"/>
                        <a:pt x="2088" y="109"/>
                      </a:cubicBezTo>
                      <a:cubicBezTo>
                        <a:pt x="1911" y="36"/>
                        <a:pt x="1725" y="0"/>
                        <a:pt x="1541"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5;p29">
                  <a:extLst>
                    <a:ext uri="{FF2B5EF4-FFF2-40B4-BE49-F238E27FC236}">
                      <a16:creationId xmlns:a16="http://schemas.microsoft.com/office/drawing/2014/main" id="{73A123AF-1D7F-49C2-87E6-2236FA3D5A0C}"/>
                    </a:ext>
                  </a:extLst>
                </p:cNvPr>
                <p:cNvSpPr/>
                <p:nvPr/>
              </p:nvSpPr>
              <p:spPr>
                <a:xfrm>
                  <a:off x="-6167350" y="3040500"/>
                  <a:ext cx="60675" cy="58400"/>
                </a:xfrm>
                <a:custGeom>
                  <a:avLst/>
                  <a:gdLst/>
                  <a:ahLst/>
                  <a:cxnLst/>
                  <a:rect l="l" t="t" r="r" b="b"/>
                  <a:pathLst>
                    <a:path w="2427" h="2336" extrusionOk="0">
                      <a:moveTo>
                        <a:pt x="1260" y="0"/>
                      </a:moveTo>
                      <a:cubicBezTo>
                        <a:pt x="787" y="0"/>
                        <a:pt x="362" y="285"/>
                        <a:pt x="182" y="721"/>
                      </a:cubicBezTo>
                      <a:cubicBezTo>
                        <a:pt x="0" y="1158"/>
                        <a:pt x="101" y="1659"/>
                        <a:pt x="435" y="1993"/>
                      </a:cubicBezTo>
                      <a:cubicBezTo>
                        <a:pt x="658" y="2217"/>
                        <a:pt x="956" y="2335"/>
                        <a:pt x="1260" y="2335"/>
                      </a:cubicBezTo>
                      <a:cubicBezTo>
                        <a:pt x="1410" y="2335"/>
                        <a:pt x="1562" y="2306"/>
                        <a:pt x="1706" y="2246"/>
                      </a:cubicBezTo>
                      <a:cubicBezTo>
                        <a:pt x="2142" y="2066"/>
                        <a:pt x="2427" y="1640"/>
                        <a:pt x="2427" y="1167"/>
                      </a:cubicBezTo>
                      <a:cubicBezTo>
                        <a:pt x="2427" y="523"/>
                        <a:pt x="1905" y="0"/>
                        <a:pt x="126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6;p29">
                  <a:extLst>
                    <a:ext uri="{FF2B5EF4-FFF2-40B4-BE49-F238E27FC236}">
                      <a16:creationId xmlns:a16="http://schemas.microsoft.com/office/drawing/2014/main" id="{05D1B188-6B9C-47E1-89B3-A297F008909A}"/>
                    </a:ext>
                  </a:extLst>
                </p:cNvPr>
                <p:cNvSpPr/>
                <p:nvPr/>
              </p:nvSpPr>
              <p:spPr>
                <a:xfrm>
                  <a:off x="-6174375" y="3034000"/>
                  <a:ext cx="74225" cy="71425"/>
                </a:xfrm>
                <a:custGeom>
                  <a:avLst/>
                  <a:gdLst/>
                  <a:ahLst/>
                  <a:cxnLst/>
                  <a:rect l="l" t="t" r="r" b="b"/>
                  <a:pathLst>
                    <a:path w="2969" h="2857" extrusionOk="0">
                      <a:moveTo>
                        <a:pt x="1541" y="521"/>
                      </a:moveTo>
                      <a:cubicBezTo>
                        <a:pt x="2042" y="522"/>
                        <a:pt x="2448" y="927"/>
                        <a:pt x="2448" y="1427"/>
                      </a:cubicBezTo>
                      <a:cubicBezTo>
                        <a:pt x="2448" y="1794"/>
                        <a:pt x="2227" y="2125"/>
                        <a:pt x="1888" y="2267"/>
                      </a:cubicBezTo>
                      <a:cubicBezTo>
                        <a:pt x="1776" y="2313"/>
                        <a:pt x="1659" y="2336"/>
                        <a:pt x="1542" y="2336"/>
                      </a:cubicBezTo>
                      <a:cubicBezTo>
                        <a:pt x="1306" y="2336"/>
                        <a:pt x="1073" y="2243"/>
                        <a:pt x="899" y="2069"/>
                      </a:cubicBezTo>
                      <a:cubicBezTo>
                        <a:pt x="640" y="1810"/>
                        <a:pt x="562" y="1420"/>
                        <a:pt x="703" y="1081"/>
                      </a:cubicBezTo>
                      <a:cubicBezTo>
                        <a:pt x="843" y="742"/>
                        <a:pt x="1174" y="521"/>
                        <a:pt x="1541" y="521"/>
                      </a:cubicBezTo>
                      <a:close/>
                      <a:moveTo>
                        <a:pt x="1542" y="1"/>
                      </a:moveTo>
                      <a:cubicBezTo>
                        <a:pt x="1170" y="1"/>
                        <a:pt x="804" y="146"/>
                        <a:pt x="531" y="419"/>
                      </a:cubicBezTo>
                      <a:cubicBezTo>
                        <a:pt x="123" y="827"/>
                        <a:pt x="0" y="1441"/>
                        <a:pt x="222" y="1975"/>
                      </a:cubicBezTo>
                      <a:cubicBezTo>
                        <a:pt x="442" y="2508"/>
                        <a:pt x="963" y="2856"/>
                        <a:pt x="1541" y="2856"/>
                      </a:cubicBezTo>
                      <a:cubicBezTo>
                        <a:pt x="2329" y="2855"/>
                        <a:pt x="2968" y="2216"/>
                        <a:pt x="2968" y="1427"/>
                      </a:cubicBezTo>
                      <a:cubicBezTo>
                        <a:pt x="2968" y="850"/>
                        <a:pt x="2621" y="329"/>
                        <a:pt x="2087" y="109"/>
                      </a:cubicBezTo>
                      <a:cubicBezTo>
                        <a:pt x="1911" y="36"/>
                        <a:pt x="1725" y="1"/>
                        <a:pt x="154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7;p29">
                  <a:extLst>
                    <a:ext uri="{FF2B5EF4-FFF2-40B4-BE49-F238E27FC236}">
                      <a16:creationId xmlns:a16="http://schemas.microsoft.com/office/drawing/2014/main" id="{F960004C-0DD0-4A23-9C4D-C9EC97F8B838}"/>
                    </a:ext>
                  </a:extLst>
                </p:cNvPr>
                <p:cNvSpPr/>
                <p:nvPr/>
              </p:nvSpPr>
              <p:spPr>
                <a:xfrm>
                  <a:off x="-2707425" y="2917525"/>
                  <a:ext cx="60700" cy="58400"/>
                </a:xfrm>
                <a:custGeom>
                  <a:avLst/>
                  <a:gdLst/>
                  <a:ahLst/>
                  <a:cxnLst/>
                  <a:rect l="l" t="t" r="r" b="b"/>
                  <a:pathLst>
                    <a:path w="2428" h="2336" extrusionOk="0">
                      <a:moveTo>
                        <a:pt x="1260" y="1"/>
                      </a:moveTo>
                      <a:cubicBezTo>
                        <a:pt x="788" y="1"/>
                        <a:pt x="362" y="285"/>
                        <a:pt x="181" y="722"/>
                      </a:cubicBezTo>
                      <a:cubicBezTo>
                        <a:pt x="1" y="1158"/>
                        <a:pt x="100" y="1659"/>
                        <a:pt x="434" y="1994"/>
                      </a:cubicBezTo>
                      <a:cubicBezTo>
                        <a:pt x="658" y="2217"/>
                        <a:pt x="956" y="2336"/>
                        <a:pt x="1260" y="2336"/>
                      </a:cubicBezTo>
                      <a:cubicBezTo>
                        <a:pt x="1410" y="2336"/>
                        <a:pt x="1562" y="2307"/>
                        <a:pt x="1707" y="2247"/>
                      </a:cubicBezTo>
                      <a:cubicBezTo>
                        <a:pt x="2143" y="2066"/>
                        <a:pt x="2427" y="1640"/>
                        <a:pt x="2427" y="1169"/>
                      </a:cubicBezTo>
                      <a:cubicBezTo>
                        <a:pt x="2427" y="524"/>
                        <a:pt x="1904" y="1"/>
                        <a:pt x="126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8;p29">
                  <a:extLst>
                    <a:ext uri="{FF2B5EF4-FFF2-40B4-BE49-F238E27FC236}">
                      <a16:creationId xmlns:a16="http://schemas.microsoft.com/office/drawing/2014/main" id="{CF29FFB0-4C85-47F1-ABD6-2B6E2DA78F2D}"/>
                    </a:ext>
                  </a:extLst>
                </p:cNvPr>
                <p:cNvSpPr/>
                <p:nvPr/>
              </p:nvSpPr>
              <p:spPr>
                <a:xfrm>
                  <a:off x="-2714450" y="2911025"/>
                  <a:ext cx="74225" cy="71400"/>
                </a:xfrm>
                <a:custGeom>
                  <a:avLst/>
                  <a:gdLst/>
                  <a:ahLst/>
                  <a:cxnLst/>
                  <a:rect l="l" t="t" r="r" b="b"/>
                  <a:pathLst>
                    <a:path w="2969" h="2856" extrusionOk="0">
                      <a:moveTo>
                        <a:pt x="1543" y="522"/>
                      </a:moveTo>
                      <a:cubicBezTo>
                        <a:pt x="2042" y="522"/>
                        <a:pt x="2448" y="928"/>
                        <a:pt x="2449" y="1429"/>
                      </a:cubicBezTo>
                      <a:cubicBezTo>
                        <a:pt x="2448" y="1795"/>
                        <a:pt x="2228" y="2125"/>
                        <a:pt x="1889" y="2266"/>
                      </a:cubicBezTo>
                      <a:cubicBezTo>
                        <a:pt x="1777" y="2312"/>
                        <a:pt x="1659" y="2335"/>
                        <a:pt x="1542" y="2335"/>
                      </a:cubicBezTo>
                      <a:cubicBezTo>
                        <a:pt x="1307" y="2335"/>
                        <a:pt x="1075" y="2243"/>
                        <a:pt x="900" y="2070"/>
                      </a:cubicBezTo>
                      <a:cubicBezTo>
                        <a:pt x="641" y="1810"/>
                        <a:pt x="564" y="1421"/>
                        <a:pt x="703" y="1083"/>
                      </a:cubicBezTo>
                      <a:cubicBezTo>
                        <a:pt x="844" y="744"/>
                        <a:pt x="1174" y="522"/>
                        <a:pt x="1541" y="522"/>
                      </a:cubicBezTo>
                      <a:cubicBezTo>
                        <a:pt x="1542" y="522"/>
                        <a:pt x="1543" y="522"/>
                        <a:pt x="1543" y="522"/>
                      </a:cubicBezTo>
                      <a:close/>
                      <a:moveTo>
                        <a:pt x="1541" y="1"/>
                      </a:moveTo>
                      <a:cubicBezTo>
                        <a:pt x="1170" y="1"/>
                        <a:pt x="805" y="145"/>
                        <a:pt x="531" y="419"/>
                      </a:cubicBezTo>
                      <a:cubicBezTo>
                        <a:pt x="123" y="827"/>
                        <a:pt x="1" y="1441"/>
                        <a:pt x="222" y="1974"/>
                      </a:cubicBezTo>
                      <a:cubicBezTo>
                        <a:pt x="443" y="2508"/>
                        <a:pt x="963" y="2855"/>
                        <a:pt x="1541" y="2855"/>
                      </a:cubicBezTo>
                      <a:cubicBezTo>
                        <a:pt x="2328" y="2855"/>
                        <a:pt x="2967" y="2216"/>
                        <a:pt x="2969" y="1429"/>
                      </a:cubicBezTo>
                      <a:cubicBezTo>
                        <a:pt x="2969" y="851"/>
                        <a:pt x="2621" y="331"/>
                        <a:pt x="2087" y="109"/>
                      </a:cubicBezTo>
                      <a:cubicBezTo>
                        <a:pt x="1911" y="36"/>
                        <a:pt x="1725" y="1"/>
                        <a:pt x="154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9;p29">
                  <a:extLst>
                    <a:ext uri="{FF2B5EF4-FFF2-40B4-BE49-F238E27FC236}">
                      <a16:creationId xmlns:a16="http://schemas.microsoft.com/office/drawing/2014/main" id="{3F094611-368D-48E7-8898-0F0FF8B37A3E}"/>
                    </a:ext>
                  </a:extLst>
                </p:cNvPr>
                <p:cNvSpPr/>
                <p:nvPr/>
              </p:nvSpPr>
              <p:spPr>
                <a:xfrm>
                  <a:off x="-3040900" y="-351250"/>
                  <a:ext cx="60700" cy="58400"/>
                </a:xfrm>
                <a:custGeom>
                  <a:avLst/>
                  <a:gdLst/>
                  <a:ahLst/>
                  <a:cxnLst/>
                  <a:rect l="l" t="t" r="r" b="b"/>
                  <a:pathLst>
                    <a:path w="2428" h="2336" extrusionOk="0">
                      <a:moveTo>
                        <a:pt x="1260" y="1"/>
                      </a:moveTo>
                      <a:cubicBezTo>
                        <a:pt x="788" y="1"/>
                        <a:pt x="361" y="285"/>
                        <a:pt x="181" y="723"/>
                      </a:cubicBezTo>
                      <a:cubicBezTo>
                        <a:pt x="0" y="1158"/>
                        <a:pt x="100" y="1661"/>
                        <a:pt x="434" y="1994"/>
                      </a:cubicBezTo>
                      <a:cubicBezTo>
                        <a:pt x="657" y="2217"/>
                        <a:pt x="956" y="2336"/>
                        <a:pt x="1259" y="2336"/>
                      </a:cubicBezTo>
                      <a:cubicBezTo>
                        <a:pt x="1410" y="2336"/>
                        <a:pt x="1562" y="2307"/>
                        <a:pt x="1707" y="2247"/>
                      </a:cubicBezTo>
                      <a:cubicBezTo>
                        <a:pt x="2143" y="2067"/>
                        <a:pt x="2427" y="1640"/>
                        <a:pt x="2427" y="1168"/>
                      </a:cubicBezTo>
                      <a:cubicBezTo>
                        <a:pt x="2427" y="524"/>
                        <a:pt x="1904" y="1"/>
                        <a:pt x="126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00;p29">
                  <a:extLst>
                    <a:ext uri="{FF2B5EF4-FFF2-40B4-BE49-F238E27FC236}">
                      <a16:creationId xmlns:a16="http://schemas.microsoft.com/office/drawing/2014/main" id="{3E312AF9-D6EA-41A2-989F-8BA689FE3358}"/>
                    </a:ext>
                  </a:extLst>
                </p:cNvPr>
                <p:cNvSpPr/>
                <p:nvPr/>
              </p:nvSpPr>
              <p:spPr>
                <a:xfrm>
                  <a:off x="-3047925" y="-357750"/>
                  <a:ext cx="74225" cy="71450"/>
                </a:xfrm>
                <a:custGeom>
                  <a:avLst/>
                  <a:gdLst/>
                  <a:ahLst/>
                  <a:cxnLst/>
                  <a:rect l="l" t="t" r="r" b="b"/>
                  <a:pathLst>
                    <a:path w="2969" h="2858" extrusionOk="0">
                      <a:moveTo>
                        <a:pt x="1541" y="521"/>
                      </a:moveTo>
                      <a:cubicBezTo>
                        <a:pt x="2041" y="522"/>
                        <a:pt x="2447" y="928"/>
                        <a:pt x="2448" y="1428"/>
                      </a:cubicBezTo>
                      <a:cubicBezTo>
                        <a:pt x="2448" y="1795"/>
                        <a:pt x="2226" y="2127"/>
                        <a:pt x="1887" y="2267"/>
                      </a:cubicBezTo>
                      <a:cubicBezTo>
                        <a:pt x="1775" y="2314"/>
                        <a:pt x="1658" y="2336"/>
                        <a:pt x="1541" y="2336"/>
                      </a:cubicBezTo>
                      <a:cubicBezTo>
                        <a:pt x="1305" y="2336"/>
                        <a:pt x="1073" y="2244"/>
                        <a:pt x="899" y="2070"/>
                      </a:cubicBezTo>
                      <a:cubicBezTo>
                        <a:pt x="640" y="1811"/>
                        <a:pt x="562" y="1421"/>
                        <a:pt x="703" y="1082"/>
                      </a:cubicBezTo>
                      <a:cubicBezTo>
                        <a:pt x="842" y="743"/>
                        <a:pt x="1174" y="521"/>
                        <a:pt x="1541" y="521"/>
                      </a:cubicBezTo>
                      <a:close/>
                      <a:moveTo>
                        <a:pt x="1540" y="1"/>
                      </a:moveTo>
                      <a:cubicBezTo>
                        <a:pt x="1169" y="1"/>
                        <a:pt x="804" y="146"/>
                        <a:pt x="531" y="419"/>
                      </a:cubicBezTo>
                      <a:cubicBezTo>
                        <a:pt x="123" y="828"/>
                        <a:pt x="1" y="1441"/>
                        <a:pt x="221" y="1976"/>
                      </a:cubicBezTo>
                      <a:cubicBezTo>
                        <a:pt x="442" y="2508"/>
                        <a:pt x="963" y="2857"/>
                        <a:pt x="1541" y="2857"/>
                      </a:cubicBezTo>
                      <a:cubicBezTo>
                        <a:pt x="2328" y="2856"/>
                        <a:pt x="2967" y="2216"/>
                        <a:pt x="2968" y="1428"/>
                      </a:cubicBezTo>
                      <a:cubicBezTo>
                        <a:pt x="2968" y="851"/>
                        <a:pt x="2620" y="330"/>
                        <a:pt x="2087" y="110"/>
                      </a:cubicBezTo>
                      <a:cubicBezTo>
                        <a:pt x="1910" y="37"/>
                        <a:pt x="1724" y="1"/>
                        <a:pt x="154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01;p29">
                  <a:extLst>
                    <a:ext uri="{FF2B5EF4-FFF2-40B4-BE49-F238E27FC236}">
                      <a16:creationId xmlns:a16="http://schemas.microsoft.com/office/drawing/2014/main" id="{2B987129-7279-474C-BFE7-4795D0414011}"/>
                    </a:ext>
                  </a:extLst>
                </p:cNvPr>
                <p:cNvSpPr/>
                <p:nvPr/>
              </p:nvSpPr>
              <p:spPr>
                <a:xfrm>
                  <a:off x="-4837450" y="2516525"/>
                  <a:ext cx="992800" cy="523425"/>
                </a:xfrm>
                <a:custGeom>
                  <a:avLst/>
                  <a:gdLst/>
                  <a:ahLst/>
                  <a:cxnLst/>
                  <a:rect l="l" t="t" r="r" b="b"/>
                  <a:pathLst>
                    <a:path w="39712" h="20937" extrusionOk="0">
                      <a:moveTo>
                        <a:pt x="4582" y="1"/>
                      </a:moveTo>
                      <a:lnTo>
                        <a:pt x="4582" y="10156"/>
                      </a:lnTo>
                      <a:cubicBezTo>
                        <a:pt x="4582" y="13469"/>
                        <a:pt x="3439" y="16685"/>
                        <a:pt x="1338" y="19282"/>
                      </a:cubicBezTo>
                      <a:lnTo>
                        <a:pt x="0" y="20936"/>
                      </a:lnTo>
                      <a:lnTo>
                        <a:pt x="39712" y="20936"/>
                      </a:lnTo>
                      <a:lnTo>
                        <a:pt x="38374" y="19282"/>
                      </a:lnTo>
                      <a:cubicBezTo>
                        <a:pt x="36273" y="16685"/>
                        <a:pt x="35130" y="13469"/>
                        <a:pt x="35130" y="10156"/>
                      </a:cubicBezTo>
                      <a:lnTo>
                        <a:pt x="351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2;p29">
                  <a:extLst>
                    <a:ext uri="{FF2B5EF4-FFF2-40B4-BE49-F238E27FC236}">
                      <a16:creationId xmlns:a16="http://schemas.microsoft.com/office/drawing/2014/main" id="{7EA36F0B-9459-4CE1-9421-AC300CF54F97}"/>
                    </a:ext>
                  </a:extLst>
                </p:cNvPr>
                <p:cNvSpPr/>
                <p:nvPr/>
              </p:nvSpPr>
              <p:spPr>
                <a:xfrm>
                  <a:off x="-4845950" y="2510025"/>
                  <a:ext cx="1009825" cy="536425"/>
                </a:xfrm>
                <a:custGeom>
                  <a:avLst/>
                  <a:gdLst/>
                  <a:ahLst/>
                  <a:cxnLst/>
                  <a:rect l="l" t="t" r="r" b="b"/>
                  <a:pathLst>
                    <a:path w="40393" h="21457" extrusionOk="0">
                      <a:moveTo>
                        <a:pt x="35209" y="521"/>
                      </a:moveTo>
                      <a:lnTo>
                        <a:pt x="35209" y="10414"/>
                      </a:lnTo>
                      <a:cubicBezTo>
                        <a:pt x="35209" y="13773"/>
                        <a:pt x="36383" y="17073"/>
                        <a:pt x="38512" y="19707"/>
                      </a:cubicBezTo>
                      <a:lnTo>
                        <a:pt x="39507" y="20936"/>
                      </a:lnTo>
                      <a:lnTo>
                        <a:pt x="885" y="20936"/>
                      </a:lnTo>
                      <a:lnTo>
                        <a:pt x="1881" y="19707"/>
                      </a:lnTo>
                      <a:cubicBezTo>
                        <a:pt x="4009" y="17073"/>
                        <a:pt x="5183" y="13773"/>
                        <a:pt x="5183" y="10414"/>
                      </a:cubicBezTo>
                      <a:lnTo>
                        <a:pt x="5183" y="521"/>
                      </a:lnTo>
                      <a:close/>
                      <a:moveTo>
                        <a:pt x="4922" y="1"/>
                      </a:moveTo>
                      <a:cubicBezTo>
                        <a:pt x="4780" y="1"/>
                        <a:pt x="4662" y="117"/>
                        <a:pt x="4663" y="261"/>
                      </a:cubicBezTo>
                      <a:lnTo>
                        <a:pt x="4663" y="10414"/>
                      </a:lnTo>
                      <a:cubicBezTo>
                        <a:pt x="4663" y="13655"/>
                        <a:pt x="3531" y="16838"/>
                        <a:pt x="1476" y="19379"/>
                      </a:cubicBezTo>
                      <a:lnTo>
                        <a:pt x="138" y="21033"/>
                      </a:lnTo>
                      <a:cubicBezTo>
                        <a:pt x="0" y="21203"/>
                        <a:pt x="121" y="21457"/>
                        <a:pt x="340" y="21457"/>
                      </a:cubicBezTo>
                      <a:lnTo>
                        <a:pt x="40052" y="21457"/>
                      </a:lnTo>
                      <a:cubicBezTo>
                        <a:pt x="40270" y="21457"/>
                        <a:pt x="40392" y="21203"/>
                        <a:pt x="40254" y="21033"/>
                      </a:cubicBezTo>
                      <a:lnTo>
                        <a:pt x="38916" y="19379"/>
                      </a:lnTo>
                      <a:cubicBezTo>
                        <a:pt x="36861" y="16838"/>
                        <a:pt x="35730" y="13655"/>
                        <a:pt x="35730" y="10414"/>
                      </a:cubicBezTo>
                      <a:lnTo>
                        <a:pt x="35730" y="261"/>
                      </a:lnTo>
                      <a:cubicBezTo>
                        <a:pt x="35730" y="117"/>
                        <a:pt x="35613" y="1"/>
                        <a:pt x="3547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3;p29">
                  <a:extLst>
                    <a:ext uri="{FF2B5EF4-FFF2-40B4-BE49-F238E27FC236}">
                      <a16:creationId xmlns:a16="http://schemas.microsoft.com/office/drawing/2014/main" id="{BE665F95-0522-476F-AE11-7162550F5EA7}"/>
                    </a:ext>
                  </a:extLst>
                </p:cNvPr>
                <p:cNvSpPr/>
                <p:nvPr/>
              </p:nvSpPr>
              <p:spPr>
                <a:xfrm>
                  <a:off x="-4769800" y="2248925"/>
                  <a:ext cx="857475" cy="431675"/>
                </a:xfrm>
                <a:custGeom>
                  <a:avLst/>
                  <a:gdLst/>
                  <a:ahLst/>
                  <a:cxnLst/>
                  <a:rect l="l" t="t" r="r" b="b"/>
                  <a:pathLst>
                    <a:path w="34299" h="17267" extrusionOk="0">
                      <a:moveTo>
                        <a:pt x="1876" y="1"/>
                      </a:moveTo>
                      <a:lnTo>
                        <a:pt x="1876" y="10155"/>
                      </a:lnTo>
                      <a:cubicBezTo>
                        <a:pt x="1875" y="12647"/>
                        <a:pt x="1229" y="15097"/>
                        <a:pt x="1" y="17267"/>
                      </a:cubicBezTo>
                      <a:lnTo>
                        <a:pt x="34298" y="17267"/>
                      </a:lnTo>
                      <a:cubicBezTo>
                        <a:pt x="33072" y="15097"/>
                        <a:pt x="32425" y="12647"/>
                        <a:pt x="32424" y="10155"/>
                      </a:cubicBezTo>
                      <a:lnTo>
                        <a:pt x="32424" y="1"/>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4;p29">
                  <a:extLst>
                    <a:ext uri="{FF2B5EF4-FFF2-40B4-BE49-F238E27FC236}">
                      <a16:creationId xmlns:a16="http://schemas.microsoft.com/office/drawing/2014/main" id="{9F66409C-D853-4645-A624-B4FDD176B012}"/>
                    </a:ext>
                  </a:extLst>
                </p:cNvPr>
                <p:cNvSpPr/>
                <p:nvPr/>
              </p:nvSpPr>
              <p:spPr>
                <a:xfrm>
                  <a:off x="-5875675" y="342950"/>
                  <a:ext cx="3069250" cy="2253650"/>
                </a:xfrm>
                <a:custGeom>
                  <a:avLst/>
                  <a:gdLst/>
                  <a:ahLst/>
                  <a:cxnLst/>
                  <a:rect l="l" t="t" r="r" b="b"/>
                  <a:pathLst>
                    <a:path w="122770" h="90146" extrusionOk="0">
                      <a:moveTo>
                        <a:pt x="4815" y="0"/>
                      </a:moveTo>
                      <a:cubicBezTo>
                        <a:pt x="2156" y="0"/>
                        <a:pt x="0" y="2155"/>
                        <a:pt x="0" y="4815"/>
                      </a:cubicBezTo>
                      <a:lnTo>
                        <a:pt x="0" y="86110"/>
                      </a:lnTo>
                      <a:cubicBezTo>
                        <a:pt x="0" y="88339"/>
                        <a:pt x="1808" y="90146"/>
                        <a:pt x="4037" y="90146"/>
                      </a:cubicBezTo>
                      <a:lnTo>
                        <a:pt x="118369" y="90146"/>
                      </a:lnTo>
                      <a:cubicBezTo>
                        <a:pt x="120800" y="90146"/>
                        <a:pt x="122770" y="88177"/>
                        <a:pt x="122770" y="85746"/>
                      </a:cubicBezTo>
                      <a:lnTo>
                        <a:pt x="122770" y="5831"/>
                      </a:lnTo>
                      <a:cubicBezTo>
                        <a:pt x="122770" y="4284"/>
                        <a:pt x="122155" y="2801"/>
                        <a:pt x="121061" y="1707"/>
                      </a:cubicBezTo>
                      <a:cubicBezTo>
                        <a:pt x="119968" y="614"/>
                        <a:pt x="118486" y="0"/>
                        <a:pt x="11693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5;p29">
                  <a:extLst>
                    <a:ext uri="{FF2B5EF4-FFF2-40B4-BE49-F238E27FC236}">
                      <a16:creationId xmlns:a16="http://schemas.microsoft.com/office/drawing/2014/main" id="{323A5C7A-D830-4E8B-BD1E-A32E97E2EDDA}"/>
                    </a:ext>
                  </a:extLst>
                </p:cNvPr>
                <p:cNvSpPr/>
                <p:nvPr/>
              </p:nvSpPr>
              <p:spPr>
                <a:xfrm>
                  <a:off x="-5882175" y="336425"/>
                  <a:ext cx="3082275" cy="2266675"/>
                </a:xfrm>
                <a:custGeom>
                  <a:avLst/>
                  <a:gdLst/>
                  <a:ahLst/>
                  <a:cxnLst/>
                  <a:rect l="l" t="t" r="r" b="b"/>
                  <a:pathLst>
                    <a:path w="123291" h="90667" extrusionOk="0">
                      <a:moveTo>
                        <a:pt x="118612" y="521"/>
                      </a:moveTo>
                      <a:cubicBezTo>
                        <a:pt x="120905" y="521"/>
                        <a:pt x="122770" y="2386"/>
                        <a:pt x="122770" y="4678"/>
                      </a:cubicBezTo>
                      <a:lnTo>
                        <a:pt x="122770" y="85990"/>
                      </a:lnTo>
                      <a:cubicBezTo>
                        <a:pt x="122770" y="88283"/>
                        <a:pt x="120905" y="90147"/>
                        <a:pt x="118612" y="90147"/>
                      </a:cubicBezTo>
                      <a:lnTo>
                        <a:pt x="4678" y="90147"/>
                      </a:lnTo>
                      <a:cubicBezTo>
                        <a:pt x="2385" y="90147"/>
                        <a:pt x="521" y="88283"/>
                        <a:pt x="521" y="85990"/>
                      </a:cubicBezTo>
                      <a:lnTo>
                        <a:pt x="521" y="4678"/>
                      </a:lnTo>
                      <a:cubicBezTo>
                        <a:pt x="521" y="2386"/>
                        <a:pt x="2385" y="521"/>
                        <a:pt x="4678" y="521"/>
                      </a:cubicBezTo>
                      <a:close/>
                      <a:moveTo>
                        <a:pt x="4678" y="1"/>
                      </a:moveTo>
                      <a:cubicBezTo>
                        <a:pt x="2098" y="1"/>
                        <a:pt x="0" y="2099"/>
                        <a:pt x="0" y="4678"/>
                      </a:cubicBezTo>
                      <a:lnTo>
                        <a:pt x="0" y="85990"/>
                      </a:lnTo>
                      <a:cubicBezTo>
                        <a:pt x="0" y="88570"/>
                        <a:pt x="2098" y="90667"/>
                        <a:pt x="4678" y="90667"/>
                      </a:cubicBezTo>
                      <a:lnTo>
                        <a:pt x="118612" y="90667"/>
                      </a:lnTo>
                      <a:cubicBezTo>
                        <a:pt x="121192" y="90667"/>
                        <a:pt x="123290" y="88570"/>
                        <a:pt x="123290" y="85990"/>
                      </a:cubicBezTo>
                      <a:lnTo>
                        <a:pt x="123290" y="4678"/>
                      </a:lnTo>
                      <a:cubicBezTo>
                        <a:pt x="123290" y="2099"/>
                        <a:pt x="121192" y="1"/>
                        <a:pt x="11861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6;p29">
                  <a:extLst>
                    <a:ext uri="{FF2B5EF4-FFF2-40B4-BE49-F238E27FC236}">
                      <a16:creationId xmlns:a16="http://schemas.microsoft.com/office/drawing/2014/main" id="{C20B0E6A-430D-45CF-834A-F6A86BA23F35}"/>
                    </a:ext>
                  </a:extLst>
                </p:cNvPr>
                <p:cNvSpPr/>
                <p:nvPr/>
              </p:nvSpPr>
              <p:spPr>
                <a:xfrm>
                  <a:off x="-5875675" y="2246300"/>
                  <a:ext cx="3069250" cy="350300"/>
                </a:xfrm>
                <a:custGeom>
                  <a:avLst/>
                  <a:gdLst/>
                  <a:ahLst/>
                  <a:cxnLst/>
                  <a:rect l="l" t="t" r="r" b="b"/>
                  <a:pathLst>
                    <a:path w="122770" h="14012" extrusionOk="0">
                      <a:moveTo>
                        <a:pt x="0" y="0"/>
                      </a:moveTo>
                      <a:lnTo>
                        <a:pt x="0" y="9540"/>
                      </a:lnTo>
                      <a:cubicBezTo>
                        <a:pt x="0" y="12009"/>
                        <a:pt x="2003" y="14012"/>
                        <a:pt x="4473" y="14012"/>
                      </a:cubicBezTo>
                      <a:lnTo>
                        <a:pt x="118438" y="14012"/>
                      </a:lnTo>
                      <a:cubicBezTo>
                        <a:pt x="120830" y="14012"/>
                        <a:pt x="122770" y="12073"/>
                        <a:pt x="122770" y="9680"/>
                      </a:cubicBezTo>
                      <a:lnTo>
                        <a:pt x="1227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7;p29">
                  <a:extLst>
                    <a:ext uri="{FF2B5EF4-FFF2-40B4-BE49-F238E27FC236}">
                      <a16:creationId xmlns:a16="http://schemas.microsoft.com/office/drawing/2014/main" id="{EE473069-6E75-4C51-8372-71E3534D6CD8}"/>
                    </a:ext>
                  </a:extLst>
                </p:cNvPr>
                <p:cNvSpPr/>
                <p:nvPr/>
              </p:nvSpPr>
              <p:spPr>
                <a:xfrm>
                  <a:off x="-5882175" y="2239775"/>
                  <a:ext cx="3082275" cy="363325"/>
                </a:xfrm>
                <a:custGeom>
                  <a:avLst/>
                  <a:gdLst/>
                  <a:ahLst/>
                  <a:cxnLst/>
                  <a:rect l="l" t="t" r="r" b="b"/>
                  <a:pathLst>
                    <a:path w="123291" h="14533" extrusionOk="0">
                      <a:moveTo>
                        <a:pt x="122770" y="522"/>
                      </a:moveTo>
                      <a:lnTo>
                        <a:pt x="122770" y="9856"/>
                      </a:lnTo>
                      <a:cubicBezTo>
                        <a:pt x="122770" y="12151"/>
                        <a:pt x="120908" y="14012"/>
                        <a:pt x="118614" y="14012"/>
                      </a:cubicBezTo>
                      <a:lnTo>
                        <a:pt x="4678" y="14012"/>
                      </a:lnTo>
                      <a:cubicBezTo>
                        <a:pt x="2385" y="14012"/>
                        <a:pt x="522" y="12147"/>
                        <a:pt x="522" y="9856"/>
                      </a:cubicBezTo>
                      <a:lnTo>
                        <a:pt x="522" y="522"/>
                      </a:lnTo>
                      <a:close/>
                      <a:moveTo>
                        <a:pt x="260" y="1"/>
                      </a:moveTo>
                      <a:cubicBezTo>
                        <a:pt x="117" y="1"/>
                        <a:pt x="0" y="117"/>
                        <a:pt x="0" y="261"/>
                      </a:cubicBezTo>
                      <a:lnTo>
                        <a:pt x="0" y="9856"/>
                      </a:lnTo>
                      <a:cubicBezTo>
                        <a:pt x="0" y="12439"/>
                        <a:pt x="2094" y="14533"/>
                        <a:pt x="4678" y="14533"/>
                      </a:cubicBezTo>
                      <a:lnTo>
                        <a:pt x="118612" y="14533"/>
                      </a:lnTo>
                      <a:cubicBezTo>
                        <a:pt x="121195" y="14533"/>
                        <a:pt x="123290" y="12439"/>
                        <a:pt x="123290" y="9856"/>
                      </a:cubicBezTo>
                      <a:lnTo>
                        <a:pt x="123290" y="261"/>
                      </a:lnTo>
                      <a:cubicBezTo>
                        <a:pt x="123290" y="117"/>
                        <a:pt x="123173" y="1"/>
                        <a:pt x="12303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8;p29">
                  <a:extLst>
                    <a:ext uri="{FF2B5EF4-FFF2-40B4-BE49-F238E27FC236}">
                      <a16:creationId xmlns:a16="http://schemas.microsoft.com/office/drawing/2014/main" id="{C19B033B-9145-47C6-AF7C-07C263B40873}"/>
                    </a:ext>
                  </a:extLst>
                </p:cNvPr>
                <p:cNvSpPr/>
                <p:nvPr/>
              </p:nvSpPr>
              <p:spPr>
                <a:xfrm>
                  <a:off x="-5721300" y="483125"/>
                  <a:ext cx="2760500" cy="1592250"/>
                </a:xfrm>
                <a:custGeom>
                  <a:avLst/>
                  <a:gdLst/>
                  <a:ahLst/>
                  <a:cxnLst/>
                  <a:rect l="l" t="t" r="r" b="b"/>
                  <a:pathLst>
                    <a:path w="110420" h="63690" extrusionOk="0">
                      <a:moveTo>
                        <a:pt x="1" y="1"/>
                      </a:moveTo>
                      <a:lnTo>
                        <a:pt x="1" y="63689"/>
                      </a:lnTo>
                      <a:lnTo>
                        <a:pt x="110419" y="63689"/>
                      </a:lnTo>
                      <a:lnTo>
                        <a:pt x="1104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9;p29">
                  <a:extLst>
                    <a:ext uri="{FF2B5EF4-FFF2-40B4-BE49-F238E27FC236}">
                      <a16:creationId xmlns:a16="http://schemas.microsoft.com/office/drawing/2014/main" id="{80624FBB-C1EF-4866-AF5D-E26EE593CD15}"/>
                    </a:ext>
                  </a:extLst>
                </p:cNvPr>
                <p:cNvSpPr/>
                <p:nvPr/>
              </p:nvSpPr>
              <p:spPr>
                <a:xfrm>
                  <a:off x="-4397650" y="2421425"/>
                  <a:ext cx="113200" cy="110875"/>
                </a:xfrm>
                <a:custGeom>
                  <a:avLst/>
                  <a:gdLst/>
                  <a:ahLst/>
                  <a:cxnLst/>
                  <a:rect l="l" t="t" r="r" b="b"/>
                  <a:pathLst>
                    <a:path w="4528" h="4435" extrusionOk="0">
                      <a:moveTo>
                        <a:pt x="2263" y="0"/>
                      </a:moveTo>
                      <a:cubicBezTo>
                        <a:pt x="1014" y="0"/>
                        <a:pt x="0" y="993"/>
                        <a:pt x="0" y="2217"/>
                      </a:cubicBezTo>
                      <a:cubicBezTo>
                        <a:pt x="0" y="3442"/>
                        <a:pt x="1014" y="4435"/>
                        <a:pt x="2263" y="4435"/>
                      </a:cubicBezTo>
                      <a:cubicBezTo>
                        <a:pt x="3514" y="4435"/>
                        <a:pt x="4528" y="3442"/>
                        <a:pt x="4528" y="2217"/>
                      </a:cubicBezTo>
                      <a:cubicBezTo>
                        <a:pt x="4528" y="993"/>
                        <a:pt x="3514" y="0"/>
                        <a:pt x="2263"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10;p29">
                  <a:extLst>
                    <a:ext uri="{FF2B5EF4-FFF2-40B4-BE49-F238E27FC236}">
                      <a16:creationId xmlns:a16="http://schemas.microsoft.com/office/drawing/2014/main" id="{E013C90A-8D53-4475-8B08-C5C4A684D67D}"/>
                    </a:ext>
                  </a:extLst>
                </p:cNvPr>
                <p:cNvSpPr/>
                <p:nvPr/>
              </p:nvSpPr>
              <p:spPr>
                <a:xfrm>
                  <a:off x="-4404175" y="2414950"/>
                  <a:ext cx="126250" cy="123850"/>
                </a:xfrm>
                <a:custGeom>
                  <a:avLst/>
                  <a:gdLst/>
                  <a:ahLst/>
                  <a:cxnLst/>
                  <a:rect l="l" t="t" r="r" b="b"/>
                  <a:pathLst>
                    <a:path w="5050" h="4954" extrusionOk="0">
                      <a:moveTo>
                        <a:pt x="2524" y="520"/>
                      </a:moveTo>
                      <a:cubicBezTo>
                        <a:pt x="3630" y="520"/>
                        <a:pt x="4529" y="1398"/>
                        <a:pt x="4529" y="2476"/>
                      </a:cubicBezTo>
                      <a:cubicBezTo>
                        <a:pt x="4529" y="3555"/>
                        <a:pt x="3630" y="4433"/>
                        <a:pt x="2524" y="4433"/>
                      </a:cubicBezTo>
                      <a:cubicBezTo>
                        <a:pt x="1420" y="4433"/>
                        <a:pt x="520" y="3554"/>
                        <a:pt x="520" y="2476"/>
                      </a:cubicBezTo>
                      <a:cubicBezTo>
                        <a:pt x="520" y="1398"/>
                        <a:pt x="1420" y="520"/>
                        <a:pt x="2524" y="520"/>
                      </a:cubicBezTo>
                      <a:close/>
                      <a:moveTo>
                        <a:pt x="2524" y="0"/>
                      </a:moveTo>
                      <a:cubicBezTo>
                        <a:pt x="1133" y="0"/>
                        <a:pt x="1" y="1111"/>
                        <a:pt x="1" y="2476"/>
                      </a:cubicBezTo>
                      <a:cubicBezTo>
                        <a:pt x="1" y="3842"/>
                        <a:pt x="1132" y="4954"/>
                        <a:pt x="2524" y="4954"/>
                      </a:cubicBezTo>
                      <a:cubicBezTo>
                        <a:pt x="3917" y="4954"/>
                        <a:pt x="5049" y="3842"/>
                        <a:pt x="5049" y="2476"/>
                      </a:cubicBezTo>
                      <a:cubicBezTo>
                        <a:pt x="5049" y="1111"/>
                        <a:pt x="3917" y="0"/>
                        <a:pt x="2524"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11;p29">
                  <a:extLst>
                    <a:ext uri="{FF2B5EF4-FFF2-40B4-BE49-F238E27FC236}">
                      <a16:creationId xmlns:a16="http://schemas.microsoft.com/office/drawing/2014/main" id="{379C6270-7811-4E61-83F9-A62E98EEA7AC}"/>
                    </a:ext>
                  </a:extLst>
                </p:cNvPr>
                <p:cNvSpPr/>
                <p:nvPr/>
              </p:nvSpPr>
              <p:spPr>
                <a:xfrm>
                  <a:off x="-4837450" y="3039925"/>
                  <a:ext cx="993025" cy="45375"/>
                </a:xfrm>
                <a:custGeom>
                  <a:avLst/>
                  <a:gdLst/>
                  <a:ahLst/>
                  <a:cxnLst/>
                  <a:rect l="l" t="t" r="r" b="b"/>
                  <a:pathLst>
                    <a:path w="39721" h="1815" extrusionOk="0">
                      <a:moveTo>
                        <a:pt x="0" y="0"/>
                      </a:moveTo>
                      <a:lnTo>
                        <a:pt x="0" y="1814"/>
                      </a:lnTo>
                      <a:lnTo>
                        <a:pt x="39720" y="1814"/>
                      </a:lnTo>
                      <a:lnTo>
                        <a:pt x="397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12;p29">
                  <a:extLst>
                    <a:ext uri="{FF2B5EF4-FFF2-40B4-BE49-F238E27FC236}">
                      <a16:creationId xmlns:a16="http://schemas.microsoft.com/office/drawing/2014/main" id="{A458F10D-C33F-4415-BD0B-CF063877E278}"/>
                    </a:ext>
                  </a:extLst>
                </p:cNvPr>
                <p:cNvSpPr/>
                <p:nvPr/>
              </p:nvSpPr>
              <p:spPr>
                <a:xfrm>
                  <a:off x="-4843950" y="3033400"/>
                  <a:ext cx="1006025" cy="58400"/>
                </a:xfrm>
                <a:custGeom>
                  <a:avLst/>
                  <a:gdLst/>
                  <a:ahLst/>
                  <a:cxnLst/>
                  <a:rect l="l" t="t" r="r" b="b"/>
                  <a:pathLst>
                    <a:path w="40241" h="2336" extrusionOk="0">
                      <a:moveTo>
                        <a:pt x="39720" y="522"/>
                      </a:moveTo>
                      <a:lnTo>
                        <a:pt x="39720" y="1815"/>
                      </a:lnTo>
                      <a:lnTo>
                        <a:pt x="521" y="1815"/>
                      </a:lnTo>
                      <a:lnTo>
                        <a:pt x="521" y="522"/>
                      </a:lnTo>
                      <a:close/>
                      <a:moveTo>
                        <a:pt x="260" y="1"/>
                      </a:moveTo>
                      <a:cubicBezTo>
                        <a:pt x="116" y="1"/>
                        <a:pt x="0" y="118"/>
                        <a:pt x="0" y="261"/>
                      </a:cubicBezTo>
                      <a:lnTo>
                        <a:pt x="0" y="2074"/>
                      </a:lnTo>
                      <a:cubicBezTo>
                        <a:pt x="0" y="2218"/>
                        <a:pt x="116" y="2335"/>
                        <a:pt x="260" y="2335"/>
                      </a:cubicBezTo>
                      <a:lnTo>
                        <a:pt x="39980" y="2335"/>
                      </a:lnTo>
                      <a:cubicBezTo>
                        <a:pt x="40123" y="2335"/>
                        <a:pt x="40241" y="2218"/>
                        <a:pt x="40239" y="2074"/>
                      </a:cubicBezTo>
                      <a:lnTo>
                        <a:pt x="40239" y="261"/>
                      </a:lnTo>
                      <a:cubicBezTo>
                        <a:pt x="40239" y="118"/>
                        <a:pt x="40123" y="1"/>
                        <a:pt x="3998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13;p29">
                  <a:extLst>
                    <a:ext uri="{FF2B5EF4-FFF2-40B4-BE49-F238E27FC236}">
                      <a16:creationId xmlns:a16="http://schemas.microsoft.com/office/drawing/2014/main" id="{E48E3468-599B-4D6B-A6AE-9BF6AA2B3539}"/>
                    </a:ext>
                  </a:extLst>
                </p:cNvPr>
                <p:cNvSpPr/>
                <p:nvPr/>
              </p:nvSpPr>
              <p:spPr>
                <a:xfrm>
                  <a:off x="-5245425" y="400600"/>
                  <a:ext cx="908650" cy="1986150"/>
                </a:xfrm>
                <a:custGeom>
                  <a:avLst/>
                  <a:gdLst/>
                  <a:ahLst/>
                  <a:cxnLst/>
                  <a:rect l="l" t="t" r="r" b="b"/>
                  <a:pathLst>
                    <a:path w="36346" h="79446" extrusionOk="0">
                      <a:moveTo>
                        <a:pt x="36345" y="1"/>
                      </a:moveTo>
                      <a:cubicBezTo>
                        <a:pt x="30792" y="5179"/>
                        <a:pt x="16575" y="10405"/>
                        <a:pt x="0" y="21493"/>
                      </a:cubicBezTo>
                      <a:cubicBezTo>
                        <a:pt x="0" y="21493"/>
                        <a:pt x="1035" y="58964"/>
                        <a:pt x="36345" y="79446"/>
                      </a:cubicBezTo>
                      <a:lnTo>
                        <a:pt x="36345" y="1"/>
                      </a:ln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14;p29">
                  <a:extLst>
                    <a:ext uri="{FF2B5EF4-FFF2-40B4-BE49-F238E27FC236}">
                      <a16:creationId xmlns:a16="http://schemas.microsoft.com/office/drawing/2014/main" id="{07A07E1E-94CA-4D61-B8BD-C18D4E901C13}"/>
                    </a:ext>
                  </a:extLst>
                </p:cNvPr>
                <p:cNvSpPr/>
                <p:nvPr/>
              </p:nvSpPr>
              <p:spPr>
                <a:xfrm>
                  <a:off x="-5252000" y="394100"/>
                  <a:ext cx="921750" cy="1999150"/>
                </a:xfrm>
                <a:custGeom>
                  <a:avLst/>
                  <a:gdLst/>
                  <a:ahLst/>
                  <a:cxnLst/>
                  <a:rect l="l" t="t" r="r" b="b"/>
                  <a:pathLst>
                    <a:path w="36870" h="79966" extrusionOk="0">
                      <a:moveTo>
                        <a:pt x="36348" y="844"/>
                      </a:moveTo>
                      <a:lnTo>
                        <a:pt x="36348" y="79251"/>
                      </a:lnTo>
                      <a:cubicBezTo>
                        <a:pt x="18445" y="68725"/>
                        <a:pt x="9663" y="53734"/>
                        <a:pt x="5445" y="42973"/>
                      </a:cubicBezTo>
                      <a:cubicBezTo>
                        <a:pt x="1147" y="32011"/>
                        <a:pt x="588" y="23112"/>
                        <a:pt x="529" y="21889"/>
                      </a:cubicBezTo>
                      <a:cubicBezTo>
                        <a:pt x="8839" y="16340"/>
                        <a:pt x="16615" y="12231"/>
                        <a:pt x="22871" y="8926"/>
                      </a:cubicBezTo>
                      <a:cubicBezTo>
                        <a:pt x="28780" y="5803"/>
                        <a:pt x="33510" y="3304"/>
                        <a:pt x="36348" y="844"/>
                      </a:cubicBezTo>
                      <a:close/>
                      <a:moveTo>
                        <a:pt x="36607" y="0"/>
                      </a:moveTo>
                      <a:cubicBezTo>
                        <a:pt x="36546" y="0"/>
                        <a:pt x="36483" y="22"/>
                        <a:pt x="36431" y="71"/>
                      </a:cubicBezTo>
                      <a:cubicBezTo>
                        <a:pt x="33706" y="2612"/>
                        <a:pt x="28816" y="5195"/>
                        <a:pt x="22627" y="8466"/>
                      </a:cubicBezTo>
                      <a:cubicBezTo>
                        <a:pt x="16332" y="11792"/>
                        <a:pt x="8496" y="15933"/>
                        <a:pt x="119" y="21538"/>
                      </a:cubicBezTo>
                      <a:cubicBezTo>
                        <a:pt x="44" y="21587"/>
                        <a:pt x="0" y="21672"/>
                        <a:pt x="3" y="21762"/>
                      </a:cubicBezTo>
                      <a:cubicBezTo>
                        <a:pt x="6" y="21855"/>
                        <a:pt x="318" y="31311"/>
                        <a:pt x="4953" y="43145"/>
                      </a:cubicBezTo>
                      <a:cubicBezTo>
                        <a:pt x="9231" y="54065"/>
                        <a:pt x="18173" y="69312"/>
                        <a:pt x="36477" y="79931"/>
                      </a:cubicBezTo>
                      <a:cubicBezTo>
                        <a:pt x="36517" y="79954"/>
                        <a:pt x="36562" y="79966"/>
                        <a:pt x="36608" y="79966"/>
                      </a:cubicBezTo>
                      <a:cubicBezTo>
                        <a:pt x="36752" y="79966"/>
                        <a:pt x="36870" y="79848"/>
                        <a:pt x="36869" y="79706"/>
                      </a:cubicBezTo>
                      <a:lnTo>
                        <a:pt x="36869" y="261"/>
                      </a:lnTo>
                      <a:cubicBezTo>
                        <a:pt x="36869" y="105"/>
                        <a:pt x="36741" y="0"/>
                        <a:pt x="3660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15;p29">
                  <a:extLst>
                    <a:ext uri="{FF2B5EF4-FFF2-40B4-BE49-F238E27FC236}">
                      <a16:creationId xmlns:a16="http://schemas.microsoft.com/office/drawing/2014/main" id="{FA050DCF-9349-406C-9832-8AD8980C20B2}"/>
                    </a:ext>
                  </a:extLst>
                </p:cNvPr>
                <p:cNvSpPr/>
                <p:nvPr/>
              </p:nvSpPr>
              <p:spPr>
                <a:xfrm>
                  <a:off x="-4336800" y="400600"/>
                  <a:ext cx="908650" cy="1986150"/>
                </a:xfrm>
                <a:custGeom>
                  <a:avLst/>
                  <a:gdLst/>
                  <a:ahLst/>
                  <a:cxnLst/>
                  <a:rect l="l" t="t" r="r" b="b"/>
                  <a:pathLst>
                    <a:path w="36346" h="79446" extrusionOk="0">
                      <a:moveTo>
                        <a:pt x="0" y="1"/>
                      </a:moveTo>
                      <a:lnTo>
                        <a:pt x="0" y="79446"/>
                      </a:lnTo>
                      <a:cubicBezTo>
                        <a:pt x="35310" y="58964"/>
                        <a:pt x="36345" y="21493"/>
                        <a:pt x="36345" y="21493"/>
                      </a:cubicBezTo>
                      <a:cubicBezTo>
                        <a:pt x="19771" y="10405"/>
                        <a:pt x="5555" y="5179"/>
                        <a:pt x="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16;p29">
                  <a:extLst>
                    <a:ext uri="{FF2B5EF4-FFF2-40B4-BE49-F238E27FC236}">
                      <a16:creationId xmlns:a16="http://schemas.microsoft.com/office/drawing/2014/main" id="{14DE699E-D765-487D-B38C-BC464660B8FE}"/>
                    </a:ext>
                  </a:extLst>
                </p:cNvPr>
                <p:cNvSpPr/>
                <p:nvPr/>
              </p:nvSpPr>
              <p:spPr>
                <a:xfrm>
                  <a:off x="-4343325" y="394100"/>
                  <a:ext cx="921750" cy="1999150"/>
                </a:xfrm>
                <a:custGeom>
                  <a:avLst/>
                  <a:gdLst/>
                  <a:ahLst/>
                  <a:cxnLst/>
                  <a:rect l="l" t="t" r="r" b="b"/>
                  <a:pathLst>
                    <a:path w="36870" h="79966" extrusionOk="0">
                      <a:moveTo>
                        <a:pt x="522" y="844"/>
                      </a:moveTo>
                      <a:cubicBezTo>
                        <a:pt x="3360" y="3304"/>
                        <a:pt x="8090" y="5803"/>
                        <a:pt x="13999" y="8925"/>
                      </a:cubicBezTo>
                      <a:cubicBezTo>
                        <a:pt x="20254" y="12231"/>
                        <a:pt x="28031" y="16340"/>
                        <a:pt x="36341" y="21889"/>
                      </a:cubicBezTo>
                      <a:cubicBezTo>
                        <a:pt x="36283" y="23110"/>
                        <a:pt x="35726" y="31995"/>
                        <a:pt x="31432" y="42954"/>
                      </a:cubicBezTo>
                      <a:cubicBezTo>
                        <a:pt x="27215" y="53720"/>
                        <a:pt x="18433" y="68720"/>
                        <a:pt x="522" y="79251"/>
                      </a:cubicBezTo>
                      <a:lnTo>
                        <a:pt x="522" y="844"/>
                      </a:lnTo>
                      <a:close/>
                      <a:moveTo>
                        <a:pt x="263" y="0"/>
                      </a:moveTo>
                      <a:cubicBezTo>
                        <a:pt x="129" y="0"/>
                        <a:pt x="1" y="105"/>
                        <a:pt x="1" y="261"/>
                      </a:cubicBezTo>
                      <a:lnTo>
                        <a:pt x="1" y="79704"/>
                      </a:lnTo>
                      <a:cubicBezTo>
                        <a:pt x="1" y="79848"/>
                        <a:pt x="117" y="79966"/>
                        <a:pt x="261" y="79966"/>
                      </a:cubicBezTo>
                      <a:cubicBezTo>
                        <a:pt x="307" y="79965"/>
                        <a:pt x="352" y="79953"/>
                        <a:pt x="392" y="79931"/>
                      </a:cubicBezTo>
                      <a:cubicBezTo>
                        <a:pt x="18697" y="69312"/>
                        <a:pt x="27638" y="54065"/>
                        <a:pt x="31918" y="43144"/>
                      </a:cubicBezTo>
                      <a:cubicBezTo>
                        <a:pt x="36553" y="31311"/>
                        <a:pt x="36864" y="21855"/>
                        <a:pt x="36867" y="21760"/>
                      </a:cubicBezTo>
                      <a:cubicBezTo>
                        <a:pt x="36869" y="21671"/>
                        <a:pt x="36826" y="21587"/>
                        <a:pt x="36752" y="21538"/>
                      </a:cubicBezTo>
                      <a:cubicBezTo>
                        <a:pt x="28373" y="15932"/>
                        <a:pt x="20538" y="11792"/>
                        <a:pt x="14242" y="8465"/>
                      </a:cubicBezTo>
                      <a:cubicBezTo>
                        <a:pt x="8052" y="5195"/>
                        <a:pt x="3164" y="2611"/>
                        <a:pt x="439" y="71"/>
                      </a:cubicBezTo>
                      <a:cubicBezTo>
                        <a:pt x="387" y="22"/>
                        <a:pt x="324" y="0"/>
                        <a:pt x="263"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17;p29">
                  <a:extLst>
                    <a:ext uri="{FF2B5EF4-FFF2-40B4-BE49-F238E27FC236}">
                      <a16:creationId xmlns:a16="http://schemas.microsoft.com/office/drawing/2014/main" id="{C1807433-BBB7-4344-8931-0945C311BBBA}"/>
                    </a:ext>
                  </a:extLst>
                </p:cNvPr>
                <p:cNvSpPr/>
                <p:nvPr/>
              </p:nvSpPr>
              <p:spPr>
                <a:xfrm>
                  <a:off x="-5178775" y="480375"/>
                  <a:ext cx="1684000" cy="1826600"/>
                </a:xfrm>
                <a:custGeom>
                  <a:avLst/>
                  <a:gdLst/>
                  <a:ahLst/>
                  <a:cxnLst/>
                  <a:rect l="l" t="t" r="r" b="b"/>
                  <a:pathLst>
                    <a:path w="67360" h="73064" extrusionOk="0">
                      <a:moveTo>
                        <a:pt x="33679" y="1"/>
                      </a:moveTo>
                      <a:cubicBezTo>
                        <a:pt x="26976" y="4654"/>
                        <a:pt x="15360" y="9088"/>
                        <a:pt x="0" y="19363"/>
                      </a:cubicBezTo>
                      <a:cubicBezTo>
                        <a:pt x="0" y="19363"/>
                        <a:pt x="960" y="54085"/>
                        <a:pt x="33679" y="73064"/>
                      </a:cubicBezTo>
                      <a:cubicBezTo>
                        <a:pt x="66399" y="54085"/>
                        <a:pt x="67359" y="19363"/>
                        <a:pt x="67359" y="19363"/>
                      </a:cubicBezTo>
                      <a:cubicBezTo>
                        <a:pt x="52000" y="9088"/>
                        <a:pt x="40435" y="4654"/>
                        <a:pt x="3367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18;p29">
                  <a:extLst>
                    <a:ext uri="{FF2B5EF4-FFF2-40B4-BE49-F238E27FC236}">
                      <a16:creationId xmlns:a16="http://schemas.microsoft.com/office/drawing/2014/main" id="{FEB21EA9-5800-4C1C-A045-31B5F01B43CF}"/>
                    </a:ext>
                  </a:extLst>
                </p:cNvPr>
                <p:cNvSpPr/>
                <p:nvPr/>
              </p:nvSpPr>
              <p:spPr>
                <a:xfrm>
                  <a:off x="-5185350" y="473850"/>
                  <a:ext cx="1697125" cy="1839650"/>
                </a:xfrm>
                <a:custGeom>
                  <a:avLst/>
                  <a:gdLst/>
                  <a:ahLst/>
                  <a:cxnLst/>
                  <a:rect l="l" t="t" r="r" b="b"/>
                  <a:pathLst>
                    <a:path w="67885" h="73586" extrusionOk="0">
                      <a:moveTo>
                        <a:pt x="33943" y="576"/>
                      </a:moveTo>
                      <a:cubicBezTo>
                        <a:pt x="36735" y="2479"/>
                        <a:pt x="40391" y="4387"/>
                        <a:pt x="44614" y="6590"/>
                      </a:cubicBezTo>
                      <a:cubicBezTo>
                        <a:pt x="50768" y="9800"/>
                        <a:pt x="58419" y="13791"/>
                        <a:pt x="67356" y="19759"/>
                      </a:cubicBezTo>
                      <a:cubicBezTo>
                        <a:pt x="67300" y="20930"/>
                        <a:pt x="66772" y="29156"/>
                        <a:pt x="62803" y="39282"/>
                      </a:cubicBezTo>
                      <a:cubicBezTo>
                        <a:pt x="58876" y="49296"/>
                        <a:pt x="50684" y="63266"/>
                        <a:pt x="33942" y="73025"/>
                      </a:cubicBezTo>
                      <a:cubicBezTo>
                        <a:pt x="17200" y="63266"/>
                        <a:pt x="9009" y="49296"/>
                        <a:pt x="5083" y="39282"/>
                      </a:cubicBezTo>
                      <a:cubicBezTo>
                        <a:pt x="1114" y="29156"/>
                        <a:pt x="586" y="20930"/>
                        <a:pt x="530" y="19759"/>
                      </a:cubicBezTo>
                      <a:cubicBezTo>
                        <a:pt x="9423" y="13820"/>
                        <a:pt x="17060" y="9839"/>
                        <a:pt x="23204" y="6636"/>
                      </a:cubicBezTo>
                      <a:cubicBezTo>
                        <a:pt x="27463" y="4416"/>
                        <a:pt x="31152" y="2492"/>
                        <a:pt x="33943" y="576"/>
                      </a:cubicBezTo>
                      <a:close/>
                      <a:moveTo>
                        <a:pt x="33942" y="1"/>
                      </a:moveTo>
                      <a:cubicBezTo>
                        <a:pt x="33890" y="1"/>
                        <a:pt x="33839" y="16"/>
                        <a:pt x="33795" y="47"/>
                      </a:cubicBezTo>
                      <a:cubicBezTo>
                        <a:pt x="31014" y="1977"/>
                        <a:pt x="27460" y="3830"/>
                        <a:pt x="22962" y="6174"/>
                      </a:cubicBezTo>
                      <a:cubicBezTo>
                        <a:pt x="16780" y="9397"/>
                        <a:pt x="9086" y="13407"/>
                        <a:pt x="118" y="19407"/>
                      </a:cubicBezTo>
                      <a:cubicBezTo>
                        <a:pt x="44" y="19457"/>
                        <a:pt x="1" y="19541"/>
                        <a:pt x="3" y="19631"/>
                      </a:cubicBezTo>
                      <a:cubicBezTo>
                        <a:pt x="6" y="19718"/>
                        <a:pt x="294" y="28484"/>
                        <a:pt x="4590" y="39452"/>
                      </a:cubicBezTo>
                      <a:cubicBezTo>
                        <a:pt x="8556" y="49575"/>
                        <a:pt x="16846" y="63709"/>
                        <a:pt x="33811" y="73550"/>
                      </a:cubicBezTo>
                      <a:cubicBezTo>
                        <a:pt x="33851" y="73573"/>
                        <a:pt x="33896" y="73585"/>
                        <a:pt x="33942" y="73585"/>
                      </a:cubicBezTo>
                      <a:cubicBezTo>
                        <a:pt x="33988" y="73585"/>
                        <a:pt x="34033" y="73574"/>
                        <a:pt x="34073" y="73551"/>
                      </a:cubicBezTo>
                      <a:cubicBezTo>
                        <a:pt x="51040" y="63709"/>
                        <a:pt x="59329" y="49577"/>
                        <a:pt x="63294" y="39452"/>
                      </a:cubicBezTo>
                      <a:cubicBezTo>
                        <a:pt x="67592" y="28484"/>
                        <a:pt x="67880" y="19719"/>
                        <a:pt x="67883" y="19632"/>
                      </a:cubicBezTo>
                      <a:cubicBezTo>
                        <a:pt x="67885" y="19543"/>
                        <a:pt x="67841" y="19458"/>
                        <a:pt x="67766" y="19408"/>
                      </a:cubicBezTo>
                      <a:cubicBezTo>
                        <a:pt x="58755" y="13379"/>
                        <a:pt x="51047" y="9359"/>
                        <a:pt x="44855" y="6128"/>
                      </a:cubicBezTo>
                      <a:cubicBezTo>
                        <a:pt x="40573" y="3894"/>
                        <a:pt x="36874" y="1965"/>
                        <a:pt x="34090" y="47"/>
                      </a:cubicBezTo>
                      <a:cubicBezTo>
                        <a:pt x="34046" y="16"/>
                        <a:pt x="33994" y="1"/>
                        <a:pt x="3394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19;p29">
                  <a:extLst>
                    <a:ext uri="{FF2B5EF4-FFF2-40B4-BE49-F238E27FC236}">
                      <a16:creationId xmlns:a16="http://schemas.microsoft.com/office/drawing/2014/main" id="{6094B49C-3B20-4EC2-BFE4-F7C80C831000}"/>
                    </a:ext>
                  </a:extLst>
                </p:cNvPr>
                <p:cNvSpPr/>
                <p:nvPr/>
              </p:nvSpPr>
              <p:spPr>
                <a:xfrm>
                  <a:off x="-4336800" y="480375"/>
                  <a:ext cx="842025" cy="1826600"/>
                </a:xfrm>
                <a:custGeom>
                  <a:avLst/>
                  <a:gdLst/>
                  <a:ahLst/>
                  <a:cxnLst/>
                  <a:rect l="l" t="t" r="r" b="b"/>
                  <a:pathLst>
                    <a:path w="33681" h="73064" extrusionOk="0">
                      <a:moveTo>
                        <a:pt x="0" y="1"/>
                      </a:moveTo>
                      <a:lnTo>
                        <a:pt x="0" y="73064"/>
                      </a:lnTo>
                      <a:cubicBezTo>
                        <a:pt x="32720" y="54085"/>
                        <a:pt x="33680" y="19363"/>
                        <a:pt x="33680" y="19363"/>
                      </a:cubicBezTo>
                      <a:cubicBezTo>
                        <a:pt x="18321" y="9088"/>
                        <a:pt x="6756" y="4654"/>
                        <a:pt x="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20;p29">
                  <a:extLst>
                    <a:ext uri="{FF2B5EF4-FFF2-40B4-BE49-F238E27FC236}">
                      <a16:creationId xmlns:a16="http://schemas.microsoft.com/office/drawing/2014/main" id="{7A88DDF2-A293-4ECC-936E-4CBB27B63C8C}"/>
                    </a:ext>
                  </a:extLst>
                </p:cNvPr>
                <p:cNvSpPr/>
                <p:nvPr/>
              </p:nvSpPr>
              <p:spPr>
                <a:xfrm>
                  <a:off x="-4343325" y="473825"/>
                  <a:ext cx="855100" cy="1839675"/>
                </a:xfrm>
                <a:custGeom>
                  <a:avLst/>
                  <a:gdLst/>
                  <a:ahLst/>
                  <a:cxnLst/>
                  <a:rect l="l" t="t" r="r" b="b"/>
                  <a:pathLst>
                    <a:path w="34204" h="73587" extrusionOk="0">
                      <a:moveTo>
                        <a:pt x="522" y="753"/>
                      </a:moveTo>
                      <a:cubicBezTo>
                        <a:pt x="3279" y="2597"/>
                        <a:pt x="6840" y="4455"/>
                        <a:pt x="10933" y="6591"/>
                      </a:cubicBezTo>
                      <a:cubicBezTo>
                        <a:pt x="17087" y="9801"/>
                        <a:pt x="24738" y="13792"/>
                        <a:pt x="33675" y="19760"/>
                      </a:cubicBezTo>
                      <a:cubicBezTo>
                        <a:pt x="33619" y="20931"/>
                        <a:pt x="33091" y="29157"/>
                        <a:pt x="29122" y="39283"/>
                      </a:cubicBezTo>
                      <a:cubicBezTo>
                        <a:pt x="25215" y="49245"/>
                        <a:pt x="17088" y="63122"/>
                        <a:pt x="522" y="72873"/>
                      </a:cubicBezTo>
                      <a:lnTo>
                        <a:pt x="522" y="753"/>
                      </a:lnTo>
                      <a:close/>
                      <a:moveTo>
                        <a:pt x="262" y="1"/>
                      </a:moveTo>
                      <a:cubicBezTo>
                        <a:pt x="127" y="1"/>
                        <a:pt x="1" y="108"/>
                        <a:pt x="1" y="261"/>
                      </a:cubicBezTo>
                      <a:lnTo>
                        <a:pt x="1" y="73326"/>
                      </a:lnTo>
                      <a:cubicBezTo>
                        <a:pt x="1" y="73419"/>
                        <a:pt x="51" y="73505"/>
                        <a:pt x="132" y="73552"/>
                      </a:cubicBezTo>
                      <a:cubicBezTo>
                        <a:pt x="170" y="73574"/>
                        <a:pt x="215" y="73586"/>
                        <a:pt x="261" y="73586"/>
                      </a:cubicBezTo>
                      <a:cubicBezTo>
                        <a:pt x="307" y="73586"/>
                        <a:pt x="352" y="73574"/>
                        <a:pt x="392" y="73551"/>
                      </a:cubicBezTo>
                      <a:cubicBezTo>
                        <a:pt x="17359" y="63710"/>
                        <a:pt x="25648" y="49576"/>
                        <a:pt x="29613" y="39453"/>
                      </a:cubicBezTo>
                      <a:cubicBezTo>
                        <a:pt x="33911" y="28485"/>
                        <a:pt x="34199" y="19719"/>
                        <a:pt x="34202" y="19632"/>
                      </a:cubicBezTo>
                      <a:cubicBezTo>
                        <a:pt x="34204" y="19542"/>
                        <a:pt x="34160" y="19459"/>
                        <a:pt x="34085" y="19408"/>
                      </a:cubicBezTo>
                      <a:cubicBezTo>
                        <a:pt x="25074" y="13379"/>
                        <a:pt x="17366" y="9359"/>
                        <a:pt x="11174" y="6129"/>
                      </a:cubicBezTo>
                      <a:cubicBezTo>
                        <a:pt x="6892" y="3895"/>
                        <a:pt x="3193" y="1965"/>
                        <a:pt x="409" y="47"/>
                      </a:cubicBezTo>
                      <a:cubicBezTo>
                        <a:pt x="363" y="15"/>
                        <a:pt x="312" y="1"/>
                        <a:pt x="262"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21;p29">
                  <a:extLst>
                    <a:ext uri="{FF2B5EF4-FFF2-40B4-BE49-F238E27FC236}">
                      <a16:creationId xmlns:a16="http://schemas.microsoft.com/office/drawing/2014/main" id="{62D4D1DA-D335-4E24-9D67-36E4B208237E}"/>
                    </a:ext>
                  </a:extLst>
                </p:cNvPr>
                <p:cNvSpPr/>
                <p:nvPr/>
              </p:nvSpPr>
              <p:spPr>
                <a:xfrm>
                  <a:off x="-5885150" y="1423975"/>
                  <a:ext cx="3088200" cy="199900"/>
                </a:xfrm>
                <a:custGeom>
                  <a:avLst/>
                  <a:gdLst/>
                  <a:ahLst/>
                  <a:cxnLst/>
                  <a:rect l="l" t="t" r="r" b="b"/>
                  <a:pathLst>
                    <a:path w="123528" h="7996" extrusionOk="0">
                      <a:moveTo>
                        <a:pt x="0" y="0"/>
                      </a:moveTo>
                      <a:lnTo>
                        <a:pt x="0" y="7996"/>
                      </a:lnTo>
                      <a:lnTo>
                        <a:pt x="123528" y="7996"/>
                      </a:lnTo>
                      <a:lnTo>
                        <a:pt x="123528"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22;p29">
                  <a:extLst>
                    <a:ext uri="{FF2B5EF4-FFF2-40B4-BE49-F238E27FC236}">
                      <a16:creationId xmlns:a16="http://schemas.microsoft.com/office/drawing/2014/main" id="{AFF649C5-BCC5-4067-A19A-6A05E83604EC}"/>
                    </a:ext>
                  </a:extLst>
                </p:cNvPr>
                <p:cNvSpPr/>
                <p:nvPr/>
              </p:nvSpPr>
              <p:spPr>
                <a:xfrm>
                  <a:off x="-5891675" y="1417425"/>
                  <a:ext cx="3101250" cy="212975"/>
                </a:xfrm>
                <a:custGeom>
                  <a:avLst/>
                  <a:gdLst/>
                  <a:ahLst/>
                  <a:cxnLst/>
                  <a:rect l="l" t="t" r="r" b="b"/>
                  <a:pathLst>
                    <a:path w="124050" h="8519" extrusionOk="0">
                      <a:moveTo>
                        <a:pt x="123529" y="521"/>
                      </a:moveTo>
                      <a:lnTo>
                        <a:pt x="123529" y="7998"/>
                      </a:lnTo>
                      <a:lnTo>
                        <a:pt x="522" y="7998"/>
                      </a:lnTo>
                      <a:lnTo>
                        <a:pt x="522" y="521"/>
                      </a:lnTo>
                      <a:close/>
                      <a:moveTo>
                        <a:pt x="261" y="1"/>
                      </a:moveTo>
                      <a:cubicBezTo>
                        <a:pt x="117" y="1"/>
                        <a:pt x="1" y="118"/>
                        <a:pt x="1" y="261"/>
                      </a:cubicBezTo>
                      <a:lnTo>
                        <a:pt x="1" y="8258"/>
                      </a:lnTo>
                      <a:cubicBezTo>
                        <a:pt x="1" y="8401"/>
                        <a:pt x="117" y="8518"/>
                        <a:pt x="261" y="8518"/>
                      </a:cubicBezTo>
                      <a:lnTo>
                        <a:pt x="123789" y="8518"/>
                      </a:lnTo>
                      <a:cubicBezTo>
                        <a:pt x="123933" y="8518"/>
                        <a:pt x="124049" y="8401"/>
                        <a:pt x="124049" y="8258"/>
                      </a:cubicBezTo>
                      <a:lnTo>
                        <a:pt x="124049" y="261"/>
                      </a:lnTo>
                      <a:cubicBezTo>
                        <a:pt x="124049" y="118"/>
                        <a:pt x="123933" y="1"/>
                        <a:pt x="123789"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3;p29">
                  <a:extLst>
                    <a:ext uri="{FF2B5EF4-FFF2-40B4-BE49-F238E27FC236}">
                      <a16:creationId xmlns:a16="http://schemas.microsoft.com/office/drawing/2014/main" id="{458C7EDC-BA78-44DD-8558-B05D05492049}"/>
                    </a:ext>
                  </a:extLst>
                </p:cNvPr>
                <p:cNvSpPr/>
                <p:nvPr/>
              </p:nvSpPr>
              <p:spPr>
                <a:xfrm>
                  <a:off x="-5865750"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6" y="1623"/>
                        <a:pt x="1657" y="1260"/>
                        <a:pt x="1657" y="812"/>
                      </a:cubicBezTo>
                      <a:cubicBezTo>
                        <a:pt x="1657" y="364"/>
                        <a:pt x="1286"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4;p29">
                  <a:extLst>
                    <a:ext uri="{FF2B5EF4-FFF2-40B4-BE49-F238E27FC236}">
                      <a16:creationId xmlns:a16="http://schemas.microsoft.com/office/drawing/2014/main" id="{0A9A0EA0-1AE2-4402-8CDD-F475D6B620BF}"/>
                    </a:ext>
                  </a:extLst>
                </p:cNvPr>
                <p:cNvSpPr/>
                <p:nvPr/>
              </p:nvSpPr>
              <p:spPr>
                <a:xfrm>
                  <a:off x="-5784650" y="1435375"/>
                  <a:ext cx="41475" cy="40600"/>
                </a:xfrm>
                <a:custGeom>
                  <a:avLst/>
                  <a:gdLst/>
                  <a:ahLst/>
                  <a:cxnLst/>
                  <a:rect l="l" t="t" r="r" b="b"/>
                  <a:pathLst>
                    <a:path w="1659" h="1624" extrusionOk="0">
                      <a:moveTo>
                        <a:pt x="830" y="1"/>
                      </a:moveTo>
                      <a:cubicBezTo>
                        <a:pt x="372" y="1"/>
                        <a:pt x="1" y="364"/>
                        <a:pt x="1" y="812"/>
                      </a:cubicBezTo>
                      <a:cubicBezTo>
                        <a:pt x="1" y="1260"/>
                        <a:pt x="372" y="1623"/>
                        <a:pt x="830" y="1623"/>
                      </a:cubicBezTo>
                      <a:cubicBezTo>
                        <a:pt x="1286" y="1623"/>
                        <a:pt x="1658" y="1260"/>
                        <a:pt x="1658" y="812"/>
                      </a:cubicBezTo>
                      <a:cubicBezTo>
                        <a:pt x="1658" y="364"/>
                        <a:pt x="1288"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5;p29">
                  <a:extLst>
                    <a:ext uri="{FF2B5EF4-FFF2-40B4-BE49-F238E27FC236}">
                      <a16:creationId xmlns:a16="http://schemas.microsoft.com/office/drawing/2014/main" id="{EEECD792-C179-42E4-9261-4627D77BD28C}"/>
                    </a:ext>
                  </a:extLst>
                </p:cNvPr>
                <p:cNvSpPr/>
                <p:nvPr/>
              </p:nvSpPr>
              <p:spPr>
                <a:xfrm>
                  <a:off x="-5703525"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7" y="1623"/>
                        <a:pt x="1657" y="1260"/>
                        <a:pt x="1657" y="812"/>
                      </a:cubicBezTo>
                      <a:cubicBezTo>
                        <a:pt x="1657"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6;p29">
                  <a:extLst>
                    <a:ext uri="{FF2B5EF4-FFF2-40B4-BE49-F238E27FC236}">
                      <a16:creationId xmlns:a16="http://schemas.microsoft.com/office/drawing/2014/main" id="{E4C7EB38-6FF3-49A9-8660-9C188FA24AC0}"/>
                    </a:ext>
                  </a:extLst>
                </p:cNvPr>
                <p:cNvSpPr/>
                <p:nvPr/>
              </p:nvSpPr>
              <p:spPr>
                <a:xfrm>
                  <a:off x="-5622425" y="1435375"/>
                  <a:ext cx="41475" cy="40600"/>
                </a:xfrm>
                <a:custGeom>
                  <a:avLst/>
                  <a:gdLst/>
                  <a:ahLst/>
                  <a:cxnLst/>
                  <a:rect l="l" t="t" r="r" b="b"/>
                  <a:pathLst>
                    <a:path w="1659" h="1624" extrusionOk="0">
                      <a:moveTo>
                        <a:pt x="829" y="1"/>
                      </a:moveTo>
                      <a:cubicBezTo>
                        <a:pt x="371" y="1"/>
                        <a:pt x="1" y="364"/>
                        <a:pt x="1" y="812"/>
                      </a:cubicBezTo>
                      <a:cubicBezTo>
                        <a:pt x="1" y="1260"/>
                        <a:pt x="371" y="1623"/>
                        <a:pt x="829" y="1623"/>
                      </a:cubicBezTo>
                      <a:cubicBezTo>
                        <a:pt x="1287" y="1623"/>
                        <a:pt x="1658" y="1260"/>
                        <a:pt x="1658" y="812"/>
                      </a:cubicBezTo>
                      <a:cubicBezTo>
                        <a:pt x="1658"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7;p29">
                  <a:extLst>
                    <a:ext uri="{FF2B5EF4-FFF2-40B4-BE49-F238E27FC236}">
                      <a16:creationId xmlns:a16="http://schemas.microsoft.com/office/drawing/2014/main" id="{971DFAC3-3F87-46DD-A88D-17AB2584F909}"/>
                    </a:ext>
                  </a:extLst>
                </p:cNvPr>
                <p:cNvSpPr/>
                <p:nvPr/>
              </p:nvSpPr>
              <p:spPr>
                <a:xfrm>
                  <a:off x="-5541325" y="1435375"/>
                  <a:ext cx="41475" cy="40600"/>
                </a:xfrm>
                <a:custGeom>
                  <a:avLst/>
                  <a:gdLst/>
                  <a:ahLst/>
                  <a:cxnLst/>
                  <a:rect l="l" t="t" r="r" b="b"/>
                  <a:pathLst>
                    <a:path w="1659" h="1624" extrusionOk="0">
                      <a:moveTo>
                        <a:pt x="830" y="1"/>
                      </a:moveTo>
                      <a:cubicBezTo>
                        <a:pt x="372" y="1"/>
                        <a:pt x="1" y="364"/>
                        <a:pt x="1" y="812"/>
                      </a:cubicBezTo>
                      <a:cubicBezTo>
                        <a:pt x="1" y="1260"/>
                        <a:pt x="372" y="1623"/>
                        <a:pt x="830" y="1623"/>
                      </a:cubicBezTo>
                      <a:cubicBezTo>
                        <a:pt x="1287" y="1623"/>
                        <a:pt x="1658" y="1260"/>
                        <a:pt x="1658" y="812"/>
                      </a:cubicBezTo>
                      <a:cubicBezTo>
                        <a:pt x="1658" y="364"/>
                        <a:pt x="1288"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8;p29">
                  <a:extLst>
                    <a:ext uri="{FF2B5EF4-FFF2-40B4-BE49-F238E27FC236}">
                      <a16:creationId xmlns:a16="http://schemas.microsoft.com/office/drawing/2014/main" id="{84ACFBEE-35DF-4BD5-9D04-914FA45DED26}"/>
                    </a:ext>
                  </a:extLst>
                </p:cNvPr>
                <p:cNvSpPr/>
                <p:nvPr/>
              </p:nvSpPr>
              <p:spPr>
                <a:xfrm>
                  <a:off x="-5460200"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7" y="1623"/>
                        <a:pt x="1657" y="1260"/>
                        <a:pt x="1657" y="812"/>
                      </a:cubicBezTo>
                      <a:cubicBezTo>
                        <a:pt x="1657"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9;p29">
                  <a:extLst>
                    <a:ext uri="{FF2B5EF4-FFF2-40B4-BE49-F238E27FC236}">
                      <a16:creationId xmlns:a16="http://schemas.microsoft.com/office/drawing/2014/main" id="{252A6A17-FA0D-4F1B-91B9-CE5EB4F11422}"/>
                    </a:ext>
                  </a:extLst>
                </p:cNvPr>
                <p:cNvSpPr/>
                <p:nvPr/>
              </p:nvSpPr>
              <p:spPr>
                <a:xfrm>
                  <a:off x="-5379100" y="1435375"/>
                  <a:ext cx="41475" cy="40600"/>
                </a:xfrm>
                <a:custGeom>
                  <a:avLst/>
                  <a:gdLst/>
                  <a:ahLst/>
                  <a:cxnLst/>
                  <a:rect l="l" t="t" r="r" b="b"/>
                  <a:pathLst>
                    <a:path w="1659" h="1624" extrusionOk="0">
                      <a:moveTo>
                        <a:pt x="830" y="1"/>
                      </a:moveTo>
                      <a:cubicBezTo>
                        <a:pt x="373" y="1"/>
                        <a:pt x="1" y="364"/>
                        <a:pt x="1" y="812"/>
                      </a:cubicBezTo>
                      <a:cubicBezTo>
                        <a:pt x="1" y="1260"/>
                        <a:pt x="373" y="1623"/>
                        <a:pt x="830" y="1623"/>
                      </a:cubicBezTo>
                      <a:cubicBezTo>
                        <a:pt x="1287" y="1623"/>
                        <a:pt x="1659" y="1260"/>
                        <a:pt x="1659" y="812"/>
                      </a:cubicBezTo>
                      <a:cubicBezTo>
                        <a:pt x="1659" y="364"/>
                        <a:pt x="1288"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30;p29">
                  <a:extLst>
                    <a:ext uri="{FF2B5EF4-FFF2-40B4-BE49-F238E27FC236}">
                      <a16:creationId xmlns:a16="http://schemas.microsoft.com/office/drawing/2014/main" id="{1FF02F60-247D-4268-910D-E9455C563822}"/>
                    </a:ext>
                  </a:extLst>
                </p:cNvPr>
                <p:cNvSpPr/>
                <p:nvPr/>
              </p:nvSpPr>
              <p:spPr>
                <a:xfrm>
                  <a:off x="-5297950" y="1435375"/>
                  <a:ext cx="41425" cy="40600"/>
                </a:xfrm>
                <a:custGeom>
                  <a:avLst/>
                  <a:gdLst/>
                  <a:ahLst/>
                  <a:cxnLst/>
                  <a:rect l="l" t="t" r="r" b="b"/>
                  <a:pathLst>
                    <a:path w="1657" h="1624" extrusionOk="0">
                      <a:moveTo>
                        <a:pt x="828" y="1"/>
                      </a:moveTo>
                      <a:cubicBezTo>
                        <a:pt x="371" y="1"/>
                        <a:pt x="0" y="364"/>
                        <a:pt x="0" y="812"/>
                      </a:cubicBezTo>
                      <a:cubicBezTo>
                        <a:pt x="0" y="1260"/>
                        <a:pt x="371" y="1623"/>
                        <a:pt x="828" y="1623"/>
                      </a:cubicBezTo>
                      <a:cubicBezTo>
                        <a:pt x="1286" y="1623"/>
                        <a:pt x="1657" y="1260"/>
                        <a:pt x="1657" y="812"/>
                      </a:cubicBezTo>
                      <a:cubicBezTo>
                        <a:pt x="1657" y="364"/>
                        <a:pt x="1286" y="1"/>
                        <a:pt x="828"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31;p29">
                  <a:extLst>
                    <a:ext uri="{FF2B5EF4-FFF2-40B4-BE49-F238E27FC236}">
                      <a16:creationId xmlns:a16="http://schemas.microsoft.com/office/drawing/2014/main" id="{33F0AE74-C517-4D79-9E7C-0701B3063BB9}"/>
                    </a:ext>
                  </a:extLst>
                </p:cNvPr>
                <p:cNvSpPr/>
                <p:nvPr/>
              </p:nvSpPr>
              <p:spPr>
                <a:xfrm>
                  <a:off x="-5216850" y="1435375"/>
                  <a:ext cx="41450" cy="40600"/>
                </a:xfrm>
                <a:custGeom>
                  <a:avLst/>
                  <a:gdLst/>
                  <a:ahLst/>
                  <a:cxnLst/>
                  <a:rect l="l" t="t" r="r" b="b"/>
                  <a:pathLst>
                    <a:path w="1658" h="1624" extrusionOk="0">
                      <a:moveTo>
                        <a:pt x="828" y="1"/>
                      </a:moveTo>
                      <a:cubicBezTo>
                        <a:pt x="371" y="1"/>
                        <a:pt x="0" y="364"/>
                        <a:pt x="0" y="812"/>
                      </a:cubicBezTo>
                      <a:cubicBezTo>
                        <a:pt x="0" y="1260"/>
                        <a:pt x="371" y="1623"/>
                        <a:pt x="828" y="1623"/>
                      </a:cubicBezTo>
                      <a:cubicBezTo>
                        <a:pt x="1286" y="1623"/>
                        <a:pt x="1658" y="1260"/>
                        <a:pt x="1658" y="812"/>
                      </a:cubicBezTo>
                      <a:cubicBezTo>
                        <a:pt x="1658" y="364"/>
                        <a:pt x="1286" y="1"/>
                        <a:pt x="828"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32;p29">
                  <a:extLst>
                    <a:ext uri="{FF2B5EF4-FFF2-40B4-BE49-F238E27FC236}">
                      <a16:creationId xmlns:a16="http://schemas.microsoft.com/office/drawing/2014/main" id="{326A0CB6-9DD0-4CA3-84B3-C29D7012B6A1}"/>
                    </a:ext>
                  </a:extLst>
                </p:cNvPr>
                <p:cNvSpPr/>
                <p:nvPr/>
              </p:nvSpPr>
              <p:spPr>
                <a:xfrm>
                  <a:off x="-5135750" y="1435375"/>
                  <a:ext cx="41450" cy="40600"/>
                </a:xfrm>
                <a:custGeom>
                  <a:avLst/>
                  <a:gdLst/>
                  <a:ahLst/>
                  <a:cxnLst/>
                  <a:rect l="l" t="t" r="r" b="b"/>
                  <a:pathLst>
                    <a:path w="1658" h="1624" extrusionOk="0">
                      <a:moveTo>
                        <a:pt x="830" y="1"/>
                      </a:moveTo>
                      <a:cubicBezTo>
                        <a:pt x="372" y="1"/>
                        <a:pt x="0" y="364"/>
                        <a:pt x="0" y="812"/>
                      </a:cubicBezTo>
                      <a:cubicBezTo>
                        <a:pt x="0" y="1260"/>
                        <a:pt x="372" y="1623"/>
                        <a:pt x="830" y="1623"/>
                      </a:cubicBezTo>
                      <a:cubicBezTo>
                        <a:pt x="1287" y="1623"/>
                        <a:pt x="1658" y="1260"/>
                        <a:pt x="1658" y="812"/>
                      </a:cubicBezTo>
                      <a:cubicBezTo>
                        <a:pt x="1658" y="364"/>
                        <a:pt x="1287"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33;p29">
                  <a:extLst>
                    <a:ext uri="{FF2B5EF4-FFF2-40B4-BE49-F238E27FC236}">
                      <a16:creationId xmlns:a16="http://schemas.microsoft.com/office/drawing/2014/main" id="{73A39D07-A9F7-43F5-846F-59381FBF5621}"/>
                    </a:ext>
                  </a:extLst>
                </p:cNvPr>
                <p:cNvSpPr/>
                <p:nvPr/>
              </p:nvSpPr>
              <p:spPr>
                <a:xfrm>
                  <a:off x="-5054625" y="1435375"/>
                  <a:ext cx="41475" cy="40600"/>
                </a:xfrm>
                <a:custGeom>
                  <a:avLst/>
                  <a:gdLst/>
                  <a:ahLst/>
                  <a:cxnLst/>
                  <a:rect l="l" t="t" r="r" b="b"/>
                  <a:pathLst>
                    <a:path w="1659" h="1624" extrusionOk="0">
                      <a:moveTo>
                        <a:pt x="829" y="1"/>
                      </a:moveTo>
                      <a:cubicBezTo>
                        <a:pt x="371" y="1"/>
                        <a:pt x="0" y="364"/>
                        <a:pt x="0" y="812"/>
                      </a:cubicBezTo>
                      <a:cubicBezTo>
                        <a:pt x="0" y="1260"/>
                        <a:pt x="371" y="1623"/>
                        <a:pt x="829" y="1623"/>
                      </a:cubicBezTo>
                      <a:cubicBezTo>
                        <a:pt x="1286" y="1623"/>
                        <a:pt x="1658" y="1260"/>
                        <a:pt x="1658" y="812"/>
                      </a:cubicBezTo>
                      <a:cubicBezTo>
                        <a:pt x="1658" y="364"/>
                        <a:pt x="1286"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34;p29">
                  <a:extLst>
                    <a:ext uri="{FF2B5EF4-FFF2-40B4-BE49-F238E27FC236}">
                      <a16:creationId xmlns:a16="http://schemas.microsoft.com/office/drawing/2014/main" id="{CF52D481-07F2-4A01-BF9B-0D935C61341F}"/>
                    </a:ext>
                  </a:extLst>
                </p:cNvPr>
                <p:cNvSpPr/>
                <p:nvPr/>
              </p:nvSpPr>
              <p:spPr>
                <a:xfrm>
                  <a:off x="-4973525" y="1435375"/>
                  <a:ext cx="41475" cy="40600"/>
                </a:xfrm>
                <a:custGeom>
                  <a:avLst/>
                  <a:gdLst/>
                  <a:ahLst/>
                  <a:cxnLst/>
                  <a:rect l="l" t="t" r="r" b="b"/>
                  <a:pathLst>
                    <a:path w="1659" h="1624" extrusionOk="0">
                      <a:moveTo>
                        <a:pt x="830" y="1"/>
                      </a:moveTo>
                      <a:cubicBezTo>
                        <a:pt x="372" y="1"/>
                        <a:pt x="0" y="364"/>
                        <a:pt x="0" y="812"/>
                      </a:cubicBezTo>
                      <a:cubicBezTo>
                        <a:pt x="0" y="1260"/>
                        <a:pt x="372" y="1623"/>
                        <a:pt x="830" y="1623"/>
                      </a:cubicBezTo>
                      <a:cubicBezTo>
                        <a:pt x="1286" y="1623"/>
                        <a:pt x="1658" y="1260"/>
                        <a:pt x="1658" y="812"/>
                      </a:cubicBezTo>
                      <a:cubicBezTo>
                        <a:pt x="1658" y="364"/>
                        <a:pt x="1286"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35;p29">
                  <a:extLst>
                    <a:ext uri="{FF2B5EF4-FFF2-40B4-BE49-F238E27FC236}">
                      <a16:creationId xmlns:a16="http://schemas.microsoft.com/office/drawing/2014/main" id="{D310A62A-F93D-45E1-9F36-602D714487A5}"/>
                    </a:ext>
                  </a:extLst>
                </p:cNvPr>
                <p:cNvSpPr/>
                <p:nvPr/>
              </p:nvSpPr>
              <p:spPr>
                <a:xfrm>
                  <a:off x="-4892400"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7" y="1623"/>
                        <a:pt x="1657" y="1260"/>
                        <a:pt x="1657" y="812"/>
                      </a:cubicBezTo>
                      <a:cubicBezTo>
                        <a:pt x="1657"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36;p29">
                  <a:extLst>
                    <a:ext uri="{FF2B5EF4-FFF2-40B4-BE49-F238E27FC236}">
                      <a16:creationId xmlns:a16="http://schemas.microsoft.com/office/drawing/2014/main" id="{5BEDF4FB-49EF-479B-A3BF-065718AFAC8C}"/>
                    </a:ext>
                  </a:extLst>
                </p:cNvPr>
                <p:cNvSpPr/>
                <p:nvPr/>
              </p:nvSpPr>
              <p:spPr>
                <a:xfrm>
                  <a:off x="-4811300"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7" y="1623"/>
                        <a:pt x="1657" y="1260"/>
                        <a:pt x="1657" y="812"/>
                      </a:cubicBezTo>
                      <a:cubicBezTo>
                        <a:pt x="1657"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37;p29">
                  <a:extLst>
                    <a:ext uri="{FF2B5EF4-FFF2-40B4-BE49-F238E27FC236}">
                      <a16:creationId xmlns:a16="http://schemas.microsoft.com/office/drawing/2014/main" id="{D7B52945-4302-4B2C-A819-8136546BE67F}"/>
                    </a:ext>
                  </a:extLst>
                </p:cNvPr>
                <p:cNvSpPr/>
                <p:nvPr/>
              </p:nvSpPr>
              <p:spPr>
                <a:xfrm>
                  <a:off x="-5865750"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6" y="1623"/>
                        <a:pt x="1657" y="1259"/>
                        <a:pt x="1657" y="811"/>
                      </a:cubicBezTo>
                      <a:cubicBezTo>
                        <a:pt x="1657" y="363"/>
                        <a:pt x="1286"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38;p29">
                  <a:extLst>
                    <a:ext uri="{FF2B5EF4-FFF2-40B4-BE49-F238E27FC236}">
                      <a16:creationId xmlns:a16="http://schemas.microsoft.com/office/drawing/2014/main" id="{1807C0BE-D3BC-43BA-B20F-8C05A8BF8BA9}"/>
                    </a:ext>
                  </a:extLst>
                </p:cNvPr>
                <p:cNvSpPr/>
                <p:nvPr/>
              </p:nvSpPr>
              <p:spPr>
                <a:xfrm>
                  <a:off x="-5784650" y="1564475"/>
                  <a:ext cx="41475" cy="40575"/>
                </a:xfrm>
                <a:custGeom>
                  <a:avLst/>
                  <a:gdLst/>
                  <a:ahLst/>
                  <a:cxnLst/>
                  <a:rect l="l" t="t" r="r" b="b"/>
                  <a:pathLst>
                    <a:path w="1659" h="1623" extrusionOk="0">
                      <a:moveTo>
                        <a:pt x="830" y="0"/>
                      </a:moveTo>
                      <a:cubicBezTo>
                        <a:pt x="372" y="0"/>
                        <a:pt x="1" y="363"/>
                        <a:pt x="1" y="811"/>
                      </a:cubicBezTo>
                      <a:cubicBezTo>
                        <a:pt x="1" y="1259"/>
                        <a:pt x="372" y="1623"/>
                        <a:pt x="830" y="1623"/>
                      </a:cubicBezTo>
                      <a:cubicBezTo>
                        <a:pt x="1286" y="1623"/>
                        <a:pt x="1658" y="1259"/>
                        <a:pt x="1658" y="811"/>
                      </a:cubicBezTo>
                      <a:cubicBezTo>
                        <a:pt x="1658" y="363"/>
                        <a:pt x="1288"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39;p29">
                  <a:extLst>
                    <a:ext uri="{FF2B5EF4-FFF2-40B4-BE49-F238E27FC236}">
                      <a16:creationId xmlns:a16="http://schemas.microsoft.com/office/drawing/2014/main" id="{4051E029-A538-472B-B9F1-DD44AB3DBA1D}"/>
                    </a:ext>
                  </a:extLst>
                </p:cNvPr>
                <p:cNvSpPr/>
                <p:nvPr/>
              </p:nvSpPr>
              <p:spPr>
                <a:xfrm>
                  <a:off x="-5703525"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7" y="1623"/>
                        <a:pt x="1657" y="1259"/>
                        <a:pt x="1657" y="811"/>
                      </a:cubicBezTo>
                      <a:cubicBezTo>
                        <a:pt x="1657"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40;p29">
                  <a:extLst>
                    <a:ext uri="{FF2B5EF4-FFF2-40B4-BE49-F238E27FC236}">
                      <a16:creationId xmlns:a16="http://schemas.microsoft.com/office/drawing/2014/main" id="{D7DC923A-3F71-4014-A563-5AE16AC1C915}"/>
                    </a:ext>
                  </a:extLst>
                </p:cNvPr>
                <p:cNvSpPr/>
                <p:nvPr/>
              </p:nvSpPr>
              <p:spPr>
                <a:xfrm>
                  <a:off x="-5622425" y="1564475"/>
                  <a:ext cx="41475" cy="40575"/>
                </a:xfrm>
                <a:custGeom>
                  <a:avLst/>
                  <a:gdLst/>
                  <a:ahLst/>
                  <a:cxnLst/>
                  <a:rect l="l" t="t" r="r" b="b"/>
                  <a:pathLst>
                    <a:path w="1659" h="1623" extrusionOk="0">
                      <a:moveTo>
                        <a:pt x="829" y="0"/>
                      </a:moveTo>
                      <a:cubicBezTo>
                        <a:pt x="371" y="0"/>
                        <a:pt x="1" y="363"/>
                        <a:pt x="1" y="811"/>
                      </a:cubicBezTo>
                      <a:cubicBezTo>
                        <a:pt x="1" y="1259"/>
                        <a:pt x="371" y="1623"/>
                        <a:pt x="829" y="1623"/>
                      </a:cubicBezTo>
                      <a:cubicBezTo>
                        <a:pt x="1287" y="1623"/>
                        <a:pt x="1658" y="1259"/>
                        <a:pt x="1658" y="811"/>
                      </a:cubicBezTo>
                      <a:cubicBezTo>
                        <a:pt x="1658"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41;p29">
                  <a:extLst>
                    <a:ext uri="{FF2B5EF4-FFF2-40B4-BE49-F238E27FC236}">
                      <a16:creationId xmlns:a16="http://schemas.microsoft.com/office/drawing/2014/main" id="{7216D286-68E1-4F71-B3C1-A042B5F19FE1}"/>
                    </a:ext>
                  </a:extLst>
                </p:cNvPr>
                <p:cNvSpPr/>
                <p:nvPr/>
              </p:nvSpPr>
              <p:spPr>
                <a:xfrm>
                  <a:off x="-5541325" y="1564475"/>
                  <a:ext cx="41475" cy="40575"/>
                </a:xfrm>
                <a:custGeom>
                  <a:avLst/>
                  <a:gdLst/>
                  <a:ahLst/>
                  <a:cxnLst/>
                  <a:rect l="l" t="t" r="r" b="b"/>
                  <a:pathLst>
                    <a:path w="1659" h="1623" extrusionOk="0">
                      <a:moveTo>
                        <a:pt x="830" y="0"/>
                      </a:moveTo>
                      <a:cubicBezTo>
                        <a:pt x="372" y="0"/>
                        <a:pt x="1" y="363"/>
                        <a:pt x="1" y="811"/>
                      </a:cubicBezTo>
                      <a:cubicBezTo>
                        <a:pt x="1" y="1259"/>
                        <a:pt x="372" y="1623"/>
                        <a:pt x="830" y="1623"/>
                      </a:cubicBezTo>
                      <a:cubicBezTo>
                        <a:pt x="1287" y="1623"/>
                        <a:pt x="1658" y="1259"/>
                        <a:pt x="1658" y="811"/>
                      </a:cubicBezTo>
                      <a:cubicBezTo>
                        <a:pt x="1658" y="363"/>
                        <a:pt x="1288"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42;p29">
                  <a:extLst>
                    <a:ext uri="{FF2B5EF4-FFF2-40B4-BE49-F238E27FC236}">
                      <a16:creationId xmlns:a16="http://schemas.microsoft.com/office/drawing/2014/main" id="{F2F5F97B-A21A-40FB-A007-FE8E8E535FD3}"/>
                    </a:ext>
                  </a:extLst>
                </p:cNvPr>
                <p:cNvSpPr/>
                <p:nvPr/>
              </p:nvSpPr>
              <p:spPr>
                <a:xfrm>
                  <a:off x="-5460200"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7" y="1623"/>
                        <a:pt x="1657" y="1259"/>
                        <a:pt x="1657" y="811"/>
                      </a:cubicBezTo>
                      <a:cubicBezTo>
                        <a:pt x="1657"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43;p29">
                  <a:extLst>
                    <a:ext uri="{FF2B5EF4-FFF2-40B4-BE49-F238E27FC236}">
                      <a16:creationId xmlns:a16="http://schemas.microsoft.com/office/drawing/2014/main" id="{246698D6-F988-42A6-AF01-B751CDB20C6B}"/>
                    </a:ext>
                  </a:extLst>
                </p:cNvPr>
                <p:cNvSpPr/>
                <p:nvPr/>
              </p:nvSpPr>
              <p:spPr>
                <a:xfrm>
                  <a:off x="-5379100" y="1564475"/>
                  <a:ext cx="41475" cy="40575"/>
                </a:xfrm>
                <a:custGeom>
                  <a:avLst/>
                  <a:gdLst/>
                  <a:ahLst/>
                  <a:cxnLst/>
                  <a:rect l="l" t="t" r="r" b="b"/>
                  <a:pathLst>
                    <a:path w="1659" h="1623" extrusionOk="0">
                      <a:moveTo>
                        <a:pt x="830" y="0"/>
                      </a:moveTo>
                      <a:cubicBezTo>
                        <a:pt x="373" y="0"/>
                        <a:pt x="1" y="363"/>
                        <a:pt x="1" y="811"/>
                      </a:cubicBezTo>
                      <a:cubicBezTo>
                        <a:pt x="1" y="1259"/>
                        <a:pt x="373" y="1623"/>
                        <a:pt x="830" y="1623"/>
                      </a:cubicBezTo>
                      <a:cubicBezTo>
                        <a:pt x="1287" y="1623"/>
                        <a:pt x="1659" y="1259"/>
                        <a:pt x="1659" y="811"/>
                      </a:cubicBezTo>
                      <a:cubicBezTo>
                        <a:pt x="1659" y="363"/>
                        <a:pt x="1288"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44;p29">
                  <a:extLst>
                    <a:ext uri="{FF2B5EF4-FFF2-40B4-BE49-F238E27FC236}">
                      <a16:creationId xmlns:a16="http://schemas.microsoft.com/office/drawing/2014/main" id="{27CA657F-CF51-484E-B8DF-8B93D5E6E5AB}"/>
                    </a:ext>
                  </a:extLst>
                </p:cNvPr>
                <p:cNvSpPr/>
                <p:nvPr/>
              </p:nvSpPr>
              <p:spPr>
                <a:xfrm>
                  <a:off x="-5297950" y="1564475"/>
                  <a:ext cx="41425" cy="40575"/>
                </a:xfrm>
                <a:custGeom>
                  <a:avLst/>
                  <a:gdLst/>
                  <a:ahLst/>
                  <a:cxnLst/>
                  <a:rect l="l" t="t" r="r" b="b"/>
                  <a:pathLst>
                    <a:path w="1657" h="1623" extrusionOk="0">
                      <a:moveTo>
                        <a:pt x="828" y="0"/>
                      </a:moveTo>
                      <a:cubicBezTo>
                        <a:pt x="371" y="0"/>
                        <a:pt x="0" y="363"/>
                        <a:pt x="0" y="811"/>
                      </a:cubicBezTo>
                      <a:cubicBezTo>
                        <a:pt x="0" y="1259"/>
                        <a:pt x="371" y="1623"/>
                        <a:pt x="828" y="1623"/>
                      </a:cubicBezTo>
                      <a:cubicBezTo>
                        <a:pt x="1286" y="1623"/>
                        <a:pt x="1657" y="1259"/>
                        <a:pt x="1657" y="811"/>
                      </a:cubicBezTo>
                      <a:cubicBezTo>
                        <a:pt x="1657" y="363"/>
                        <a:pt x="1286" y="0"/>
                        <a:pt x="828"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45;p29">
                  <a:extLst>
                    <a:ext uri="{FF2B5EF4-FFF2-40B4-BE49-F238E27FC236}">
                      <a16:creationId xmlns:a16="http://schemas.microsoft.com/office/drawing/2014/main" id="{1F2DF155-40F6-4E9B-BFB6-A26181F3AC71}"/>
                    </a:ext>
                  </a:extLst>
                </p:cNvPr>
                <p:cNvSpPr/>
                <p:nvPr/>
              </p:nvSpPr>
              <p:spPr>
                <a:xfrm>
                  <a:off x="-5216850" y="1564475"/>
                  <a:ext cx="41450" cy="40575"/>
                </a:xfrm>
                <a:custGeom>
                  <a:avLst/>
                  <a:gdLst/>
                  <a:ahLst/>
                  <a:cxnLst/>
                  <a:rect l="l" t="t" r="r" b="b"/>
                  <a:pathLst>
                    <a:path w="1658" h="1623" extrusionOk="0">
                      <a:moveTo>
                        <a:pt x="828" y="0"/>
                      </a:moveTo>
                      <a:cubicBezTo>
                        <a:pt x="371" y="0"/>
                        <a:pt x="0" y="363"/>
                        <a:pt x="0" y="811"/>
                      </a:cubicBezTo>
                      <a:cubicBezTo>
                        <a:pt x="0" y="1259"/>
                        <a:pt x="371" y="1623"/>
                        <a:pt x="828" y="1623"/>
                      </a:cubicBezTo>
                      <a:cubicBezTo>
                        <a:pt x="1286" y="1623"/>
                        <a:pt x="1658" y="1259"/>
                        <a:pt x="1658" y="811"/>
                      </a:cubicBezTo>
                      <a:cubicBezTo>
                        <a:pt x="1658" y="363"/>
                        <a:pt x="1286" y="0"/>
                        <a:pt x="828"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246;p29">
                  <a:extLst>
                    <a:ext uri="{FF2B5EF4-FFF2-40B4-BE49-F238E27FC236}">
                      <a16:creationId xmlns:a16="http://schemas.microsoft.com/office/drawing/2014/main" id="{A7B29746-D1F4-4275-9325-510DC6DE775B}"/>
                    </a:ext>
                  </a:extLst>
                </p:cNvPr>
                <p:cNvSpPr/>
                <p:nvPr/>
              </p:nvSpPr>
              <p:spPr>
                <a:xfrm>
                  <a:off x="-5135750" y="1564475"/>
                  <a:ext cx="41450" cy="40575"/>
                </a:xfrm>
                <a:custGeom>
                  <a:avLst/>
                  <a:gdLst/>
                  <a:ahLst/>
                  <a:cxnLst/>
                  <a:rect l="l" t="t" r="r" b="b"/>
                  <a:pathLst>
                    <a:path w="1658" h="1623" extrusionOk="0">
                      <a:moveTo>
                        <a:pt x="830" y="0"/>
                      </a:moveTo>
                      <a:cubicBezTo>
                        <a:pt x="372" y="0"/>
                        <a:pt x="0" y="363"/>
                        <a:pt x="0" y="811"/>
                      </a:cubicBezTo>
                      <a:cubicBezTo>
                        <a:pt x="0" y="1259"/>
                        <a:pt x="372" y="1623"/>
                        <a:pt x="830" y="1623"/>
                      </a:cubicBezTo>
                      <a:cubicBezTo>
                        <a:pt x="1287" y="1623"/>
                        <a:pt x="1658" y="1259"/>
                        <a:pt x="1658" y="811"/>
                      </a:cubicBezTo>
                      <a:cubicBezTo>
                        <a:pt x="1658" y="363"/>
                        <a:pt x="1287"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47;p29">
                  <a:extLst>
                    <a:ext uri="{FF2B5EF4-FFF2-40B4-BE49-F238E27FC236}">
                      <a16:creationId xmlns:a16="http://schemas.microsoft.com/office/drawing/2014/main" id="{A66ED0DA-4BF9-456D-AD44-38CD5794D502}"/>
                    </a:ext>
                  </a:extLst>
                </p:cNvPr>
                <p:cNvSpPr/>
                <p:nvPr/>
              </p:nvSpPr>
              <p:spPr>
                <a:xfrm>
                  <a:off x="-5054625" y="1564475"/>
                  <a:ext cx="41475" cy="40575"/>
                </a:xfrm>
                <a:custGeom>
                  <a:avLst/>
                  <a:gdLst/>
                  <a:ahLst/>
                  <a:cxnLst/>
                  <a:rect l="l" t="t" r="r" b="b"/>
                  <a:pathLst>
                    <a:path w="1659" h="1623" extrusionOk="0">
                      <a:moveTo>
                        <a:pt x="829" y="0"/>
                      </a:moveTo>
                      <a:cubicBezTo>
                        <a:pt x="371" y="0"/>
                        <a:pt x="0" y="363"/>
                        <a:pt x="0" y="811"/>
                      </a:cubicBezTo>
                      <a:cubicBezTo>
                        <a:pt x="0" y="1259"/>
                        <a:pt x="371" y="1623"/>
                        <a:pt x="829" y="1623"/>
                      </a:cubicBezTo>
                      <a:cubicBezTo>
                        <a:pt x="1286" y="1623"/>
                        <a:pt x="1658" y="1259"/>
                        <a:pt x="1658" y="811"/>
                      </a:cubicBezTo>
                      <a:cubicBezTo>
                        <a:pt x="1658" y="363"/>
                        <a:pt x="1286"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48;p29">
                  <a:extLst>
                    <a:ext uri="{FF2B5EF4-FFF2-40B4-BE49-F238E27FC236}">
                      <a16:creationId xmlns:a16="http://schemas.microsoft.com/office/drawing/2014/main" id="{E27B1427-2207-48C6-8172-2F2B7305742D}"/>
                    </a:ext>
                  </a:extLst>
                </p:cNvPr>
                <p:cNvSpPr/>
                <p:nvPr/>
              </p:nvSpPr>
              <p:spPr>
                <a:xfrm>
                  <a:off x="-4973525" y="1564475"/>
                  <a:ext cx="41475" cy="40575"/>
                </a:xfrm>
                <a:custGeom>
                  <a:avLst/>
                  <a:gdLst/>
                  <a:ahLst/>
                  <a:cxnLst/>
                  <a:rect l="l" t="t" r="r" b="b"/>
                  <a:pathLst>
                    <a:path w="1659" h="1623" extrusionOk="0">
                      <a:moveTo>
                        <a:pt x="830" y="0"/>
                      </a:moveTo>
                      <a:cubicBezTo>
                        <a:pt x="372" y="0"/>
                        <a:pt x="0" y="363"/>
                        <a:pt x="0" y="811"/>
                      </a:cubicBezTo>
                      <a:cubicBezTo>
                        <a:pt x="0" y="1259"/>
                        <a:pt x="372" y="1623"/>
                        <a:pt x="830" y="1623"/>
                      </a:cubicBezTo>
                      <a:cubicBezTo>
                        <a:pt x="1286" y="1623"/>
                        <a:pt x="1658" y="1259"/>
                        <a:pt x="1658" y="811"/>
                      </a:cubicBezTo>
                      <a:cubicBezTo>
                        <a:pt x="1658" y="363"/>
                        <a:pt x="1286"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49;p29">
                  <a:extLst>
                    <a:ext uri="{FF2B5EF4-FFF2-40B4-BE49-F238E27FC236}">
                      <a16:creationId xmlns:a16="http://schemas.microsoft.com/office/drawing/2014/main" id="{D26DCC12-F644-4605-98B3-0A488EED6BFF}"/>
                    </a:ext>
                  </a:extLst>
                </p:cNvPr>
                <p:cNvSpPr/>
                <p:nvPr/>
              </p:nvSpPr>
              <p:spPr>
                <a:xfrm>
                  <a:off x="-4892400"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7" y="1623"/>
                        <a:pt x="1657" y="1259"/>
                        <a:pt x="1657" y="811"/>
                      </a:cubicBezTo>
                      <a:cubicBezTo>
                        <a:pt x="1657"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50;p29">
                  <a:extLst>
                    <a:ext uri="{FF2B5EF4-FFF2-40B4-BE49-F238E27FC236}">
                      <a16:creationId xmlns:a16="http://schemas.microsoft.com/office/drawing/2014/main" id="{B75CD552-810E-44D1-B258-255B5B719AC8}"/>
                    </a:ext>
                  </a:extLst>
                </p:cNvPr>
                <p:cNvSpPr/>
                <p:nvPr/>
              </p:nvSpPr>
              <p:spPr>
                <a:xfrm>
                  <a:off x="-4811300"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7" y="1623"/>
                        <a:pt x="1657" y="1259"/>
                        <a:pt x="1657" y="811"/>
                      </a:cubicBezTo>
                      <a:cubicBezTo>
                        <a:pt x="1657"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51;p29">
                  <a:extLst>
                    <a:ext uri="{FF2B5EF4-FFF2-40B4-BE49-F238E27FC236}">
                      <a16:creationId xmlns:a16="http://schemas.microsoft.com/office/drawing/2014/main" id="{ED345877-821D-47E4-B8CC-753E6B8D44B9}"/>
                    </a:ext>
                  </a:extLst>
                </p:cNvPr>
                <p:cNvSpPr/>
                <p:nvPr/>
              </p:nvSpPr>
              <p:spPr>
                <a:xfrm>
                  <a:off x="-3912550" y="1435375"/>
                  <a:ext cx="41450" cy="40600"/>
                </a:xfrm>
                <a:custGeom>
                  <a:avLst/>
                  <a:gdLst/>
                  <a:ahLst/>
                  <a:cxnLst/>
                  <a:rect l="l" t="t" r="r" b="b"/>
                  <a:pathLst>
                    <a:path w="1658" h="1624" extrusionOk="0">
                      <a:moveTo>
                        <a:pt x="829" y="1"/>
                      </a:moveTo>
                      <a:cubicBezTo>
                        <a:pt x="372" y="1"/>
                        <a:pt x="1" y="364"/>
                        <a:pt x="1" y="812"/>
                      </a:cubicBezTo>
                      <a:cubicBezTo>
                        <a:pt x="1" y="1260"/>
                        <a:pt x="372" y="1623"/>
                        <a:pt x="829" y="1623"/>
                      </a:cubicBezTo>
                      <a:cubicBezTo>
                        <a:pt x="1287" y="1623"/>
                        <a:pt x="1658" y="1260"/>
                        <a:pt x="1658" y="812"/>
                      </a:cubicBezTo>
                      <a:cubicBezTo>
                        <a:pt x="1658"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52;p29">
                  <a:extLst>
                    <a:ext uri="{FF2B5EF4-FFF2-40B4-BE49-F238E27FC236}">
                      <a16:creationId xmlns:a16="http://schemas.microsoft.com/office/drawing/2014/main" id="{567A6605-F47A-4285-B934-E9486DA46946}"/>
                    </a:ext>
                  </a:extLst>
                </p:cNvPr>
                <p:cNvSpPr/>
                <p:nvPr/>
              </p:nvSpPr>
              <p:spPr>
                <a:xfrm>
                  <a:off x="-3831450" y="1435375"/>
                  <a:ext cx="41475" cy="40600"/>
                </a:xfrm>
                <a:custGeom>
                  <a:avLst/>
                  <a:gdLst/>
                  <a:ahLst/>
                  <a:cxnLst/>
                  <a:rect l="l" t="t" r="r" b="b"/>
                  <a:pathLst>
                    <a:path w="1659" h="1624" extrusionOk="0">
                      <a:moveTo>
                        <a:pt x="829" y="1"/>
                      </a:moveTo>
                      <a:cubicBezTo>
                        <a:pt x="372" y="1"/>
                        <a:pt x="1" y="364"/>
                        <a:pt x="1" y="812"/>
                      </a:cubicBezTo>
                      <a:cubicBezTo>
                        <a:pt x="1" y="1260"/>
                        <a:pt x="372" y="1623"/>
                        <a:pt x="829" y="1623"/>
                      </a:cubicBezTo>
                      <a:cubicBezTo>
                        <a:pt x="1287" y="1623"/>
                        <a:pt x="1659" y="1260"/>
                        <a:pt x="1659" y="812"/>
                      </a:cubicBezTo>
                      <a:cubicBezTo>
                        <a:pt x="1659"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53;p29">
                  <a:extLst>
                    <a:ext uri="{FF2B5EF4-FFF2-40B4-BE49-F238E27FC236}">
                      <a16:creationId xmlns:a16="http://schemas.microsoft.com/office/drawing/2014/main" id="{B05EFB1D-DC8D-4553-8FEE-5D9E97F3A715}"/>
                    </a:ext>
                  </a:extLst>
                </p:cNvPr>
                <p:cNvSpPr/>
                <p:nvPr/>
              </p:nvSpPr>
              <p:spPr>
                <a:xfrm>
                  <a:off x="-3750350" y="1435375"/>
                  <a:ext cx="41475" cy="40600"/>
                </a:xfrm>
                <a:custGeom>
                  <a:avLst/>
                  <a:gdLst/>
                  <a:ahLst/>
                  <a:cxnLst/>
                  <a:rect l="l" t="t" r="r" b="b"/>
                  <a:pathLst>
                    <a:path w="1659" h="1624" extrusionOk="0">
                      <a:moveTo>
                        <a:pt x="830" y="1"/>
                      </a:moveTo>
                      <a:cubicBezTo>
                        <a:pt x="373" y="1"/>
                        <a:pt x="1" y="364"/>
                        <a:pt x="1" y="812"/>
                      </a:cubicBezTo>
                      <a:cubicBezTo>
                        <a:pt x="1" y="1260"/>
                        <a:pt x="373" y="1623"/>
                        <a:pt x="830" y="1623"/>
                      </a:cubicBezTo>
                      <a:cubicBezTo>
                        <a:pt x="1288" y="1623"/>
                        <a:pt x="1659" y="1260"/>
                        <a:pt x="1659" y="812"/>
                      </a:cubicBezTo>
                      <a:cubicBezTo>
                        <a:pt x="1659" y="364"/>
                        <a:pt x="1288"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54;p29">
                  <a:extLst>
                    <a:ext uri="{FF2B5EF4-FFF2-40B4-BE49-F238E27FC236}">
                      <a16:creationId xmlns:a16="http://schemas.microsoft.com/office/drawing/2014/main" id="{7839D706-F568-426D-8F04-B481D504EF55}"/>
                    </a:ext>
                  </a:extLst>
                </p:cNvPr>
                <p:cNvSpPr/>
                <p:nvPr/>
              </p:nvSpPr>
              <p:spPr>
                <a:xfrm>
                  <a:off x="-3669200" y="1435375"/>
                  <a:ext cx="41425" cy="40600"/>
                </a:xfrm>
                <a:custGeom>
                  <a:avLst/>
                  <a:gdLst/>
                  <a:ahLst/>
                  <a:cxnLst/>
                  <a:rect l="l" t="t" r="r" b="b"/>
                  <a:pathLst>
                    <a:path w="1657" h="1624" extrusionOk="0">
                      <a:moveTo>
                        <a:pt x="828" y="1"/>
                      </a:moveTo>
                      <a:cubicBezTo>
                        <a:pt x="371" y="1"/>
                        <a:pt x="0" y="364"/>
                        <a:pt x="0" y="812"/>
                      </a:cubicBezTo>
                      <a:cubicBezTo>
                        <a:pt x="0" y="1260"/>
                        <a:pt x="371" y="1623"/>
                        <a:pt x="828" y="1623"/>
                      </a:cubicBezTo>
                      <a:cubicBezTo>
                        <a:pt x="1286" y="1623"/>
                        <a:pt x="1657" y="1260"/>
                        <a:pt x="1657" y="812"/>
                      </a:cubicBezTo>
                      <a:cubicBezTo>
                        <a:pt x="1657" y="364"/>
                        <a:pt x="1286" y="1"/>
                        <a:pt x="828"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55;p29">
                  <a:extLst>
                    <a:ext uri="{FF2B5EF4-FFF2-40B4-BE49-F238E27FC236}">
                      <a16:creationId xmlns:a16="http://schemas.microsoft.com/office/drawing/2014/main" id="{F57B6FEB-884A-466D-9CF4-4AF26F4F3076}"/>
                    </a:ext>
                  </a:extLst>
                </p:cNvPr>
                <p:cNvSpPr/>
                <p:nvPr/>
              </p:nvSpPr>
              <p:spPr>
                <a:xfrm>
                  <a:off x="-3588100" y="1435375"/>
                  <a:ext cx="41450" cy="40600"/>
                </a:xfrm>
                <a:custGeom>
                  <a:avLst/>
                  <a:gdLst/>
                  <a:ahLst/>
                  <a:cxnLst/>
                  <a:rect l="l" t="t" r="r" b="b"/>
                  <a:pathLst>
                    <a:path w="1658" h="1624" extrusionOk="0">
                      <a:moveTo>
                        <a:pt x="828" y="1"/>
                      </a:moveTo>
                      <a:cubicBezTo>
                        <a:pt x="372" y="1"/>
                        <a:pt x="0" y="364"/>
                        <a:pt x="0" y="812"/>
                      </a:cubicBezTo>
                      <a:cubicBezTo>
                        <a:pt x="0" y="1260"/>
                        <a:pt x="372" y="1623"/>
                        <a:pt x="828" y="1623"/>
                      </a:cubicBezTo>
                      <a:cubicBezTo>
                        <a:pt x="1286" y="1623"/>
                        <a:pt x="1658" y="1260"/>
                        <a:pt x="1658" y="812"/>
                      </a:cubicBezTo>
                      <a:cubicBezTo>
                        <a:pt x="1658" y="364"/>
                        <a:pt x="1286" y="1"/>
                        <a:pt x="828"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56;p29">
                  <a:extLst>
                    <a:ext uri="{FF2B5EF4-FFF2-40B4-BE49-F238E27FC236}">
                      <a16:creationId xmlns:a16="http://schemas.microsoft.com/office/drawing/2014/main" id="{9875D538-509D-4698-BC39-BDFAE8A62ACD}"/>
                    </a:ext>
                  </a:extLst>
                </p:cNvPr>
                <p:cNvSpPr/>
                <p:nvPr/>
              </p:nvSpPr>
              <p:spPr>
                <a:xfrm>
                  <a:off x="-3506975" y="1435375"/>
                  <a:ext cx="41425" cy="40600"/>
                </a:xfrm>
                <a:custGeom>
                  <a:avLst/>
                  <a:gdLst/>
                  <a:ahLst/>
                  <a:cxnLst/>
                  <a:rect l="l" t="t" r="r" b="b"/>
                  <a:pathLst>
                    <a:path w="1657" h="1624" extrusionOk="0">
                      <a:moveTo>
                        <a:pt x="829" y="1"/>
                      </a:moveTo>
                      <a:cubicBezTo>
                        <a:pt x="371" y="1"/>
                        <a:pt x="0" y="364"/>
                        <a:pt x="0" y="812"/>
                      </a:cubicBezTo>
                      <a:cubicBezTo>
                        <a:pt x="0" y="1260"/>
                        <a:pt x="371" y="1623"/>
                        <a:pt x="829" y="1623"/>
                      </a:cubicBezTo>
                      <a:cubicBezTo>
                        <a:pt x="1286" y="1623"/>
                        <a:pt x="1657" y="1260"/>
                        <a:pt x="1657" y="812"/>
                      </a:cubicBezTo>
                      <a:cubicBezTo>
                        <a:pt x="1657" y="364"/>
                        <a:pt x="1286"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57;p29">
                  <a:extLst>
                    <a:ext uri="{FF2B5EF4-FFF2-40B4-BE49-F238E27FC236}">
                      <a16:creationId xmlns:a16="http://schemas.microsoft.com/office/drawing/2014/main" id="{896D2C7C-2999-4D17-B274-EC5C19C55A87}"/>
                    </a:ext>
                  </a:extLst>
                </p:cNvPr>
                <p:cNvSpPr/>
                <p:nvPr/>
              </p:nvSpPr>
              <p:spPr>
                <a:xfrm>
                  <a:off x="-3425875" y="1435375"/>
                  <a:ext cx="41475" cy="40600"/>
                </a:xfrm>
                <a:custGeom>
                  <a:avLst/>
                  <a:gdLst/>
                  <a:ahLst/>
                  <a:cxnLst/>
                  <a:rect l="l" t="t" r="r" b="b"/>
                  <a:pathLst>
                    <a:path w="1659" h="1624" extrusionOk="0">
                      <a:moveTo>
                        <a:pt x="829" y="1"/>
                      </a:moveTo>
                      <a:cubicBezTo>
                        <a:pt x="371" y="1"/>
                        <a:pt x="0" y="364"/>
                        <a:pt x="0" y="812"/>
                      </a:cubicBezTo>
                      <a:cubicBezTo>
                        <a:pt x="0" y="1260"/>
                        <a:pt x="371" y="1623"/>
                        <a:pt x="829" y="1623"/>
                      </a:cubicBezTo>
                      <a:cubicBezTo>
                        <a:pt x="1286" y="1623"/>
                        <a:pt x="1658" y="1260"/>
                        <a:pt x="1658" y="812"/>
                      </a:cubicBezTo>
                      <a:cubicBezTo>
                        <a:pt x="1658" y="364"/>
                        <a:pt x="1286"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58;p29">
                  <a:extLst>
                    <a:ext uri="{FF2B5EF4-FFF2-40B4-BE49-F238E27FC236}">
                      <a16:creationId xmlns:a16="http://schemas.microsoft.com/office/drawing/2014/main" id="{1F97A8EE-31F6-4E16-813C-635712A35B40}"/>
                    </a:ext>
                  </a:extLst>
                </p:cNvPr>
                <p:cNvSpPr/>
                <p:nvPr/>
              </p:nvSpPr>
              <p:spPr>
                <a:xfrm>
                  <a:off x="-3344775" y="1435375"/>
                  <a:ext cx="41475" cy="40600"/>
                </a:xfrm>
                <a:custGeom>
                  <a:avLst/>
                  <a:gdLst/>
                  <a:ahLst/>
                  <a:cxnLst/>
                  <a:rect l="l" t="t" r="r" b="b"/>
                  <a:pathLst>
                    <a:path w="1659" h="1624" extrusionOk="0">
                      <a:moveTo>
                        <a:pt x="830" y="1"/>
                      </a:moveTo>
                      <a:cubicBezTo>
                        <a:pt x="372" y="1"/>
                        <a:pt x="0" y="364"/>
                        <a:pt x="0" y="812"/>
                      </a:cubicBezTo>
                      <a:cubicBezTo>
                        <a:pt x="0" y="1260"/>
                        <a:pt x="372" y="1623"/>
                        <a:pt x="830" y="1623"/>
                      </a:cubicBezTo>
                      <a:cubicBezTo>
                        <a:pt x="1288" y="1623"/>
                        <a:pt x="1658" y="1260"/>
                        <a:pt x="1658" y="812"/>
                      </a:cubicBezTo>
                      <a:cubicBezTo>
                        <a:pt x="1658" y="364"/>
                        <a:pt x="1288"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59;p29">
                  <a:extLst>
                    <a:ext uri="{FF2B5EF4-FFF2-40B4-BE49-F238E27FC236}">
                      <a16:creationId xmlns:a16="http://schemas.microsoft.com/office/drawing/2014/main" id="{FB463C15-E744-48C9-A80D-DF49C191B3B2}"/>
                    </a:ext>
                  </a:extLst>
                </p:cNvPr>
                <p:cNvSpPr/>
                <p:nvPr/>
              </p:nvSpPr>
              <p:spPr>
                <a:xfrm>
                  <a:off x="-3263650"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7" y="1623"/>
                        <a:pt x="1657" y="1260"/>
                        <a:pt x="1657" y="812"/>
                      </a:cubicBezTo>
                      <a:cubicBezTo>
                        <a:pt x="1657"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60;p29">
                  <a:extLst>
                    <a:ext uri="{FF2B5EF4-FFF2-40B4-BE49-F238E27FC236}">
                      <a16:creationId xmlns:a16="http://schemas.microsoft.com/office/drawing/2014/main" id="{C71C3E01-C9B6-4B51-AC8B-81C4BF9A27E1}"/>
                    </a:ext>
                  </a:extLst>
                </p:cNvPr>
                <p:cNvSpPr/>
                <p:nvPr/>
              </p:nvSpPr>
              <p:spPr>
                <a:xfrm>
                  <a:off x="-3182550" y="1435375"/>
                  <a:ext cx="41475" cy="40600"/>
                </a:xfrm>
                <a:custGeom>
                  <a:avLst/>
                  <a:gdLst/>
                  <a:ahLst/>
                  <a:cxnLst/>
                  <a:rect l="l" t="t" r="r" b="b"/>
                  <a:pathLst>
                    <a:path w="1659" h="1624" extrusionOk="0">
                      <a:moveTo>
                        <a:pt x="829" y="1"/>
                      </a:moveTo>
                      <a:cubicBezTo>
                        <a:pt x="372" y="1"/>
                        <a:pt x="1" y="364"/>
                        <a:pt x="1" y="812"/>
                      </a:cubicBezTo>
                      <a:cubicBezTo>
                        <a:pt x="1" y="1260"/>
                        <a:pt x="371" y="1623"/>
                        <a:pt x="829" y="1623"/>
                      </a:cubicBezTo>
                      <a:cubicBezTo>
                        <a:pt x="1287" y="1623"/>
                        <a:pt x="1658" y="1260"/>
                        <a:pt x="1658" y="812"/>
                      </a:cubicBezTo>
                      <a:cubicBezTo>
                        <a:pt x="1658"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61;p29">
                  <a:extLst>
                    <a:ext uri="{FF2B5EF4-FFF2-40B4-BE49-F238E27FC236}">
                      <a16:creationId xmlns:a16="http://schemas.microsoft.com/office/drawing/2014/main" id="{127901B2-FF93-413D-A798-9BB63BE6B537}"/>
                    </a:ext>
                  </a:extLst>
                </p:cNvPr>
                <p:cNvSpPr/>
                <p:nvPr/>
              </p:nvSpPr>
              <p:spPr>
                <a:xfrm>
                  <a:off x="-3101425" y="1435375"/>
                  <a:ext cx="41450" cy="40600"/>
                </a:xfrm>
                <a:custGeom>
                  <a:avLst/>
                  <a:gdLst/>
                  <a:ahLst/>
                  <a:cxnLst/>
                  <a:rect l="l" t="t" r="r" b="b"/>
                  <a:pathLst>
                    <a:path w="1658" h="1624" extrusionOk="0">
                      <a:moveTo>
                        <a:pt x="829" y="1"/>
                      </a:moveTo>
                      <a:cubicBezTo>
                        <a:pt x="371" y="1"/>
                        <a:pt x="1" y="364"/>
                        <a:pt x="1" y="812"/>
                      </a:cubicBezTo>
                      <a:cubicBezTo>
                        <a:pt x="1" y="1260"/>
                        <a:pt x="371" y="1623"/>
                        <a:pt x="829" y="1623"/>
                      </a:cubicBezTo>
                      <a:cubicBezTo>
                        <a:pt x="1287" y="1623"/>
                        <a:pt x="1657" y="1260"/>
                        <a:pt x="1657" y="812"/>
                      </a:cubicBezTo>
                      <a:cubicBezTo>
                        <a:pt x="1657"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62;p29">
                  <a:extLst>
                    <a:ext uri="{FF2B5EF4-FFF2-40B4-BE49-F238E27FC236}">
                      <a16:creationId xmlns:a16="http://schemas.microsoft.com/office/drawing/2014/main" id="{B7D38E6A-F82D-4ADC-8184-DDE86EF0F8A7}"/>
                    </a:ext>
                  </a:extLst>
                </p:cNvPr>
                <p:cNvSpPr/>
                <p:nvPr/>
              </p:nvSpPr>
              <p:spPr>
                <a:xfrm>
                  <a:off x="-3020325" y="1435375"/>
                  <a:ext cx="41475" cy="40600"/>
                </a:xfrm>
                <a:custGeom>
                  <a:avLst/>
                  <a:gdLst/>
                  <a:ahLst/>
                  <a:cxnLst/>
                  <a:rect l="l" t="t" r="r" b="b"/>
                  <a:pathLst>
                    <a:path w="1659" h="1624" extrusionOk="0">
                      <a:moveTo>
                        <a:pt x="829" y="1"/>
                      </a:moveTo>
                      <a:cubicBezTo>
                        <a:pt x="371" y="1"/>
                        <a:pt x="1" y="364"/>
                        <a:pt x="1" y="812"/>
                      </a:cubicBezTo>
                      <a:cubicBezTo>
                        <a:pt x="1" y="1260"/>
                        <a:pt x="371" y="1623"/>
                        <a:pt x="829" y="1623"/>
                      </a:cubicBezTo>
                      <a:cubicBezTo>
                        <a:pt x="1287" y="1623"/>
                        <a:pt x="1659" y="1260"/>
                        <a:pt x="1659" y="812"/>
                      </a:cubicBezTo>
                      <a:cubicBezTo>
                        <a:pt x="1659" y="364"/>
                        <a:pt x="1287" y="1"/>
                        <a:pt x="829"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63;p29">
                  <a:extLst>
                    <a:ext uri="{FF2B5EF4-FFF2-40B4-BE49-F238E27FC236}">
                      <a16:creationId xmlns:a16="http://schemas.microsoft.com/office/drawing/2014/main" id="{7A81BA9E-C0CD-4CD2-AA67-5AEFBF87962F}"/>
                    </a:ext>
                  </a:extLst>
                </p:cNvPr>
                <p:cNvSpPr/>
                <p:nvPr/>
              </p:nvSpPr>
              <p:spPr>
                <a:xfrm>
                  <a:off x="-2939225" y="1435375"/>
                  <a:ext cx="41475" cy="40600"/>
                </a:xfrm>
                <a:custGeom>
                  <a:avLst/>
                  <a:gdLst/>
                  <a:ahLst/>
                  <a:cxnLst/>
                  <a:rect l="l" t="t" r="r" b="b"/>
                  <a:pathLst>
                    <a:path w="1659" h="1624" extrusionOk="0">
                      <a:moveTo>
                        <a:pt x="830" y="1"/>
                      </a:moveTo>
                      <a:cubicBezTo>
                        <a:pt x="373" y="1"/>
                        <a:pt x="1" y="364"/>
                        <a:pt x="1" y="812"/>
                      </a:cubicBezTo>
                      <a:cubicBezTo>
                        <a:pt x="1" y="1260"/>
                        <a:pt x="373" y="1623"/>
                        <a:pt x="830" y="1623"/>
                      </a:cubicBezTo>
                      <a:cubicBezTo>
                        <a:pt x="1288" y="1623"/>
                        <a:pt x="1659" y="1260"/>
                        <a:pt x="1659" y="812"/>
                      </a:cubicBezTo>
                      <a:cubicBezTo>
                        <a:pt x="1659" y="364"/>
                        <a:pt x="1288" y="1"/>
                        <a:pt x="830"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64;p29">
                  <a:extLst>
                    <a:ext uri="{FF2B5EF4-FFF2-40B4-BE49-F238E27FC236}">
                      <a16:creationId xmlns:a16="http://schemas.microsoft.com/office/drawing/2014/main" id="{01387B4E-42A3-45CF-A740-EA36B86E94A1}"/>
                    </a:ext>
                  </a:extLst>
                </p:cNvPr>
                <p:cNvSpPr/>
                <p:nvPr/>
              </p:nvSpPr>
              <p:spPr>
                <a:xfrm>
                  <a:off x="-2858075" y="1435375"/>
                  <a:ext cx="41425" cy="40600"/>
                </a:xfrm>
                <a:custGeom>
                  <a:avLst/>
                  <a:gdLst/>
                  <a:ahLst/>
                  <a:cxnLst/>
                  <a:rect l="l" t="t" r="r" b="b"/>
                  <a:pathLst>
                    <a:path w="1657" h="1624" extrusionOk="0">
                      <a:moveTo>
                        <a:pt x="828" y="1"/>
                      </a:moveTo>
                      <a:cubicBezTo>
                        <a:pt x="371" y="1"/>
                        <a:pt x="0" y="364"/>
                        <a:pt x="0" y="812"/>
                      </a:cubicBezTo>
                      <a:cubicBezTo>
                        <a:pt x="0" y="1260"/>
                        <a:pt x="371" y="1623"/>
                        <a:pt x="828" y="1623"/>
                      </a:cubicBezTo>
                      <a:cubicBezTo>
                        <a:pt x="1286" y="1623"/>
                        <a:pt x="1657" y="1260"/>
                        <a:pt x="1657" y="812"/>
                      </a:cubicBezTo>
                      <a:cubicBezTo>
                        <a:pt x="1657" y="364"/>
                        <a:pt x="1286" y="1"/>
                        <a:pt x="828" y="1"/>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65;p29">
                  <a:extLst>
                    <a:ext uri="{FF2B5EF4-FFF2-40B4-BE49-F238E27FC236}">
                      <a16:creationId xmlns:a16="http://schemas.microsoft.com/office/drawing/2014/main" id="{D112616D-0401-4D72-B196-3615E009A518}"/>
                    </a:ext>
                  </a:extLst>
                </p:cNvPr>
                <p:cNvSpPr/>
                <p:nvPr/>
              </p:nvSpPr>
              <p:spPr>
                <a:xfrm>
                  <a:off x="-3912550" y="1564475"/>
                  <a:ext cx="41450" cy="40575"/>
                </a:xfrm>
                <a:custGeom>
                  <a:avLst/>
                  <a:gdLst/>
                  <a:ahLst/>
                  <a:cxnLst/>
                  <a:rect l="l" t="t" r="r" b="b"/>
                  <a:pathLst>
                    <a:path w="1658" h="1623" extrusionOk="0">
                      <a:moveTo>
                        <a:pt x="829" y="0"/>
                      </a:moveTo>
                      <a:cubicBezTo>
                        <a:pt x="372" y="0"/>
                        <a:pt x="1" y="363"/>
                        <a:pt x="1" y="811"/>
                      </a:cubicBezTo>
                      <a:cubicBezTo>
                        <a:pt x="1" y="1259"/>
                        <a:pt x="372" y="1623"/>
                        <a:pt x="829" y="1623"/>
                      </a:cubicBezTo>
                      <a:cubicBezTo>
                        <a:pt x="1287" y="1623"/>
                        <a:pt x="1658" y="1259"/>
                        <a:pt x="1658" y="811"/>
                      </a:cubicBezTo>
                      <a:cubicBezTo>
                        <a:pt x="1658"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66;p29">
                  <a:extLst>
                    <a:ext uri="{FF2B5EF4-FFF2-40B4-BE49-F238E27FC236}">
                      <a16:creationId xmlns:a16="http://schemas.microsoft.com/office/drawing/2014/main" id="{DFE81204-788C-46DB-97C6-C0896A53D392}"/>
                    </a:ext>
                  </a:extLst>
                </p:cNvPr>
                <p:cNvSpPr/>
                <p:nvPr/>
              </p:nvSpPr>
              <p:spPr>
                <a:xfrm>
                  <a:off x="-3831450" y="1564475"/>
                  <a:ext cx="41475" cy="40575"/>
                </a:xfrm>
                <a:custGeom>
                  <a:avLst/>
                  <a:gdLst/>
                  <a:ahLst/>
                  <a:cxnLst/>
                  <a:rect l="l" t="t" r="r" b="b"/>
                  <a:pathLst>
                    <a:path w="1659" h="1623" extrusionOk="0">
                      <a:moveTo>
                        <a:pt x="829" y="0"/>
                      </a:moveTo>
                      <a:cubicBezTo>
                        <a:pt x="372" y="0"/>
                        <a:pt x="1" y="363"/>
                        <a:pt x="1" y="811"/>
                      </a:cubicBezTo>
                      <a:cubicBezTo>
                        <a:pt x="1" y="1259"/>
                        <a:pt x="372" y="1623"/>
                        <a:pt x="829" y="1623"/>
                      </a:cubicBezTo>
                      <a:cubicBezTo>
                        <a:pt x="1287" y="1623"/>
                        <a:pt x="1659" y="1259"/>
                        <a:pt x="1659" y="811"/>
                      </a:cubicBezTo>
                      <a:cubicBezTo>
                        <a:pt x="1659"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67;p29">
                  <a:extLst>
                    <a:ext uri="{FF2B5EF4-FFF2-40B4-BE49-F238E27FC236}">
                      <a16:creationId xmlns:a16="http://schemas.microsoft.com/office/drawing/2014/main" id="{EC3454C3-FF89-48EE-B8FB-1945B3351521}"/>
                    </a:ext>
                  </a:extLst>
                </p:cNvPr>
                <p:cNvSpPr/>
                <p:nvPr/>
              </p:nvSpPr>
              <p:spPr>
                <a:xfrm>
                  <a:off x="-3750350" y="1564475"/>
                  <a:ext cx="41475" cy="40575"/>
                </a:xfrm>
                <a:custGeom>
                  <a:avLst/>
                  <a:gdLst/>
                  <a:ahLst/>
                  <a:cxnLst/>
                  <a:rect l="l" t="t" r="r" b="b"/>
                  <a:pathLst>
                    <a:path w="1659" h="1623" extrusionOk="0">
                      <a:moveTo>
                        <a:pt x="830" y="0"/>
                      </a:moveTo>
                      <a:cubicBezTo>
                        <a:pt x="373" y="0"/>
                        <a:pt x="1" y="363"/>
                        <a:pt x="1" y="811"/>
                      </a:cubicBezTo>
                      <a:cubicBezTo>
                        <a:pt x="1" y="1259"/>
                        <a:pt x="373" y="1623"/>
                        <a:pt x="830" y="1623"/>
                      </a:cubicBezTo>
                      <a:cubicBezTo>
                        <a:pt x="1288" y="1623"/>
                        <a:pt x="1659" y="1259"/>
                        <a:pt x="1659" y="811"/>
                      </a:cubicBezTo>
                      <a:cubicBezTo>
                        <a:pt x="1659" y="363"/>
                        <a:pt x="1288"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68;p29">
                  <a:extLst>
                    <a:ext uri="{FF2B5EF4-FFF2-40B4-BE49-F238E27FC236}">
                      <a16:creationId xmlns:a16="http://schemas.microsoft.com/office/drawing/2014/main" id="{DA9806B1-150E-4D42-AF10-F73551CECCA5}"/>
                    </a:ext>
                  </a:extLst>
                </p:cNvPr>
                <p:cNvSpPr/>
                <p:nvPr/>
              </p:nvSpPr>
              <p:spPr>
                <a:xfrm>
                  <a:off x="-3669200" y="1564475"/>
                  <a:ext cx="41425" cy="40575"/>
                </a:xfrm>
                <a:custGeom>
                  <a:avLst/>
                  <a:gdLst/>
                  <a:ahLst/>
                  <a:cxnLst/>
                  <a:rect l="l" t="t" r="r" b="b"/>
                  <a:pathLst>
                    <a:path w="1657" h="1623" extrusionOk="0">
                      <a:moveTo>
                        <a:pt x="828" y="0"/>
                      </a:moveTo>
                      <a:cubicBezTo>
                        <a:pt x="371" y="0"/>
                        <a:pt x="0" y="363"/>
                        <a:pt x="0" y="811"/>
                      </a:cubicBezTo>
                      <a:cubicBezTo>
                        <a:pt x="0" y="1259"/>
                        <a:pt x="371" y="1623"/>
                        <a:pt x="828" y="1623"/>
                      </a:cubicBezTo>
                      <a:cubicBezTo>
                        <a:pt x="1286" y="1623"/>
                        <a:pt x="1657" y="1259"/>
                        <a:pt x="1657" y="811"/>
                      </a:cubicBezTo>
                      <a:cubicBezTo>
                        <a:pt x="1657" y="363"/>
                        <a:pt x="1286" y="0"/>
                        <a:pt x="828"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69;p29">
                  <a:extLst>
                    <a:ext uri="{FF2B5EF4-FFF2-40B4-BE49-F238E27FC236}">
                      <a16:creationId xmlns:a16="http://schemas.microsoft.com/office/drawing/2014/main" id="{6B035D27-0792-463F-967B-DD6D7AAF60F1}"/>
                    </a:ext>
                  </a:extLst>
                </p:cNvPr>
                <p:cNvSpPr/>
                <p:nvPr/>
              </p:nvSpPr>
              <p:spPr>
                <a:xfrm>
                  <a:off x="-3588100" y="1564475"/>
                  <a:ext cx="41450" cy="40575"/>
                </a:xfrm>
                <a:custGeom>
                  <a:avLst/>
                  <a:gdLst/>
                  <a:ahLst/>
                  <a:cxnLst/>
                  <a:rect l="l" t="t" r="r" b="b"/>
                  <a:pathLst>
                    <a:path w="1658" h="1623" extrusionOk="0">
                      <a:moveTo>
                        <a:pt x="828" y="0"/>
                      </a:moveTo>
                      <a:cubicBezTo>
                        <a:pt x="372" y="0"/>
                        <a:pt x="0" y="363"/>
                        <a:pt x="0" y="811"/>
                      </a:cubicBezTo>
                      <a:cubicBezTo>
                        <a:pt x="0" y="1259"/>
                        <a:pt x="372" y="1623"/>
                        <a:pt x="828" y="1623"/>
                      </a:cubicBezTo>
                      <a:cubicBezTo>
                        <a:pt x="1286" y="1623"/>
                        <a:pt x="1658" y="1259"/>
                        <a:pt x="1658" y="811"/>
                      </a:cubicBezTo>
                      <a:cubicBezTo>
                        <a:pt x="1658" y="363"/>
                        <a:pt x="1286" y="0"/>
                        <a:pt x="828"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70;p29">
                  <a:extLst>
                    <a:ext uri="{FF2B5EF4-FFF2-40B4-BE49-F238E27FC236}">
                      <a16:creationId xmlns:a16="http://schemas.microsoft.com/office/drawing/2014/main" id="{18BB77C9-B499-4B38-A8E3-30781F1420BD}"/>
                    </a:ext>
                  </a:extLst>
                </p:cNvPr>
                <p:cNvSpPr/>
                <p:nvPr/>
              </p:nvSpPr>
              <p:spPr>
                <a:xfrm>
                  <a:off x="-3506975" y="1564475"/>
                  <a:ext cx="41425" cy="40575"/>
                </a:xfrm>
                <a:custGeom>
                  <a:avLst/>
                  <a:gdLst/>
                  <a:ahLst/>
                  <a:cxnLst/>
                  <a:rect l="l" t="t" r="r" b="b"/>
                  <a:pathLst>
                    <a:path w="1657" h="1623" extrusionOk="0">
                      <a:moveTo>
                        <a:pt x="829" y="0"/>
                      </a:moveTo>
                      <a:cubicBezTo>
                        <a:pt x="371" y="0"/>
                        <a:pt x="0" y="363"/>
                        <a:pt x="0" y="811"/>
                      </a:cubicBezTo>
                      <a:cubicBezTo>
                        <a:pt x="0" y="1259"/>
                        <a:pt x="371" y="1623"/>
                        <a:pt x="829" y="1623"/>
                      </a:cubicBezTo>
                      <a:cubicBezTo>
                        <a:pt x="1286" y="1623"/>
                        <a:pt x="1657" y="1259"/>
                        <a:pt x="1657" y="811"/>
                      </a:cubicBezTo>
                      <a:cubicBezTo>
                        <a:pt x="1657" y="363"/>
                        <a:pt x="1286"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71;p29">
                  <a:extLst>
                    <a:ext uri="{FF2B5EF4-FFF2-40B4-BE49-F238E27FC236}">
                      <a16:creationId xmlns:a16="http://schemas.microsoft.com/office/drawing/2014/main" id="{EFD8483A-987D-452E-932D-F6B50329AF83}"/>
                    </a:ext>
                  </a:extLst>
                </p:cNvPr>
                <p:cNvSpPr/>
                <p:nvPr/>
              </p:nvSpPr>
              <p:spPr>
                <a:xfrm>
                  <a:off x="-3425875" y="1564475"/>
                  <a:ext cx="41475" cy="40575"/>
                </a:xfrm>
                <a:custGeom>
                  <a:avLst/>
                  <a:gdLst/>
                  <a:ahLst/>
                  <a:cxnLst/>
                  <a:rect l="l" t="t" r="r" b="b"/>
                  <a:pathLst>
                    <a:path w="1659" h="1623" extrusionOk="0">
                      <a:moveTo>
                        <a:pt x="829" y="0"/>
                      </a:moveTo>
                      <a:cubicBezTo>
                        <a:pt x="371" y="0"/>
                        <a:pt x="0" y="363"/>
                        <a:pt x="0" y="811"/>
                      </a:cubicBezTo>
                      <a:cubicBezTo>
                        <a:pt x="0" y="1259"/>
                        <a:pt x="371" y="1623"/>
                        <a:pt x="829" y="1623"/>
                      </a:cubicBezTo>
                      <a:cubicBezTo>
                        <a:pt x="1286" y="1623"/>
                        <a:pt x="1658" y="1259"/>
                        <a:pt x="1658" y="811"/>
                      </a:cubicBezTo>
                      <a:cubicBezTo>
                        <a:pt x="1658" y="363"/>
                        <a:pt x="1286"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72;p29">
                  <a:extLst>
                    <a:ext uri="{FF2B5EF4-FFF2-40B4-BE49-F238E27FC236}">
                      <a16:creationId xmlns:a16="http://schemas.microsoft.com/office/drawing/2014/main" id="{7B4466B0-EB00-40B6-AC6C-F24CF4ECFB02}"/>
                    </a:ext>
                  </a:extLst>
                </p:cNvPr>
                <p:cNvSpPr/>
                <p:nvPr/>
              </p:nvSpPr>
              <p:spPr>
                <a:xfrm>
                  <a:off x="-3344775" y="1564475"/>
                  <a:ext cx="41475" cy="40575"/>
                </a:xfrm>
                <a:custGeom>
                  <a:avLst/>
                  <a:gdLst/>
                  <a:ahLst/>
                  <a:cxnLst/>
                  <a:rect l="l" t="t" r="r" b="b"/>
                  <a:pathLst>
                    <a:path w="1659" h="1623" extrusionOk="0">
                      <a:moveTo>
                        <a:pt x="830" y="0"/>
                      </a:moveTo>
                      <a:cubicBezTo>
                        <a:pt x="372" y="0"/>
                        <a:pt x="0" y="363"/>
                        <a:pt x="0" y="811"/>
                      </a:cubicBezTo>
                      <a:cubicBezTo>
                        <a:pt x="0" y="1259"/>
                        <a:pt x="372" y="1623"/>
                        <a:pt x="830" y="1623"/>
                      </a:cubicBezTo>
                      <a:cubicBezTo>
                        <a:pt x="1288" y="1623"/>
                        <a:pt x="1658" y="1259"/>
                        <a:pt x="1658" y="811"/>
                      </a:cubicBezTo>
                      <a:cubicBezTo>
                        <a:pt x="1658" y="363"/>
                        <a:pt x="1288"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73;p29">
                  <a:extLst>
                    <a:ext uri="{FF2B5EF4-FFF2-40B4-BE49-F238E27FC236}">
                      <a16:creationId xmlns:a16="http://schemas.microsoft.com/office/drawing/2014/main" id="{583AAB4F-64BF-4F6E-A05F-1724B1E64A3D}"/>
                    </a:ext>
                  </a:extLst>
                </p:cNvPr>
                <p:cNvSpPr/>
                <p:nvPr/>
              </p:nvSpPr>
              <p:spPr>
                <a:xfrm>
                  <a:off x="-3263650"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7" y="1623"/>
                        <a:pt x="1657" y="1259"/>
                        <a:pt x="1657" y="811"/>
                      </a:cubicBezTo>
                      <a:cubicBezTo>
                        <a:pt x="1657"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74;p29">
                  <a:extLst>
                    <a:ext uri="{FF2B5EF4-FFF2-40B4-BE49-F238E27FC236}">
                      <a16:creationId xmlns:a16="http://schemas.microsoft.com/office/drawing/2014/main" id="{EB2B1978-9069-456D-B1B6-D992FD8473D7}"/>
                    </a:ext>
                  </a:extLst>
                </p:cNvPr>
                <p:cNvSpPr/>
                <p:nvPr/>
              </p:nvSpPr>
              <p:spPr>
                <a:xfrm>
                  <a:off x="-3182550" y="1564475"/>
                  <a:ext cx="41475" cy="40575"/>
                </a:xfrm>
                <a:custGeom>
                  <a:avLst/>
                  <a:gdLst/>
                  <a:ahLst/>
                  <a:cxnLst/>
                  <a:rect l="l" t="t" r="r" b="b"/>
                  <a:pathLst>
                    <a:path w="1659" h="1623" extrusionOk="0">
                      <a:moveTo>
                        <a:pt x="829" y="0"/>
                      </a:moveTo>
                      <a:cubicBezTo>
                        <a:pt x="372" y="0"/>
                        <a:pt x="1" y="363"/>
                        <a:pt x="1" y="811"/>
                      </a:cubicBezTo>
                      <a:cubicBezTo>
                        <a:pt x="1" y="1259"/>
                        <a:pt x="371" y="1623"/>
                        <a:pt x="829" y="1623"/>
                      </a:cubicBezTo>
                      <a:cubicBezTo>
                        <a:pt x="1287" y="1623"/>
                        <a:pt x="1658" y="1259"/>
                        <a:pt x="1658" y="811"/>
                      </a:cubicBezTo>
                      <a:cubicBezTo>
                        <a:pt x="1658"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75;p29">
                  <a:extLst>
                    <a:ext uri="{FF2B5EF4-FFF2-40B4-BE49-F238E27FC236}">
                      <a16:creationId xmlns:a16="http://schemas.microsoft.com/office/drawing/2014/main" id="{52516B70-F896-4A74-90F2-3D23F6AA2FCD}"/>
                    </a:ext>
                  </a:extLst>
                </p:cNvPr>
                <p:cNvSpPr/>
                <p:nvPr/>
              </p:nvSpPr>
              <p:spPr>
                <a:xfrm>
                  <a:off x="-3101425" y="1564475"/>
                  <a:ext cx="41450" cy="40575"/>
                </a:xfrm>
                <a:custGeom>
                  <a:avLst/>
                  <a:gdLst/>
                  <a:ahLst/>
                  <a:cxnLst/>
                  <a:rect l="l" t="t" r="r" b="b"/>
                  <a:pathLst>
                    <a:path w="1658" h="1623" extrusionOk="0">
                      <a:moveTo>
                        <a:pt x="829" y="0"/>
                      </a:moveTo>
                      <a:cubicBezTo>
                        <a:pt x="371" y="0"/>
                        <a:pt x="1" y="363"/>
                        <a:pt x="1" y="811"/>
                      </a:cubicBezTo>
                      <a:cubicBezTo>
                        <a:pt x="1" y="1259"/>
                        <a:pt x="371" y="1623"/>
                        <a:pt x="829" y="1623"/>
                      </a:cubicBezTo>
                      <a:cubicBezTo>
                        <a:pt x="1287" y="1623"/>
                        <a:pt x="1657" y="1259"/>
                        <a:pt x="1657" y="811"/>
                      </a:cubicBezTo>
                      <a:cubicBezTo>
                        <a:pt x="1657"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76;p29">
                  <a:extLst>
                    <a:ext uri="{FF2B5EF4-FFF2-40B4-BE49-F238E27FC236}">
                      <a16:creationId xmlns:a16="http://schemas.microsoft.com/office/drawing/2014/main" id="{2965A6C6-D566-4FF0-A633-25ECFC8423B1}"/>
                    </a:ext>
                  </a:extLst>
                </p:cNvPr>
                <p:cNvSpPr/>
                <p:nvPr/>
              </p:nvSpPr>
              <p:spPr>
                <a:xfrm>
                  <a:off x="-3020325" y="1564475"/>
                  <a:ext cx="41475" cy="40575"/>
                </a:xfrm>
                <a:custGeom>
                  <a:avLst/>
                  <a:gdLst/>
                  <a:ahLst/>
                  <a:cxnLst/>
                  <a:rect l="l" t="t" r="r" b="b"/>
                  <a:pathLst>
                    <a:path w="1659" h="1623" extrusionOk="0">
                      <a:moveTo>
                        <a:pt x="829" y="0"/>
                      </a:moveTo>
                      <a:cubicBezTo>
                        <a:pt x="371" y="0"/>
                        <a:pt x="1" y="363"/>
                        <a:pt x="1" y="811"/>
                      </a:cubicBezTo>
                      <a:cubicBezTo>
                        <a:pt x="1" y="1259"/>
                        <a:pt x="371" y="1623"/>
                        <a:pt x="829" y="1623"/>
                      </a:cubicBezTo>
                      <a:cubicBezTo>
                        <a:pt x="1287" y="1623"/>
                        <a:pt x="1659" y="1259"/>
                        <a:pt x="1659" y="811"/>
                      </a:cubicBezTo>
                      <a:cubicBezTo>
                        <a:pt x="1659" y="363"/>
                        <a:pt x="1287" y="0"/>
                        <a:pt x="829"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77;p29">
                  <a:extLst>
                    <a:ext uri="{FF2B5EF4-FFF2-40B4-BE49-F238E27FC236}">
                      <a16:creationId xmlns:a16="http://schemas.microsoft.com/office/drawing/2014/main" id="{613B0804-D204-4E02-A524-0D8A02073D08}"/>
                    </a:ext>
                  </a:extLst>
                </p:cNvPr>
                <p:cNvSpPr/>
                <p:nvPr/>
              </p:nvSpPr>
              <p:spPr>
                <a:xfrm>
                  <a:off x="-2939225" y="1564475"/>
                  <a:ext cx="41475" cy="40575"/>
                </a:xfrm>
                <a:custGeom>
                  <a:avLst/>
                  <a:gdLst/>
                  <a:ahLst/>
                  <a:cxnLst/>
                  <a:rect l="l" t="t" r="r" b="b"/>
                  <a:pathLst>
                    <a:path w="1659" h="1623" extrusionOk="0">
                      <a:moveTo>
                        <a:pt x="830" y="0"/>
                      </a:moveTo>
                      <a:cubicBezTo>
                        <a:pt x="373" y="0"/>
                        <a:pt x="1" y="363"/>
                        <a:pt x="1" y="811"/>
                      </a:cubicBezTo>
                      <a:cubicBezTo>
                        <a:pt x="1" y="1259"/>
                        <a:pt x="373" y="1623"/>
                        <a:pt x="830" y="1623"/>
                      </a:cubicBezTo>
                      <a:cubicBezTo>
                        <a:pt x="1288" y="1623"/>
                        <a:pt x="1659" y="1259"/>
                        <a:pt x="1659" y="811"/>
                      </a:cubicBezTo>
                      <a:cubicBezTo>
                        <a:pt x="1659" y="363"/>
                        <a:pt x="1288" y="0"/>
                        <a:pt x="830"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78;p29">
                  <a:extLst>
                    <a:ext uri="{FF2B5EF4-FFF2-40B4-BE49-F238E27FC236}">
                      <a16:creationId xmlns:a16="http://schemas.microsoft.com/office/drawing/2014/main" id="{904ACFAC-11FA-4E66-8C5D-41FF19E487AA}"/>
                    </a:ext>
                  </a:extLst>
                </p:cNvPr>
                <p:cNvSpPr/>
                <p:nvPr/>
              </p:nvSpPr>
              <p:spPr>
                <a:xfrm>
                  <a:off x="-2858075" y="1564475"/>
                  <a:ext cx="41425" cy="40575"/>
                </a:xfrm>
                <a:custGeom>
                  <a:avLst/>
                  <a:gdLst/>
                  <a:ahLst/>
                  <a:cxnLst/>
                  <a:rect l="l" t="t" r="r" b="b"/>
                  <a:pathLst>
                    <a:path w="1657" h="1623" extrusionOk="0">
                      <a:moveTo>
                        <a:pt x="828" y="0"/>
                      </a:moveTo>
                      <a:cubicBezTo>
                        <a:pt x="371" y="0"/>
                        <a:pt x="0" y="363"/>
                        <a:pt x="0" y="811"/>
                      </a:cubicBezTo>
                      <a:cubicBezTo>
                        <a:pt x="0" y="1259"/>
                        <a:pt x="371" y="1623"/>
                        <a:pt x="828" y="1623"/>
                      </a:cubicBezTo>
                      <a:cubicBezTo>
                        <a:pt x="1286" y="1623"/>
                        <a:pt x="1657" y="1259"/>
                        <a:pt x="1657" y="811"/>
                      </a:cubicBezTo>
                      <a:cubicBezTo>
                        <a:pt x="1657" y="363"/>
                        <a:pt x="1286" y="0"/>
                        <a:pt x="828" y="0"/>
                      </a:cubicBez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79;p29">
                  <a:extLst>
                    <a:ext uri="{FF2B5EF4-FFF2-40B4-BE49-F238E27FC236}">
                      <a16:creationId xmlns:a16="http://schemas.microsoft.com/office/drawing/2014/main" id="{F613401A-C514-4EFA-96DB-1182B9A4ED84}"/>
                    </a:ext>
                  </a:extLst>
                </p:cNvPr>
                <p:cNvSpPr/>
                <p:nvPr/>
              </p:nvSpPr>
              <p:spPr>
                <a:xfrm>
                  <a:off x="-4697500" y="656950"/>
                  <a:ext cx="731850" cy="698700"/>
                </a:xfrm>
                <a:custGeom>
                  <a:avLst/>
                  <a:gdLst/>
                  <a:ahLst/>
                  <a:cxnLst/>
                  <a:rect l="l" t="t" r="r" b="b"/>
                  <a:pathLst>
                    <a:path w="29274" h="27948" extrusionOk="0">
                      <a:moveTo>
                        <a:pt x="14637" y="4085"/>
                      </a:moveTo>
                      <a:cubicBezTo>
                        <a:pt x="20406" y="4085"/>
                        <a:pt x="25101" y="8682"/>
                        <a:pt x="25101" y="14331"/>
                      </a:cubicBezTo>
                      <a:lnTo>
                        <a:pt x="25101" y="23863"/>
                      </a:lnTo>
                      <a:lnTo>
                        <a:pt x="4172" y="23863"/>
                      </a:lnTo>
                      <a:lnTo>
                        <a:pt x="4172" y="14331"/>
                      </a:lnTo>
                      <a:cubicBezTo>
                        <a:pt x="4172" y="8680"/>
                        <a:pt x="8865" y="4085"/>
                        <a:pt x="14637" y="4085"/>
                      </a:cubicBezTo>
                      <a:close/>
                      <a:moveTo>
                        <a:pt x="14637" y="1"/>
                      </a:moveTo>
                      <a:cubicBezTo>
                        <a:pt x="6566" y="1"/>
                        <a:pt x="0" y="6429"/>
                        <a:pt x="0" y="14331"/>
                      </a:cubicBezTo>
                      <a:lnTo>
                        <a:pt x="0" y="25904"/>
                      </a:lnTo>
                      <a:cubicBezTo>
                        <a:pt x="0" y="27033"/>
                        <a:pt x="934" y="27947"/>
                        <a:pt x="2086" y="27947"/>
                      </a:cubicBezTo>
                      <a:lnTo>
                        <a:pt x="27186" y="27947"/>
                      </a:lnTo>
                      <a:cubicBezTo>
                        <a:pt x="28339" y="27947"/>
                        <a:pt x="29273" y="27033"/>
                        <a:pt x="29274" y="25906"/>
                      </a:cubicBezTo>
                      <a:lnTo>
                        <a:pt x="29274" y="14331"/>
                      </a:lnTo>
                      <a:cubicBezTo>
                        <a:pt x="29274" y="6429"/>
                        <a:pt x="22707" y="1"/>
                        <a:pt x="146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80;p29">
                  <a:extLst>
                    <a:ext uri="{FF2B5EF4-FFF2-40B4-BE49-F238E27FC236}">
                      <a16:creationId xmlns:a16="http://schemas.microsoft.com/office/drawing/2014/main" id="{2731C44A-05C7-4DA5-86D0-0280172C715A}"/>
                    </a:ext>
                  </a:extLst>
                </p:cNvPr>
                <p:cNvSpPr/>
                <p:nvPr/>
              </p:nvSpPr>
              <p:spPr>
                <a:xfrm>
                  <a:off x="-4704000" y="650450"/>
                  <a:ext cx="744825" cy="711700"/>
                </a:xfrm>
                <a:custGeom>
                  <a:avLst/>
                  <a:gdLst/>
                  <a:ahLst/>
                  <a:cxnLst/>
                  <a:rect l="l" t="t" r="r" b="b"/>
                  <a:pathLst>
                    <a:path w="29793" h="28468" extrusionOk="0">
                      <a:moveTo>
                        <a:pt x="14897" y="4605"/>
                      </a:moveTo>
                      <a:cubicBezTo>
                        <a:pt x="20522" y="4605"/>
                        <a:pt x="25101" y="9085"/>
                        <a:pt x="25101" y="14591"/>
                      </a:cubicBezTo>
                      <a:lnTo>
                        <a:pt x="25101" y="23864"/>
                      </a:lnTo>
                      <a:lnTo>
                        <a:pt x="4692" y="23864"/>
                      </a:lnTo>
                      <a:lnTo>
                        <a:pt x="4692" y="14591"/>
                      </a:lnTo>
                      <a:cubicBezTo>
                        <a:pt x="4692" y="9085"/>
                        <a:pt x="9269" y="4605"/>
                        <a:pt x="14897" y="4605"/>
                      </a:cubicBezTo>
                      <a:close/>
                      <a:moveTo>
                        <a:pt x="14897" y="4085"/>
                      </a:moveTo>
                      <a:cubicBezTo>
                        <a:pt x="8982" y="4085"/>
                        <a:pt x="4172" y="8798"/>
                        <a:pt x="4172" y="14591"/>
                      </a:cubicBezTo>
                      <a:lnTo>
                        <a:pt x="4172" y="24124"/>
                      </a:lnTo>
                      <a:cubicBezTo>
                        <a:pt x="4172" y="24267"/>
                        <a:pt x="4288" y="24384"/>
                        <a:pt x="4432" y="24384"/>
                      </a:cubicBezTo>
                      <a:lnTo>
                        <a:pt x="25361" y="24384"/>
                      </a:lnTo>
                      <a:cubicBezTo>
                        <a:pt x="25504" y="24384"/>
                        <a:pt x="25621" y="24267"/>
                        <a:pt x="25621" y="24124"/>
                      </a:cubicBezTo>
                      <a:lnTo>
                        <a:pt x="25621" y="14591"/>
                      </a:lnTo>
                      <a:cubicBezTo>
                        <a:pt x="25621" y="8798"/>
                        <a:pt x="20809" y="4085"/>
                        <a:pt x="14897" y="4085"/>
                      </a:cubicBezTo>
                      <a:close/>
                      <a:moveTo>
                        <a:pt x="14897" y="521"/>
                      </a:moveTo>
                      <a:cubicBezTo>
                        <a:pt x="22823" y="521"/>
                        <a:pt x="29272" y="6832"/>
                        <a:pt x="29272" y="14591"/>
                      </a:cubicBezTo>
                      <a:lnTo>
                        <a:pt x="29272" y="26164"/>
                      </a:lnTo>
                      <a:cubicBezTo>
                        <a:pt x="29272" y="27148"/>
                        <a:pt x="28454" y="27947"/>
                        <a:pt x="27446" y="27947"/>
                      </a:cubicBezTo>
                      <a:lnTo>
                        <a:pt x="2346" y="27947"/>
                      </a:lnTo>
                      <a:cubicBezTo>
                        <a:pt x="1339" y="27947"/>
                        <a:pt x="521" y="27148"/>
                        <a:pt x="521" y="26164"/>
                      </a:cubicBezTo>
                      <a:lnTo>
                        <a:pt x="521" y="14589"/>
                      </a:lnTo>
                      <a:cubicBezTo>
                        <a:pt x="521" y="6832"/>
                        <a:pt x="6969" y="521"/>
                        <a:pt x="14897" y="521"/>
                      </a:cubicBezTo>
                      <a:close/>
                      <a:moveTo>
                        <a:pt x="14897" y="0"/>
                      </a:moveTo>
                      <a:cubicBezTo>
                        <a:pt x="6682" y="0"/>
                        <a:pt x="0" y="6545"/>
                        <a:pt x="0" y="14591"/>
                      </a:cubicBezTo>
                      <a:lnTo>
                        <a:pt x="0" y="26164"/>
                      </a:lnTo>
                      <a:cubicBezTo>
                        <a:pt x="0" y="27435"/>
                        <a:pt x="1052" y="28467"/>
                        <a:pt x="2346" y="28467"/>
                      </a:cubicBezTo>
                      <a:lnTo>
                        <a:pt x="27446" y="28467"/>
                      </a:lnTo>
                      <a:cubicBezTo>
                        <a:pt x="28741" y="28467"/>
                        <a:pt x="29793" y="27435"/>
                        <a:pt x="29793" y="26166"/>
                      </a:cubicBezTo>
                      <a:lnTo>
                        <a:pt x="29793" y="14591"/>
                      </a:lnTo>
                      <a:cubicBezTo>
                        <a:pt x="29793" y="6545"/>
                        <a:pt x="23110" y="0"/>
                        <a:pt x="14897"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81;p29">
                  <a:extLst>
                    <a:ext uri="{FF2B5EF4-FFF2-40B4-BE49-F238E27FC236}">
                      <a16:creationId xmlns:a16="http://schemas.microsoft.com/office/drawing/2014/main" id="{A5DF551C-AC24-4ACB-84A5-FA61160E51A4}"/>
                    </a:ext>
                  </a:extLst>
                </p:cNvPr>
                <p:cNvSpPr/>
                <p:nvPr/>
              </p:nvSpPr>
              <p:spPr>
                <a:xfrm>
                  <a:off x="-4736275" y="1216150"/>
                  <a:ext cx="798975" cy="660900"/>
                </a:xfrm>
                <a:custGeom>
                  <a:avLst/>
                  <a:gdLst/>
                  <a:ahLst/>
                  <a:cxnLst/>
                  <a:rect l="l" t="t" r="r" b="b"/>
                  <a:pathLst>
                    <a:path w="31959" h="26436" extrusionOk="0">
                      <a:moveTo>
                        <a:pt x="0" y="0"/>
                      </a:moveTo>
                      <a:lnTo>
                        <a:pt x="0" y="26436"/>
                      </a:lnTo>
                      <a:lnTo>
                        <a:pt x="31958" y="26436"/>
                      </a:lnTo>
                      <a:lnTo>
                        <a:pt x="31958" y="0"/>
                      </a:lnTo>
                      <a:close/>
                    </a:path>
                  </a:pathLst>
                </a:custGeom>
                <a:gradFill>
                  <a:gsLst>
                    <a:gs pos="0">
                      <a:srgbClr val="8BE3FF"/>
                    </a:gs>
                    <a:gs pos="100000">
                      <a:srgbClr val="ACFFD9"/>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82;p29">
                  <a:extLst>
                    <a:ext uri="{FF2B5EF4-FFF2-40B4-BE49-F238E27FC236}">
                      <a16:creationId xmlns:a16="http://schemas.microsoft.com/office/drawing/2014/main" id="{D61D59FD-7010-489D-B9CB-F960BFA7AF58}"/>
                    </a:ext>
                  </a:extLst>
                </p:cNvPr>
                <p:cNvSpPr/>
                <p:nvPr/>
              </p:nvSpPr>
              <p:spPr>
                <a:xfrm>
                  <a:off x="-4742800" y="1209650"/>
                  <a:ext cx="812000" cy="673900"/>
                </a:xfrm>
                <a:custGeom>
                  <a:avLst/>
                  <a:gdLst/>
                  <a:ahLst/>
                  <a:cxnLst/>
                  <a:rect l="l" t="t" r="r" b="b"/>
                  <a:pathLst>
                    <a:path w="32480" h="26956" extrusionOk="0">
                      <a:moveTo>
                        <a:pt x="31960" y="521"/>
                      </a:moveTo>
                      <a:lnTo>
                        <a:pt x="31960" y="26435"/>
                      </a:lnTo>
                      <a:lnTo>
                        <a:pt x="522" y="26435"/>
                      </a:lnTo>
                      <a:lnTo>
                        <a:pt x="522" y="521"/>
                      </a:lnTo>
                      <a:close/>
                      <a:moveTo>
                        <a:pt x="260" y="0"/>
                      </a:moveTo>
                      <a:cubicBezTo>
                        <a:pt x="117" y="0"/>
                        <a:pt x="1" y="117"/>
                        <a:pt x="2" y="260"/>
                      </a:cubicBezTo>
                      <a:lnTo>
                        <a:pt x="2" y="26696"/>
                      </a:lnTo>
                      <a:cubicBezTo>
                        <a:pt x="1" y="26840"/>
                        <a:pt x="118" y="26956"/>
                        <a:pt x="262" y="26956"/>
                      </a:cubicBezTo>
                      <a:lnTo>
                        <a:pt x="32219" y="26956"/>
                      </a:lnTo>
                      <a:cubicBezTo>
                        <a:pt x="32363" y="26956"/>
                        <a:pt x="32480" y="26840"/>
                        <a:pt x="32480" y="26696"/>
                      </a:cubicBezTo>
                      <a:lnTo>
                        <a:pt x="32480" y="260"/>
                      </a:lnTo>
                      <a:cubicBezTo>
                        <a:pt x="32480" y="117"/>
                        <a:pt x="32365" y="0"/>
                        <a:pt x="32221" y="0"/>
                      </a:cubicBezTo>
                      <a:cubicBezTo>
                        <a:pt x="32221" y="0"/>
                        <a:pt x="32220" y="0"/>
                        <a:pt x="32219" y="0"/>
                      </a:cubicBezTo>
                      <a:lnTo>
                        <a:pt x="262" y="0"/>
                      </a:lnTo>
                      <a:cubicBezTo>
                        <a:pt x="262" y="0"/>
                        <a:pt x="261" y="0"/>
                        <a:pt x="26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83;p29">
                  <a:extLst>
                    <a:ext uri="{FF2B5EF4-FFF2-40B4-BE49-F238E27FC236}">
                      <a16:creationId xmlns:a16="http://schemas.microsoft.com/office/drawing/2014/main" id="{ED4B55A2-F826-44CA-B6FE-368B5CF9AE1A}"/>
                    </a:ext>
                  </a:extLst>
                </p:cNvPr>
                <p:cNvSpPr/>
                <p:nvPr/>
              </p:nvSpPr>
              <p:spPr>
                <a:xfrm>
                  <a:off x="-4427675" y="1405450"/>
                  <a:ext cx="173950" cy="310225"/>
                </a:xfrm>
                <a:custGeom>
                  <a:avLst/>
                  <a:gdLst/>
                  <a:ahLst/>
                  <a:cxnLst/>
                  <a:rect l="l" t="t" r="r" b="b"/>
                  <a:pathLst>
                    <a:path w="6958" h="12409" extrusionOk="0">
                      <a:moveTo>
                        <a:pt x="3479" y="0"/>
                      </a:moveTo>
                      <a:cubicBezTo>
                        <a:pt x="1557" y="0"/>
                        <a:pt x="0" y="1525"/>
                        <a:pt x="0" y="3406"/>
                      </a:cubicBezTo>
                      <a:cubicBezTo>
                        <a:pt x="0" y="4702"/>
                        <a:pt x="739" y="5828"/>
                        <a:pt x="1826" y="6403"/>
                      </a:cubicBezTo>
                      <a:lnTo>
                        <a:pt x="1242" y="12408"/>
                      </a:lnTo>
                      <a:lnTo>
                        <a:pt x="5717" y="12408"/>
                      </a:lnTo>
                      <a:lnTo>
                        <a:pt x="5132" y="6403"/>
                      </a:lnTo>
                      <a:cubicBezTo>
                        <a:pt x="6219" y="5828"/>
                        <a:pt x="6958" y="4702"/>
                        <a:pt x="6958" y="3406"/>
                      </a:cubicBezTo>
                      <a:cubicBezTo>
                        <a:pt x="6958" y="1525"/>
                        <a:pt x="5401" y="0"/>
                        <a:pt x="3479"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84;p29">
                  <a:extLst>
                    <a:ext uri="{FF2B5EF4-FFF2-40B4-BE49-F238E27FC236}">
                      <a16:creationId xmlns:a16="http://schemas.microsoft.com/office/drawing/2014/main" id="{C5DFBF48-4542-45E3-8431-8B1035095991}"/>
                    </a:ext>
                  </a:extLst>
                </p:cNvPr>
                <p:cNvSpPr/>
                <p:nvPr/>
              </p:nvSpPr>
              <p:spPr>
                <a:xfrm>
                  <a:off x="-4434200" y="1398925"/>
                  <a:ext cx="187000" cy="323250"/>
                </a:xfrm>
                <a:custGeom>
                  <a:avLst/>
                  <a:gdLst/>
                  <a:ahLst/>
                  <a:cxnLst/>
                  <a:rect l="l" t="t" r="r" b="b"/>
                  <a:pathLst>
                    <a:path w="7480" h="12930" extrusionOk="0">
                      <a:moveTo>
                        <a:pt x="3740" y="522"/>
                      </a:moveTo>
                      <a:cubicBezTo>
                        <a:pt x="5515" y="522"/>
                        <a:pt x="6960" y="1932"/>
                        <a:pt x="6960" y="3666"/>
                      </a:cubicBezTo>
                      <a:cubicBezTo>
                        <a:pt x="6960" y="4823"/>
                        <a:pt x="6312" y="5883"/>
                        <a:pt x="5271" y="6434"/>
                      </a:cubicBezTo>
                      <a:cubicBezTo>
                        <a:pt x="5177" y="6484"/>
                        <a:pt x="5123" y="6585"/>
                        <a:pt x="5134" y="6690"/>
                      </a:cubicBezTo>
                      <a:lnTo>
                        <a:pt x="5691" y="12409"/>
                      </a:lnTo>
                      <a:lnTo>
                        <a:pt x="1792" y="12409"/>
                      </a:lnTo>
                      <a:lnTo>
                        <a:pt x="2347" y="6690"/>
                      </a:lnTo>
                      <a:cubicBezTo>
                        <a:pt x="2357" y="6585"/>
                        <a:pt x="2303" y="6484"/>
                        <a:pt x="2209" y="6434"/>
                      </a:cubicBezTo>
                      <a:cubicBezTo>
                        <a:pt x="1168" y="5883"/>
                        <a:pt x="521" y="4823"/>
                        <a:pt x="521" y="3666"/>
                      </a:cubicBezTo>
                      <a:cubicBezTo>
                        <a:pt x="521" y="1932"/>
                        <a:pt x="1965" y="522"/>
                        <a:pt x="3740" y="522"/>
                      </a:cubicBezTo>
                      <a:close/>
                      <a:moveTo>
                        <a:pt x="3740" y="1"/>
                      </a:moveTo>
                      <a:cubicBezTo>
                        <a:pt x="1678" y="1"/>
                        <a:pt x="1" y="1645"/>
                        <a:pt x="1" y="3667"/>
                      </a:cubicBezTo>
                      <a:cubicBezTo>
                        <a:pt x="1" y="4958"/>
                        <a:pt x="691" y="6147"/>
                        <a:pt x="1812" y="6809"/>
                      </a:cubicBezTo>
                      <a:lnTo>
                        <a:pt x="1244" y="12644"/>
                      </a:lnTo>
                      <a:cubicBezTo>
                        <a:pt x="1230" y="12796"/>
                        <a:pt x="1350" y="12930"/>
                        <a:pt x="1503" y="12930"/>
                      </a:cubicBezTo>
                      <a:lnTo>
                        <a:pt x="5977" y="12930"/>
                      </a:lnTo>
                      <a:cubicBezTo>
                        <a:pt x="6130" y="12930"/>
                        <a:pt x="6250" y="12796"/>
                        <a:pt x="6236" y="12644"/>
                      </a:cubicBezTo>
                      <a:lnTo>
                        <a:pt x="5668" y="6809"/>
                      </a:lnTo>
                      <a:cubicBezTo>
                        <a:pt x="6789" y="6146"/>
                        <a:pt x="7479" y="4958"/>
                        <a:pt x="7479" y="3667"/>
                      </a:cubicBezTo>
                      <a:cubicBezTo>
                        <a:pt x="7479" y="1645"/>
                        <a:pt x="5801" y="1"/>
                        <a:pt x="3740"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 name="Google Shape;285;p29">
              <a:extLst>
                <a:ext uri="{FF2B5EF4-FFF2-40B4-BE49-F238E27FC236}">
                  <a16:creationId xmlns:a16="http://schemas.microsoft.com/office/drawing/2014/main" id="{DBD5C9CC-E1AE-441B-BCA1-6220AADFA0A1}"/>
                </a:ext>
              </a:extLst>
            </p:cNvPr>
            <p:cNvGrpSpPr/>
            <p:nvPr/>
          </p:nvGrpSpPr>
          <p:grpSpPr>
            <a:xfrm rot="10800000">
              <a:off x="3474186" y="4232201"/>
              <a:ext cx="183381" cy="1017092"/>
              <a:chOff x="-5634475" y="-504725"/>
              <a:chExt cx="188025" cy="1042850"/>
            </a:xfrm>
          </p:grpSpPr>
          <p:sp>
            <p:nvSpPr>
              <p:cNvPr id="16" name="Google Shape;286;p29">
                <a:extLst>
                  <a:ext uri="{FF2B5EF4-FFF2-40B4-BE49-F238E27FC236}">
                    <a16:creationId xmlns:a16="http://schemas.microsoft.com/office/drawing/2014/main" id="{BA6F6683-3A30-452C-8789-7EC7E3E84E80}"/>
                  </a:ext>
                </a:extLst>
              </p:cNvPr>
              <p:cNvSpPr/>
              <p:nvPr/>
            </p:nvSpPr>
            <p:spPr>
              <a:xfrm>
                <a:off x="-5602700" y="-454250"/>
                <a:ext cx="156250" cy="992375"/>
              </a:xfrm>
              <a:custGeom>
                <a:avLst/>
                <a:gdLst/>
                <a:ahLst/>
                <a:cxnLst/>
                <a:rect l="l" t="t" r="r" b="b"/>
                <a:pathLst>
                  <a:path w="6250" h="39695" extrusionOk="0">
                    <a:moveTo>
                      <a:pt x="0" y="0"/>
                    </a:moveTo>
                    <a:lnTo>
                      <a:pt x="0" y="14432"/>
                    </a:lnTo>
                    <a:lnTo>
                      <a:pt x="5730" y="20160"/>
                    </a:lnTo>
                    <a:lnTo>
                      <a:pt x="5730" y="39695"/>
                    </a:lnTo>
                    <a:lnTo>
                      <a:pt x="6249" y="39695"/>
                    </a:lnTo>
                    <a:lnTo>
                      <a:pt x="6249" y="19945"/>
                    </a:lnTo>
                    <a:lnTo>
                      <a:pt x="521" y="14216"/>
                    </a:lnTo>
                    <a:lnTo>
                      <a:pt x="521"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7;p29">
                <a:extLst>
                  <a:ext uri="{FF2B5EF4-FFF2-40B4-BE49-F238E27FC236}">
                    <a16:creationId xmlns:a16="http://schemas.microsoft.com/office/drawing/2014/main" id="{0F595804-A558-40E2-931C-AE5A12CF5711}"/>
                  </a:ext>
                </a:extLst>
              </p:cNvPr>
              <p:cNvSpPr/>
              <p:nvPr/>
            </p:nvSpPr>
            <p:spPr>
              <a:xfrm>
                <a:off x="-5634475" y="-504725"/>
                <a:ext cx="74225" cy="71400"/>
              </a:xfrm>
              <a:custGeom>
                <a:avLst/>
                <a:gdLst/>
                <a:ahLst/>
                <a:cxnLst/>
                <a:rect l="l" t="t" r="r" b="b"/>
                <a:pathLst>
                  <a:path w="2969" h="2856" extrusionOk="0">
                    <a:moveTo>
                      <a:pt x="1540" y="521"/>
                    </a:moveTo>
                    <a:cubicBezTo>
                      <a:pt x="2041" y="523"/>
                      <a:pt x="2447" y="928"/>
                      <a:pt x="2448" y="1428"/>
                    </a:cubicBezTo>
                    <a:cubicBezTo>
                      <a:pt x="2448" y="1795"/>
                      <a:pt x="2226" y="2126"/>
                      <a:pt x="1887" y="2266"/>
                    </a:cubicBezTo>
                    <a:cubicBezTo>
                      <a:pt x="1775" y="2313"/>
                      <a:pt x="1657" y="2335"/>
                      <a:pt x="1540" y="2335"/>
                    </a:cubicBezTo>
                    <a:cubicBezTo>
                      <a:pt x="1304" y="2335"/>
                      <a:pt x="1073" y="2243"/>
                      <a:pt x="899" y="2070"/>
                    </a:cubicBezTo>
                    <a:cubicBezTo>
                      <a:pt x="640" y="1810"/>
                      <a:pt x="561" y="1420"/>
                      <a:pt x="702" y="1081"/>
                    </a:cubicBezTo>
                    <a:cubicBezTo>
                      <a:pt x="842" y="742"/>
                      <a:pt x="1173" y="521"/>
                      <a:pt x="1540" y="521"/>
                    </a:cubicBezTo>
                    <a:close/>
                    <a:moveTo>
                      <a:pt x="1540" y="0"/>
                    </a:moveTo>
                    <a:cubicBezTo>
                      <a:pt x="1169" y="0"/>
                      <a:pt x="804" y="146"/>
                      <a:pt x="531" y="418"/>
                    </a:cubicBezTo>
                    <a:cubicBezTo>
                      <a:pt x="122" y="826"/>
                      <a:pt x="1" y="1440"/>
                      <a:pt x="221" y="1974"/>
                    </a:cubicBezTo>
                    <a:cubicBezTo>
                      <a:pt x="442" y="2508"/>
                      <a:pt x="962" y="2856"/>
                      <a:pt x="1540" y="2856"/>
                    </a:cubicBezTo>
                    <a:cubicBezTo>
                      <a:pt x="2328" y="2855"/>
                      <a:pt x="2967" y="2217"/>
                      <a:pt x="2969" y="1428"/>
                    </a:cubicBezTo>
                    <a:cubicBezTo>
                      <a:pt x="2969" y="851"/>
                      <a:pt x="2620" y="330"/>
                      <a:pt x="2087" y="110"/>
                    </a:cubicBezTo>
                    <a:cubicBezTo>
                      <a:pt x="1910" y="36"/>
                      <a:pt x="1724" y="0"/>
                      <a:pt x="154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88;p29">
              <a:extLst>
                <a:ext uri="{FF2B5EF4-FFF2-40B4-BE49-F238E27FC236}">
                  <a16:creationId xmlns:a16="http://schemas.microsoft.com/office/drawing/2014/main" id="{4513622B-F75A-47D8-B6AC-EA7F6883ED48}"/>
                </a:ext>
              </a:extLst>
            </p:cNvPr>
            <p:cNvGrpSpPr/>
            <p:nvPr/>
          </p:nvGrpSpPr>
          <p:grpSpPr>
            <a:xfrm rot="10800000">
              <a:off x="2618037" y="4358300"/>
              <a:ext cx="72367" cy="518274"/>
              <a:chOff x="-4201325" y="-449025"/>
              <a:chExt cx="74200" cy="531400"/>
            </a:xfrm>
          </p:grpSpPr>
          <p:sp>
            <p:nvSpPr>
              <p:cNvPr id="13" name="Google Shape;289;p29">
                <a:extLst>
                  <a:ext uri="{FF2B5EF4-FFF2-40B4-BE49-F238E27FC236}">
                    <a16:creationId xmlns:a16="http://schemas.microsoft.com/office/drawing/2014/main" id="{0EDA3BF9-3515-4702-9DA8-CE2702743051}"/>
                  </a:ext>
                </a:extLst>
              </p:cNvPr>
              <p:cNvSpPr/>
              <p:nvPr/>
            </p:nvSpPr>
            <p:spPr>
              <a:xfrm>
                <a:off x="-4170425" y="-413325"/>
                <a:ext cx="13050" cy="495700"/>
              </a:xfrm>
              <a:custGeom>
                <a:avLst/>
                <a:gdLst/>
                <a:ahLst/>
                <a:cxnLst/>
                <a:rect l="l" t="t" r="r" b="b"/>
                <a:pathLst>
                  <a:path w="522" h="19828" extrusionOk="0">
                    <a:moveTo>
                      <a:pt x="0" y="0"/>
                    </a:moveTo>
                    <a:lnTo>
                      <a:pt x="0" y="19828"/>
                    </a:lnTo>
                    <a:lnTo>
                      <a:pt x="521" y="19828"/>
                    </a:lnTo>
                    <a:lnTo>
                      <a:pt x="521" y="0"/>
                    </a:ln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90;p29">
                <a:extLst>
                  <a:ext uri="{FF2B5EF4-FFF2-40B4-BE49-F238E27FC236}">
                    <a16:creationId xmlns:a16="http://schemas.microsoft.com/office/drawing/2014/main" id="{4C6EA0DE-DD9F-43B5-9173-9500ED081D2C}"/>
                  </a:ext>
                </a:extLst>
              </p:cNvPr>
              <p:cNvSpPr/>
              <p:nvPr/>
            </p:nvSpPr>
            <p:spPr>
              <a:xfrm>
                <a:off x="-4194325" y="-442500"/>
                <a:ext cx="60700" cy="58400"/>
              </a:xfrm>
              <a:custGeom>
                <a:avLst/>
                <a:gdLst/>
                <a:ahLst/>
                <a:cxnLst/>
                <a:rect l="l" t="t" r="r" b="b"/>
                <a:pathLst>
                  <a:path w="2428" h="2336" extrusionOk="0">
                    <a:moveTo>
                      <a:pt x="1260" y="0"/>
                    </a:moveTo>
                    <a:cubicBezTo>
                      <a:pt x="788" y="0"/>
                      <a:pt x="363" y="285"/>
                      <a:pt x="181" y="720"/>
                    </a:cubicBezTo>
                    <a:cubicBezTo>
                      <a:pt x="1" y="1156"/>
                      <a:pt x="101" y="1659"/>
                      <a:pt x="434" y="1993"/>
                    </a:cubicBezTo>
                    <a:cubicBezTo>
                      <a:pt x="658" y="2217"/>
                      <a:pt x="957" y="2335"/>
                      <a:pt x="1260" y="2335"/>
                    </a:cubicBezTo>
                    <a:cubicBezTo>
                      <a:pt x="1411" y="2335"/>
                      <a:pt x="1563" y="2306"/>
                      <a:pt x="1707" y="2246"/>
                    </a:cubicBezTo>
                    <a:cubicBezTo>
                      <a:pt x="2143" y="2066"/>
                      <a:pt x="2428" y="1640"/>
                      <a:pt x="2428" y="1167"/>
                    </a:cubicBezTo>
                    <a:cubicBezTo>
                      <a:pt x="2428" y="523"/>
                      <a:pt x="1906" y="0"/>
                      <a:pt x="1260" y="0"/>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91;p29">
                <a:extLst>
                  <a:ext uri="{FF2B5EF4-FFF2-40B4-BE49-F238E27FC236}">
                    <a16:creationId xmlns:a16="http://schemas.microsoft.com/office/drawing/2014/main" id="{94C7CA97-F572-4EDB-A4A2-75ABDD722D91}"/>
                  </a:ext>
                </a:extLst>
              </p:cNvPr>
              <p:cNvSpPr/>
              <p:nvPr/>
            </p:nvSpPr>
            <p:spPr>
              <a:xfrm>
                <a:off x="-4201325" y="-449025"/>
                <a:ext cx="74200" cy="71400"/>
              </a:xfrm>
              <a:custGeom>
                <a:avLst/>
                <a:gdLst/>
                <a:ahLst/>
                <a:cxnLst/>
                <a:rect l="l" t="t" r="r" b="b"/>
                <a:pathLst>
                  <a:path w="2968" h="2856" extrusionOk="0">
                    <a:moveTo>
                      <a:pt x="1540" y="521"/>
                    </a:moveTo>
                    <a:lnTo>
                      <a:pt x="1540" y="523"/>
                    </a:lnTo>
                    <a:cubicBezTo>
                      <a:pt x="2042" y="523"/>
                      <a:pt x="2447" y="928"/>
                      <a:pt x="2447" y="1428"/>
                    </a:cubicBezTo>
                    <a:cubicBezTo>
                      <a:pt x="2447" y="1795"/>
                      <a:pt x="2227" y="2126"/>
                      <a:pt x="1888" y="2266"/>
                    </a:cubicBezTo>
                    <a:cubicBezTo>
                      <a:pt x="1775" y="2313"/>
                      <a:pt x="1658" y="2335"/>
                      <a:pt x="1541" y="2335"/>
                    </a:cubicBezTo>
                    <a:cubicBezTo>
                      <a:pt x="1305" y="2335"/>
                      <a:pt x="1073" y="2243"/>
                      <a:pt x="898" y="2070"/>
                    </a:cubicBezTo>
                    <a:cubicBezTo>
                      <a:pt x="639" y="1811"/>
                      <a:pt x="562" y="1420"/>
                      <a:pt x="702" y="1081"/>
                    </a:cubicBezTo>
                    <a:cubicBezTo>
                      <a:pt x="843" y="743"/>
                      <a:pt x="1173" y="521"/>
                      <a:pt x="1540" y="521"/>
                    </a:cubicBezTo>
                    <a:close/>
                    <a:moveTo>
                      <a:pt x="1541" y="1"/>
                    </a:moveTo>
                    <a:cubicBezTo>
                      <a:pt x="1169" y="1"/>
                      <a:pt x="804" y="146"/>
                      <a:pt x="530" y="418"/>
                    </a:cubicBezTo>
                    <a:cubicBezTo>
                      <a:pt x="122" y="828"/>
                      <a:pt x="0" y="1442"/>
                      <a:pt x="222" y="1974"/>
                    </a:cubicBezTo>
                    <a:cubicBezTo>
                      <a:pt x="442" y="2508"/>
                      <a:pt x="963" y="2856"/>
                      <a:pt x="1540" y="2856"/>
                    </a:cubicBezTo>
                    <a:cubicBezTo>
                      <a:pt x="2329" y="2855"/>
                      <a:pt x="2967" y="2217"/>
                      <a:pt x="2968" y="1428"/>
                    </a:cubicBezTo>
                    <a:cubicBezTo>
                      <a:pt x="2968" y="851"/>
                      <a:pt x="2620" y="330"/>
                      <a:pt x="2088" y="110"/>
                    </a:cubicBezTo>
                    <a:cubicBezTo>
                      <a:pt x="1911" y="36"/>
                      <a:pt x="1725" y="1"/>
                      <a:pt x="1541" y="1"/>
                    </a:cubicBezTo>
                    <a:close/>
                  </a:path>
                </a:pathLst>
              </a:custGeom>
              <a:solidFill>
                <a:srgbClr val="1F1C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40" name="Google Shape;163;p33">
            <a:extLst>
              <a:ext uri="{FF2B5EF4-FFF2-40B4-BE49-F238E27FC236}">
                <a16:creationId xmlns:a16="http://schemas.microsoft.com/office/drawing/2014/main" id="{AF654A1D-C83D-4358-A6FC-596C2555B62E}"/>
              </a:ext>
            </a:extLst>
          </p:cNvPr>
          <p:cNvPicPr preferRelativeResize="0"/>
          <p:nvPr/>
        </p:nvPicPr>
        <p:blipFill>
          <a:blip r:embed="rId3">
            <a:alphaModFix/>
          </a:blip>
          <a:stretch>
            <a:fillRect/>
          </a:stretch>
        </p:blipFill>
        <p:spPr>
          <a:xfrm rot="10800000">
            <a:off x="5054811" y="2729281"/>
            <a:ext cx="4020277" cy="2753448"/>
          </a:xfrm>
          <a:prstGeom prst="rect">
            <a:avLst/>
          </a:prstGeom>
          <a:blipFill dpi="0" rotWithShape="1">
            <a:blip r:embed="rId6">
              <a:alphaModFix amt="0"/>
            </a:blip>
            <a:srcRect/>
            <a:tile tx="0" ty="0" sx="100000" sy="100000" flip="none" algn="tl"/>
          </a:blipFill>
          <a:ln>
            <a:noFill/>
          </a:ln>
        </p:spPr>
      </p:pic>
      <p:sp>
        <p:nvSpPr>
          <p:cNvPr id="2" name="TextBox 1">
            <a:extLst>
              <a:ext uri="{FF2B5EF4-FFF2-40B4-BE49-F238E27FC236}">
                <a16:creationId xmlns:a16="http://schemas.microsoft.com/office/drawing/2014/main" id="{BA9056DA-5D9C-4BA4-891E-6B02AFBD0846}"/>
              </a:ext>
            </a:extLst>
          </p:cNvPr>
          <p:cNvSpPr txBox="1"/>
          <p:nvPr/>
        </p:nvSpPr>
        <p:spPr>
          <a:xfrm>
            <a:off x="432517" y="820938"/>
            <a:ext cx="7801747" cy="3416320"/>
          </a:xfrm>
          <a:prstGeom prst="rect">
            <a:avLst/>
          </a:prstGeom>
          <a:noFill/>
        </p:spPr>
        <p:txBody>
          <a:bodyPr wrap="square" rtlCol="0">
            <a:spAutoFit/>
          </a:bodyPr>
          <a:lstStyle/>
          <a:p>
            <a:r>
              <a:rPr lang="en-US" sz="18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Cybersecurity analysis with BOCR model provides a comprehensive multiple-criteria decision making process for implementing </a:t>
            </a:r>
            <a:r>
              <a:rPr lang="en-US" sz="1800" dirty="0" err="1">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CyberSecurity</a:t>
            </a:r>
            <a:r>
              <a:rPr lang="en-US" sz="18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an enterprise level based on the criteria provided. It also helps you understand the interrelationships among criteria and sub-criteria which might help the organization further select the best strategy most suitable for a specific purpose and based on the environments that is required for protecting data and systems of an enterprise. </a:t>
            </a:r>
          </a:p>
          <a:p>
            <a:endParaRPr lang="en-US" sz="18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endParaRPr>
          </a:p>
          <a:p>
            <a:r>
              <a:rPr lang="en-US" sz="1800" b="1" dirty="0">
                <a:solidFill>
                  <a:srgbClr val="FFC000"/>
                </a:solidFill>
                <a:latin typeface="Times New Roman" panose="02020603050405020304" pitchFamily="18" charset="0"/>
                <a:ea typeface="DengXian" panose="02010600030101010101" pitchFamily="2" charset="-122"/>
                <a:cs typeface="Times New Roman" panose="02020603050405020304" pitchFamily="18" charset="0"/>
              </a:rPr>
              <a:t>Conclusion:</a:t>
            </a:r>
            <a:r>
              <a:rPr lang="en-US" sz="1800" dirty="0">
                <a:solidFill>
                  <a:schemeClr val="bg1"/>
                </a:solidFill>
                <a:latin typeface="Times New Roman" panose="02020603050405020304" pitchFamily="18" charset="0"/>
                <a:ea typeface="DengXian" panose="02010600030101010101" pitchFamily="2" charset="-122"/>
                <a:cs typeface="Times New Roman" panose="02020603050405020304" pitchFamily="18" charset="0"/>
              </a:rPr>
              <a:t>  </a:t>
            </a:r>
            <a:r>
              <a:rPr lang="en-US" sz="1800" dirty="0">
                <a:solidFill>
                  <a:srgbClr val="FFFF00"/>
                </a:solidFill>
                <a:latin typeface="Times New Roman" panose="02020603050405020304" pitchFamily="18" charset="0"/>
                <a:ea typeface="DengXian" panose="02010600030101010101" pitchFamily="2" charset="-122"/>
                <a:cs typeface="Times New Roman" panose="02020603050405020304" pitchFamily="18" charset="0"/>
              </a:rPr>
              <a:t>As recommended by the </a:t>
            </a:r>
            <a:r>
              <a:rPr lang="en-US" sz="1800" dirty="0" err="1">
                <a:solidFill>
                  <a:srgbClr val="FFFF00"/>
                </a:solidFill>
                <a:latin typeface="Times New Roman" panose="02020603050405020304" pitchFamily="18" charset="0"/>
                <a:ea typeface="DengXian" panose="02010600030101010101" pitchFamily="2" charset="-122"/>
                <a:cs typeface="Times New Roman" panose="02020603050405020304" pitchFamily="18" charset="0"/>
              </a:rPr>
              <a:t>SuperDecisions</a:t>
            </a:r>
            <a:r>
              <a:rPr lang="en-US" sz="1800" dirty="0">
                <a:solidFill>
                  <a:srgbClr val="FFFF00"/>
                </a:solidFill>
                <a:latin typeface="Times New Roman" panose="02020603050405020304" pitchFamily="18" charset="0"/>
                <a:ea typeface="DengXian" panose="02010600030101010101" pitchFamily="2" charset="-122"/>
                <a:cs typeface="Times New Roman" panose="02020603050405020304" pitchFamily="18" charset="0"/>
              </a:rPr>
              <a:t> and BOCR model, MSA should buy cyber security technology and  customize them to their needs. The fast growing speed of cloud technology and AI might influence the results of this model</a:t>
            </a:r>
            <a:endParaRPr lang="en-US" sz="1800" dirty="0">
              <a:solidFill>
                <a:srgbClr val="FFFF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6000"/>
            <a:lum/>
          </a:blip>
          <a:srcRect/>
          <a:stretch>
            <a:fillRect t="-3000" b="-3000"/>
          </a:stretch>
        </a:blipFill>
        <a:effectLst/>
      </p:bgPr>
    </p:bg>
    <p:spTree>
      <p:nvGrpSpPr>
        <p:cNvPr id="1" name="Shape 170"/>
        <p:cNvGrpSpPr/>
        <p:nvPr/>
      </p:nvGrpSpPr>
      <p:grpSpPr>
        <a:xfrm>
          <a:off x="0" y="0"/>
          <a:ext cx="0" cy="0"/>
          <a:chOff x="0" y="0"/>
          <a:chExt cx="0" cy="0"/>
        </a:xfrm>
      </p:grpSpPr>
      <p:cxnSp>
        <p:nvCxnSpPr>
          <p:cNvPr id="171" name="Google Shape;171;p34"/>
          <p:cNvCxnSpPr>
            <a:stCxn id="172" idx="0"/>
          </p:cNvCxnSpPr>
          <p:nvPr/>
        </p:nvCxnSpPr>
        <p:spPr>
          <a:xfrm rot="10800000">
            <a:off x="789775" y="-6911"/>
            <a:ext cx="0" cy="646800"/>
          </a:xfrm>
          <a:prstGeom prst="straightConnector1">
            <a:avLst/>
          </a:prstGeom>
          <a:noFill/>
          <a:ln w="19050" cap="flat" cmpd="sng">
            <a:solidFill>
              <a:schemeClr val="lt1"/>
            </a:solidFill>
            <a:prstDash val="solid"/>
            <a:round/>
            <a:headEnd type="none" w="med" len="med"/>
            <a:tailEnd type="none" w="med" len="med"/>
          </a:ln>
        </p:spPr>
      </p:cxnSp>
      <p:sp>
        <p:nvSpPr>
          <p:cNvPr id="173" name="Google Shape;173;p34"/>
          <p:cNvSpPr txBox="1">
            <a:spLocks noGrp="1"/>
          </p:cNvSpPr>
          <p:nvPr>
            <p:ph type="body" idx="1"/>
          </p:nvPr>
        </p:nvSpPr>
        <p:spPr>
          <a:xfrm>
            <a:off x="686700" y="1076275"/>
            <a:ext cx="7684500" cy="3265800"/>
          </a:xfrm>
          <a:prstGeom prst="rect">
            <a:avLst/>
          </a:prstGeom>
        </p:spPr>
        <p:txBody>
          <a:bodyPr spcFirstLastPara="1" wrap="square" lIns="91425" tIns="91425" rIns="91425" bIns="91425" anchor="t" anchorCtr="0">
            <a:noAutofit/>
          </a:bodyPr>
          <a:lstStyle/>
          <a:p>
            <a:pPr>
              <a:buFont typeface="Wingdings" panose="05000000000000000000" pitchFamily="2" charset="2"/>
              <a:buChar char="q"/>
            </a:pPr>
            <a:r>
              <a:rPr lang="en-US" sz="1600" b="1" dirty="0">
                <a:solidFill>
                  <a:schemeClr val="tx1"/>
                </a:solidFill>
                <a:latin typeface="Times New Roman" panose="02020603050405020304" pitchFamily="18" charset="0"/>
                <a:cs typeface="Times New Roman" panose="02020603050405020304" pitchFamily="18" charset="0"/>
              </a:rPr>
              <a:t>60% of the business failing to implement adequate cybersecurity measures that encounter a cyber attack are out of business in less than 6 months.</a:t>
            </a:r>
          </a:p>
          <a:p>
            <a:pPr marL="158750" indent="0">
              <a:buNone/>
            </a:pPr>
            <a:endParaRPr lang="en-US" sz="16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1600" b="1" dirty="0">
                <a:solidFill>
                  <a:schemeClr val="tx1"/>
                </a:solidFill>
                <a:latin typeface="Times New Roman" panose="02020603050405020304" pitchFamily="18" charset="0"/>
                <a:cs typeface="Times New Roman" panose="02020603050405020304" pitchFamily="18" charset="0"/>
              </a:rPr>
              <a:t>Nearly 80% of senior IT and IT security leaders believe their organizations lack sufficient protection against cyberattacks despite increased IT security investments made in 2020 to deal with distributed IT and work-from-home challenges</a:t>
            </a:r>
          </a:p>
          <a:p>
            <a:pPr>
              <a:buFont typeface="Wingdings" panose="05000000000000000000" pitchFamily="2" charset="2"/>
              <a:buChar char="q"/>
            </a:pPr>
            <a:endParaRPr lang="en-US" sz="16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1600" b="1" dirty="0">
                <a:solidFill>
                  <a:schemeClr val="tx1"/>
                </a:solidFill>
                <a:latin typeface="Times New Roman" panose="02020603050405020304" pitchFamily="18" charset="0"/>
                <a:cs typeface="Times New Roman" panose="02020603050405020304" pitchFamily="18" charset="0"/>
              </a:rPr>
              <a:t>On average, only 5% of companies’ folders are properly protected. Identity theft spikes amid pandemic has increased. 78% Lack Confidence in Their Company’s Cybersecurity Posture.</a:t>
            </a:r>
          </a:p>
          <a:p>
            <a:pPr>
              <a:buFont typeface="Wingdings" panose="05000000000000000000" pitchFamily="2" charset="2"/>
              <a:buChar char="q"/>
            </a:pPr>
            <a:endParaRPr lang="en-US" sz="1600" b="1"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sz="1600" b="1" dirty="0">
              <a:solidFill>
                <a:schemeClr val="tx1"/>
              </a:solidFill>
              <a:latin typeface="Times New Roman" panose="02020603050405020304" pitchFamily="18" charset="0"/>
              <a:cs typeface="Times New Roman" panose="02020603050405020304" pitchFamily="18" charset="0"/>
            </a:endParaRPr>
          </a:p>
          <a:p>
            <a:pPr marL="0" lvl="0" indent="0" algn="l" rtl="0">
              <a:spcBef>
                <a:spcPts val="0"/>
              </a:spcBef>
              <a:spcAft>
                <a:spcPts val="1600"/>
              </a:spcAft>
              <a:buNone/>
            </a:pPr>
            <a:endParaRPr sz="1250" dirty="0"/>
          </a:p>
        </p:txBody>
      </p:sp>
      <p:sp>
        <p:nvSpPr>
          <p:cNvPr id="174" name="Google Shape;174;p34"/>
          <p:cNvSpPr txBox="1">
            <a:spLocks noGrp="1"/>
          </p:cNvSpPr>
          <p:nvPr>
            <p:ph type="title"/>
          </p:nvPr>
        </p:nvSpPr>
        <p:spPr>
          <a:xfrm>
            <a:off x="1781425" y="378225"/>
            <a:ext cx="6589800" cy="515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2400" b="1" dirty="0" err="1">
                <a:solidFill>
                  <a:schemeClr val="bg2"/>
                </a:solidFill>
                <a:latin typeface="Times New Roman" panose="02020603050405020304" pitchFamily="18" charset="0"/>
                <a:cs typeface="Times New Roman" panose="02020603050405020304" pitchFamily="18" charset="0"/>
              </a:rPr>
              <a:t>CyberSecurity</a:t>
            </a:r>
            <a:r>
              <a:rPr lang="en-US" sz="2400" b="1" dirty="0">
                <a:solidFill>
                  <a:schemeClr val="bg2"/>
                </a:solidFill>
                <a:latin typeface="Times New Roman" panose="02020603050405020304" pitchFamily="18" charset="0"/>
                <a:cs typeface="Times New Roman" panose="02020603050405020304" pitchFamily="18" charset="0"/>
              </a:rPr>
              <a:t> Facts</a:t>
            </a:r>
            <a:endParaRPr b="1" dirty="0">
              <a:solidFill>
                <a:schemeClr val="bg2"/>
              </a:solidFill>
            </a:endParaRPr>
          </a:p>
        </p:txBody>
      </p:sp>
      <p:sp>
        <p:nvSpPr>
          <p:cNvPr id="176" name="Google Shape;176;p34">
            <a:hlinkClick r:id="" action="ppaction://hlinkshowjump?jump=previousslide"/>
          </p:cNvPr>
          <p:cNvSpPr/>
          <p:nvPr/>
        </p:nvSpPr>
        <p:spPr>
          <a:xfrm rot="10800000">
            <a:off x="745722" y="380661"/>
            <a:ext cx="88200" cy="882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172" name="Google Shape;172;p34">
            <a:hlinkClick r:id="" action="ppaction://hlinkshowjump?jump=nextslide"/>
          </p:cNvPr>
          <p:cNvSpPr/>
          <p:nvPr/>
        </p:nvSpPr>
        <p:spPr>
          <a:xfrm>
            <a:off x="745525" y="639889"/>
            <a:ext cx="88500" cy="885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9" name="TextBox 8">
            <a:extLst>
              <a:ext uri="{FF2B5EF4-FFF2-40B4-BE49-F238E27FC236}">
                <a16:creationId xmlns:a16="http://schemas.microsoft.com/office/drawing/2014/main" id="{CC9DF4AC-7B2F-464B-8364-7F7DAED4FA86}"/>
              </a:ext>
            </a:extLst>
          </p:cNvPr>
          <p:cNvSpPr txBox="1"/>
          <p:nvPr/>
        </p:nvSpPr>
        <p:spPr>
          <a:xfrm>
            <a:off x="2161303" y="4486909"/>
            <a:ext cx="7755721" cy="353943"/>
          </a:xfrm>
          <a:prstGeom prst="rect">
            <a:avLst/>
          </a:prstGeom>
          <a:noFill/>
        </p:spPr>
        <p:txBody>
          <a:bodyPr wrap="square">
            <a:spAutoFit/>
          </a:bodyPr>
          <a:lstStyle/>
          <a:p>
            <a:r>
              <a:rPr lang="en-US" sz="800" dirty="0">
                <a:solidFill>
                  <a:schemeClr val="bg2"/>
                </a:solidFill>
                <a:latin typeface="Times New Roman" panose="02020603050405020304" pitchFamily="18" charset="0"/>
                <a:cs typeface="Times New Roman" panose="02020603050405020304" pitchFamily="18" charset="0"/>
              </a:rPr>
              <a:t>https://www.forbes.com/sites/chuckbrooks/2021/03/02/alarming-cybersecurity-stats-------what-you-need-to-know-for-2021/?sh=f38325558d3d</a:t>
            </a:r>
          </a:p>
          <a:p>
            <a:endParaRPr lang="en-US" sz="900" dirty="0">
              <a:solidFill>
                <a:schemeClr val="bg2"/>
              </a:solidFill>
              <a:latin typeface="HelveticaNeueW01-55Roma"/>
            </a:endParaRPr>
          </a:p>
        </p:txBody>
      </p:sp>
    </p:spTree>
    <p:extLst>
      <p:ext uri="{BB962C8B-B14F-4D97-AF65-F5344CB8AC3E}">
        <p14:creationId xmlns:p14="http://schemas.microsoft.com/office/powerpoint/2010/main" val="1142110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237D">
                <a:alpha val="70000"/>
              </a:srgbClr>
            </a:gs>
            <a:gs pos="100000">
              <a:srgbClr val="011445"/>
            </a:gs>
          </a:gsLst>
          <a:path path="circle">
            <a:fillToRect l="50000" t="50000" r="50000" b="50000"/>
          </a:path>
          <a:tileRect/>
        </a:gradFill>
        <a:effectLst/>
      </p:bgPr>
    </p:bg>
    <p:spTree>
      <p:nvGrpSpPr>
        <p:cNvPr id="1" name="Shape 170"/>
        <p:cNvGrpSpPr/>
        <p:nvPr/>
      </p:nvGrpSpPr>
      <p:grpSpPr>
        <a:xfrm>
          <a:off x="0" y="0"/>
          <a:ext cx="0" cy="0"/>
          <a:chOff x="0" y="0"/>
          <a:chExt cx="0" cy="0"/>
        </a:xfrm>
      </p:grpSpPr>
      <p:cxnSp>
        <p:nvCxnSpPr>
          <p:cNvPr id="171" name="Google Shape;171;p34"/>
          <p:cNvCxnSpPr>
            <a:stCxn id="172" idx="0"/>
          </p:cNvCxnSpPr>
          <p:nvPr/>
        </p:nvCxnSpPr>
        <p:spPr>
          <a:xfrm rot="10800000">
            <a:off x="789775" y="-6911"/>
            <a:ext cx="0" cy="646800"/>
          </a:xfrm>
          <a:prstGeom prst="straightConnector1">
            <a:avLst/>
          </a:prstGeom>
          <a:noFill/>
          <a:ln w="19050" cap="flat" cmpd="sng">
            <a:solidFill>
              <a:schemeClr val="lt1"/>
            </a:solidFill>
            <a:prstDash val="solid"/>
            <a:round/>
            <a:headEnd type="none" w="med" len="med"/>
            <a:tailEnd type="none" w="med" len="med"/>
          </a:ln>
        </p:spPr>
      </p:cxnSp>
      <p:sp>
        <p:nvSpPr>
          <p:cNvPr id="174" name="Google Shape;174;p34"/>
          <p:cNvSpPr txBox="1">
            <a:spLocks noGrp="1"/>
          </p:cNvSpPr>
          <p:nvPr>
            <p:ph type="title"/>
          </p:nvPr>
        </p:nvSpPr>
        <p:spPr>
          <a:xfrm>
            <a:off x="1781425" y="378225"/>
            <a:ext cx="6589800" cy="515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2400" dirty="0">
                <a:solidFill>
                  <a:schemeClr val="bg1"/>
                </a:solidFill>
                <a:latin typeface="Times New Roman" panose="02020603050405020304" pitchFamily="18" charset="0"/>
                <a:cs typeface="Times New Roman" panose="02020603050405020304" pitchFamily="18" charset="0"/>
              </a:rPr>
              <a:t>Funny </a:t>
            </a:r>
            <a:r>
              <a:rPr lang="en-US" sz="2400" dirty="0" err="1">
                <a:solidFill>
                  <a:schemeClr val="bg1"/>
                </a:solidFill>
                <a:latin typeface="Times New Roman" panose="02020603050405020304" pitchFamily="18" charset="0"/>
                <a:cs typeface="Times New Roman" panose="02020603050405020304" pitchFamily="18" charset="0"/>
              </a:rPr>
              <a:t>CyberSecurity</a:t>
            </a:r>
            <a:r>
              <a:rPr lang="en-US" sz="2400" dirty="0">
                <a:solidFill>
                  <a:schemeClr val="bg1"/>
                </a:solidFill>
                <a:latin typeface="Times New Roman" panose="02020603050405020304" pitchFamily="18" charset="0"/>
                <a:cs typeface="Times New Roman" panose="02020603050405020304" pitchFamily="18" charset="0"/>
              </a:rPr>
              <a:t> Strategies</a:t>
            </a:r>
            <a:endParaRPr dirty="0">
              <a:solidFill>
                <a:schemeClr val="bg1"/>
              </a:solidFill>
            </a:endParaRPr>
          </a:p>
        </p:txBody>
      </p:sp>
      <p:sp>
        <p:nvSpPr>
          <p:cNvPr id="176" name="Google Shape;176;p34">
            <a:hlinkClick r:id="" action="ppaction://hlinkshowjump?jump=previousslide"/>
          </p:cNvPr>
          <p:cNvSpPr/>
          <p:nvPr/>
        </p:nvSpPr>
        <p:spPr>
          <a:xfrm rot="10800000">
            <a:off x="745722" y="380661"/>
            <a:ext cx="88200" cy="882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172" name="Google Shape;172;p34">
            <a:hlinkClick r:id="" action="ppaction://hlinkshowjump?jump=nextslide"/>
          </p:cNvPr>
          <p:cNvSpPr/>
          <p:nvPr/>
        </p:nvSpPr>
        <p:spPr>
          <a:xfrm>
            <a:off x="745525" y="639889"/>
            <a:ext cx="88500" cy="885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8" name="TextBox 7">
            <a:extLst>
              <a:ext uri="{FF2B5EF4-FFF2-40B4-BE49-F238E27FC236}">
                <a16:creationId xmlns:a16="http://schemas.microsoft.com/office/drawing/2014/main" id="{42009EC4-9E26-4A07-A049-554A51D38008}"/>
              </a:ext>
            </a:extLst>
          </p:cNvPr>
          <p:cNvSpPr txBox="1"/>
          <p:nvPr/>
        </p:nvSpPr>
        <p:spPr>
          <a:xfrm>
            <a:off x="4637962" y="4294193"/>
            <a:ext cx="7755721" cy="230832"/>
          </a:xfrm>
          <a:prstGeom prst="rect">
            <a:avLst/>
          </a:prstGeom>
          <a:noFill/>
        </p:spPr>
        <p:txBody>
          <a:bodyPr wrap="square">
            <a:spAutoFit/>
          </a:bodyPr>
          <a:lstStyle/>
          <a:p>
            <a:r>
              <a:rPr lang="en-US" sz="900" dirty="0">
                <a:solidFill>
                  <a:srgbClr val="5A646C"/>
                </a:solidFill>
                <a:latin typeface="HelveticaNeueW01-55Roma"/>
              </a:rPr>
              <a:t>https://www.fortinet.com/resources/cyberglossary/cybersecurity-statistics</a:t>
            </a:r>
          </a:p>
        </p:txBody>
      </p:sp>
      <p:pic>
        <p:nvPicPr>
          <p:cNvPr id="1030" name="Picture 6" descr="SLANE CARTOONS | Cyber Security Cartoons By Chris Slane">
            <a:extLst>
              <a:ext uri="{FF2B5EF4-FFF2-40B4-BE49-F238E27FC236}">
                <a16:creationId xmlns:a16="http://schemas.microsoft.com/office/drawing/2014/main" id="{0742BCE9-131D-4E6A-B43E-302C3FE43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467" y="1103585"/>
            <a:ext cx="3042259" cy="32304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isa Benson&amp;#39;s Editorial Cartoons - Security Guard Comics And Cartoons | The  Cartoonist Group">
            <a:extLst>
              <a:ext uri="{FF2B5EF4-FFF2-40B4-BE49-F238E27FC236}">
                <a16:creationId xmlns:a16="http://schemas.microsoft.com/office/drawing/2014/main" id="{873558B0-560D-40EA-9037-3DAEE450D36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3605" y="1103585"/>
            <a:ext cx="3275557" cy="3163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70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237D">
                <a:alpha val="60000"/>
              </a:srgbClr>
            </a:gs>
            <a:gs pos="100000">
              <a:srgbClr val="011445"/>
            </a:gs>
          </a:gsLst>
          <a:path path="circle">
            <a:fillToRect l="50000" t="50000" r="50000" b="50000"/>
          </a:path>
          <a:tileRect/>
        </a:gradFill>
        <a:effectLst/>
      </p:bgPr>
    </p:bg>
    <p:spTree>
      <p:nvGrpSpPr>
        <p:cNvPr id="1" name="Shape 170"/>
        <p:cNvGrpSpPr/>
        <p:nvPr/>
      </p:nvGrpSpPr>
      <p:grpSpPr>
        <a:xfrm>
          <a:off x="0" y="0"/>
          <a:ext cx="0" cy="0"/>
          <a:chOff x="0" y="0"/>
          <a:chExt cx="0" cy="0"/>
        </a:xfrm>
      </p:grpSpPr>
      <p:cxnSp>
        <p:nvCxnSpPr>
          <p:cNvPr id="171" name="Google Shape;171;p34"/>
          <p:cNvCxnSpPr>
            <a:stCxn id="172" idx="0"/>
          </p:cNvCxnSpPr>
          <p:nvPr/>
        </p:nvCxnSpPr>
        <p:spPr>
          <a:xfrm rot="10800000">
            <a:off x="789775" y="-6911"/>
            <a:ext cx="0" cy="646800"/>
          </a:xfrm>
          <a:prstGeom prst="straightConnector1">
            <a:avLst/>
          </a:prstGeom>
          <a:noFill/>
          <a:ln w="19050" cap="flat" cmpd="sng">
            <a:solidFill>
              <a:schemeClr val="lt1"/>
            </a:solidFill>
            <a:prstDash val="solid"/>
            <a:round/>
            <a:headEnd type="none" w="med" len="med"/>
            <a:tailEnd type="none" w="med" len="med"/>
          </a:ln>
        </p:spPr>
      </p:cxnSp>
      <p:sp>
        <p:nvSpPr>
          <p:cNvPr id="173" name="Google Shape;173;p34"/>
          <p:cNvSpPr txBox="1">
            <a:spLocks noGrp="1"/>
          </p:cNvSpPr>
          <p:nvPr>
            <p:ph type="body" idx="1"/>
          </p:nvPr>
        </p:nvSpPr>
        <p:spPr>
          <a:xfrm>
            <a:off x="686700" y="1076275"/>
            <a:ext cx="7684500" cy="3686564"/>
          </a:xfrm>
          <a:prstGeom prst="rect">
            <a:avLst/>
          </a:prstGeom>
        </p:spPr>
        <p:txBody>
          <a:bodyPr spcFirstLastPara="1" wrap="square" lIns="91425" tIns="91425" rIns="91425" bIns="91425" anchor="t" anchorCtr="0">
            <a:noAutofit/>
          </a:bodyPr>
          <a:lstStyle/>
          <a:p>
            <a:pPr marR="0">
              <a:lnSpc>
                <a:spcPct val="12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Cybersecurity technologies to protect data and systems of an organization costs a lot and a decision maker, you simply cannot base their decisions and budget on a trial-and-error game or take actions only after a data breach has already occurred. It’s better to make wiser decisions  and instead take some preventive measures.</a:t>
            </a:r>
          </a:p>
          <a:p>
            <a:pPr>
              <a:lnSpc>
                <a:spcPct val="12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Main Goals : Protect your reputation and brand, Reduce intellectual and financial losses, Meet legal requirements and regulatory compliances</a:t>
            </a:r>
            <a:r>
              <a:rPr lang="en-US" sz="1400" dirty="0">
                <a:solidFill>
                  <a:schemeClr val="bg1"/>
                </a:solidFill>
                <a:effectLst/>
                <a:latin typeface="Bookman Old Style" panose="02050604050505020204" pitchFamily="18" charset="0"/>
                <a:ea typeface="Calibri" panose="020F0502020204030204" pitchFamily="34" charset="0"/>
                <a:cs typeface="Times New Roman" panose="02020603050405020304" pitchFamily="18" charset="0"/>
              </a:rPr>
              <a:t>.</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20000"/>
              </a:lnSpc>
              <a:buNone/>
            </a:pPr>
            <a:r>
              <a:rPr lang="en-US" sz="1400" dirty="0">
                <a:solidFill>
                  <a:schemeClr val="bg1"/>
                </a:solidFill>
                <a:latin typeface="Times New Roman" panose="02020603050405020304" pitchFamily="18" charset="0"/>
                <a:cs typeface="Times New Roman" panose="02020603050405020304" pitchFamily="18" charset="0"/>
              </a:rPr>
              <a:t> </a:t>
            </a:r>
          </a:p>
          <a:p>
            <a:pPr marL="0" marR="0" indent="0">
              <a:lnSpc>
                <a:spcPct val="120000"/>
              </a:lnSpc>
              <a:buNone/>
            </a:pPr>
            <a:r>
              <a:rPr lang="en-US" sz="1400" b="1" dirty="0">
                <a:solidFill>
                  <a:schemeClr val="bg1"/>
                </a:solidFill>
                <a:latin typeface="Times New Roman" panose="02020603050405020304" pitchFamily="18" charset="0"/>
                <a:cs typeface="Times New Roman" panose="02020603050405020304" pitchFamily="18" charset="0"/>
              </a:rPr>
              <a:t>Perspective and Decision Makers: </a:t>
            </a:r>
          </a:p>
          <a:p>
            <a:pPr>
              <a:lnSpc>
                <a:spcPct val="12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For this project, we will use a manufacturing company, Mine Safety Appliances( MSA ),   a manufacturing company based out of Pittsburgh and a leader in industrial safety devices and the decision makers would here be Chief Security Information Officer, </a:t>
            </a:r>
            <a:r>
              <a:rPr lang="en-US" sz="1400" dirty="0" err="1">
                <a:solidFill>
                  <a:schemeClr val="bg1"/>
                </a:solidFill>
                <a:latin typeface="Times New Roman" panose="02020603050405020304" pitchFamily="18" charset="0"/>
                <a:cs typeface="Times New Roman" panose="02020603050405020304" pitchFamily="18" charset="0"/>
              </a:rPr>
              <a:t>CyberSecurity</a:t>
            </a:r>
            <a:r>
              <a:rPr lang="en-US" sz="1400" dirty="0">
                <a:solidFill>
                  <a:schemeClr val="bg1"/>
                </a:solidFill>
                <a:latin typeface="Times New Roman" panose="02020603050405020304" pitchFamily="18" charset="0"/>
                <a:cs typeface="Times New Roman" panose="02020603050405020304" pitchFamily="18" charset="0"/>
              </a:rPr>
              <a:t> Team, Systems Architects and MSA’s Operation Team.</a:t>
            </a:r>
          </a:p>
          <a:p>
            <a:pPr>
              <a:lnSpc>
                <a:spcPct val="120000"/>
              </a:lnSpc>
              <a:buFont typeface="Wingdings" panose="05000000000000000000" pitchFamily="2" charset="2"/>
              <a:buChar char="q"/>
            </a:pPr>
            <a:r>
              <a:rPr lang="en-US" sz="1400" dirty="0">
                <a:solidFill>
                  <a:schemeClr val="bg1"/>
                </a:solidFill>
                <a:latin typeface="Times New Roman" panose="02020603050405020304" pitchFamily="18" charset="0"/>
                <a:cs typeface="Times New Roman" panose="02020603050405020304" pitchFamily="18" charset="0"/>
              </a:rPr>
              <a:t>“</a:t>
            </a:r>
            <a:r>
              <a:rPr lang="en-US" sz="1400" b="1" dirty="0">
                <a:solidFill>
                  <a:schemeClr val="bg1"/>
                </a:solidFill>
                <a:latin typeface="Times New Roman" panose="02020603050405020304" pitchFamily="18" charset="0"/>
                <a:cs typeface="Times New Roman" panose="02020603050405020304" pitchFamily="18" charset="0"/>
              </a:rPr>
              <a:t>Should MSA buy or build or outsource their </a:t>
            </a:r>
            <a:r>
              <a:rPr lang="en-US" sz="1400" b="1" dirty="0" err="1">
                <a:solidFill>
                  <a:schemeClr val="bg1"/>
                </a:solidFill>
                <a:latin typeface="Times New Roman" panose="02020603050405020304" pitchFamily="18" charset="0"/>
                <a:cs typeface="Times New Roman" panose="02020603050405020304" pitchFamily="18" charset="0"/>
              </a:rPr>
              <a:t>CyberSecurity</a:t>
            </a:r>
            <a:r>
              <a:rPr lang="en-US" sz="1400" b="1" dirty="0">
                <a:solidFill>
                  <a:schemeClr val="bg1"/>
                </a:solidFill>
                <a:latin typeface="Times New Roman" panose="02020603050405020304" pitchFamily="18" charset="0"/>
                <a:cs typeface="Times New Roman" panose="02020603050405020304" pitchFamily="18" charset="0"/>
              </a:rPr>
              <a:t> Technology?</a:t>
            </a:r>
            <a:r>
              <a:rPr lang="en-US" sz="1400" dirty="0">
                <a:solidFill>
                  <a:schemeClr val="bg1"/>
                </a:solidFill>
                <a:latin typeface="Times New Roman" panose="02020603050405020304" pitchFamily="18" charset="0"/>
                <a:cs typeface="Times New Roman" panose="02020603050405020304" pitchFamily="18" charset="0"/>
              </a:rPr>
              <a:t>” </a:t>
            </a:r>
          </a:p>
          <a:p>
            <a:pPr>
              <a:lnSpc>
                <a:spcPct val="120000"/>
              </a:lnSpc>
              <a:buFont typeface="Wingdings" panose="05000000000000000000" pitchFamily="2" charset="2"/>
              <a:buChar char="q"/>
            </a:pPr>
            <a:endParaRPr lang="en-US" sz="1400" dirty="0">
              <a:solidFill>
                <a:schemeClr val="bg1"/>
              </a:solidFill>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q"/>
            </a:pPr>
            <a:endParaRPr lang="en-US" sz="1400" dirty="0">
              <a:solidFill>
                <a:schemeClr val="bg1"/>
              </a:solidFill>
              <a:latin typeface="Times New Roman" panose="02020603050405020304" pitchFamily="18" charset="0"/>
              <a:cs typeface="Times New Roman" panose="02020603050405020304" pitchFamily="18" charset="0"/>
            </a:endParaRPr>
          </a:p>
          <a:p>
            <a:pPr marL="158750" indent="0">
              <a:lnSpc>
                <a:spcPct val="120000"/>
              </a:lnSpc>
              <a:buNone/>
            </a:pPr>
            <a:endParaRPr lang="en-US" sz="1400" dirty="0">
              <a:solidFill>
                <a:schemeClr val="bg1"/>
              </a:solidFill>
              <a:latin typeface="Times New Roman" panose="02020603050405020304" pitchFamily="18" charset="0"/>
              <a:cs typeface="Times New Roman" panose="02020603050405020304" pitchFamily="18" charset="0"/>
            </a:endParaRPr>
          </a:p>
          <a:p>
            <a:pPr marR="0">
              <a:lnSpc>
                <a:spcPct val="120000"/>
              </a:lnSpc>
              <a:buFont typeface="Wingdings" panose="05000000000000000000" pitchFamily="2" charset="2"/>
              <a:buChar char="q"/>
            </a:pPr>
            <a:endParaRPr lang="en-US" sz="1400" dirty="0">
              <a:solidFill>
                <a:schemeClr val="bg1"/>
              </a:solidFill>
              <a:latin typeface="Times New Roman" panose="02020603050405020304" pitchFamily="18" charset="0"/>
              <a:cs typeface="Times New Roman" panose="02020603050405020304" pitchFamily="18" charset="0"/>
            </a:endParaRPr>
          </a:p>
          <a:p>
            <a:pPr marL="0" lvl="0" indent="0" algn="l" rtl="0">
              <a:spcBef>
                <a:spcPts val="0"/>
              </a:spcBef>
              <a:spcAft>
                <a:spcPts val="1600"/>
              </a:spcAft>
              <a:buNone/>
            </a:pPr>
            <a:endParaRPr sz="1250" dirty="0"/>
          </a:p>
        </p:txBody>
      </p:sp>
      <p:sp>
        <p:nvSpPr>
          <p:cNvPr id="174" name="Google Shape;174;p34"/>
          <p:cNvSpPr txBox="1">
            <a:spLocks noGrp="1"/>
          </p:cNvSpPr>
          <p:nvPr>
            <p:ph type="title"/>
          </p:nvPr>
        </p:nvSpPr>
        <p:spPr>
          <a:xfrm>
            <a:off x="1781425" y="378225"/>
            <a:ext cx="6589800" cy="515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2400" dirty="0" err="1">
                <a:solidFill>
                  <a:schemeClr val="bg1"/>
                </a:solidFill>
                <a:latin typeface="Times New Roman" panose="02020603050405020304" pitchFamily="18" charset="0"/>
                <a:cs typeface="Times New Roman" panose="02020603050405020304" pitchFamily="18" charset="0"/>
              </a:rPr>
              <a:t>CyberSecurity</a:t>
            </a:r>
            <a:r>
              <a:rPr lang="en-US" sz="2400" dirty="0">
                <a:solidFill>
                  <a:schemeClr val="bg1"/>
                </a:solidFill>
                <a:latin typeface="Times New Roman" panose="02020603050405020304" pitchFamily="18" charset="0"/>
                <a:cs typeface="Times New Roman" panose="02020603050405020304" pitchFamily="18" charset="0"/>
              </a:rPr>
              <a:t> Problem &amp; Perspectives</a:t>
            </a:r>
            <a:endParaRPr dirty="0">
              <a:solidFill>
                <a:schemeClr val="bg1"/>
              </a:solidFill>
            </a:endParaRPr>
          </a:p>
        </p:txBody>
      </p:sp>
      <p:sp>
        <p:nvSpPr>
          <p:cNvPr id="176" name="Google Shape;176;p34">
            <a:hlinkClick r:id="" action="ppaction://hlinkshowjump?jump=previousslide"/>
          </p:cNvPr>
          <p:cNvSpPr/>
          <p:nvPr/>
        </p:nvSpPr>
        <p:spPr>
          <a:xfrm rot="10800000">
            <a:off x="745722" y="380661"/>
            <a:ext cx="88200" cy="882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172" name="Google Shape;172;p34">
            <a:hlinkClick r:id="" action="ppaction://hlinkshowjump?jump=nextslide"/>
          </p:cNvPr>
          <p:cNvSpPr/>
          <p:nvPr/>
        </p:nvSpPr>
        <p:spPr>
          <a:xfrm>
            <a:off x="745525" y="639889"/>
            <a:ext cx="88500" cy="885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125942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237D">
                <a:alpha val="60000"/>
              </a:srgbClr>
            </a:gs>
            <a:gs pos="100000">
              <a:srgbClr val="011445"/>
            </a:gs>
          </a:gsLst>
          <a:path path="circle">
            <a:fillToRect l="50000" t="50000" r="50000" b="50000"/>
          </a:path>
          <a:tileRect/>
        </a:gradFill>
        <a:effectLst/>
      </p:bgPr>
    </p:bg>
    <p:spTree>
      <p:nvGrpSpPr>
        <p:cNvPr id="1" name="Shape 170"/>
        <p:cNvGrpSpPr/>
        <p:nvPr/>
      </p:nvGrpSpPr>
      <p:grpSpPr>
        <a:xfrm>
          <a:off x="0" y="0"/>
          <a:ext cx="0" cy="0"/>
          <a:chOff x="0" y="0"/>
          <a:chExt cx="0" cy="0"/>
        </a:xfrm>
      </p:grpSpPr>
      <p:cxnSp>
        <p:nvCxnSpPr>
          <p:cNvPr id="171" name="Google Shape;171;p34"/>
          <p:cNvCxnSpPr>
            <a:stCxn id="172" idx="0"/>
          </p:cNvCxnSpPr>
          <p:nvPr/>
        </p:nvCxnSpPr>
        <p:spPr>
          <a:xfrm rot="10800000">
            <a:off x="789775" y="-6911"/>
            <a:ext cx="0" cy="646800"/>
          </a:xfrm>
          <a:prstGeom prst="straightConnector1">
            <a:avLst/>
          </a:prstGeom>
          <a:noFill/>
          <a:ln w="19050" cap="flat" cmpd="sng">
            <a:solidFill>
              <a:schemeClr val="lt1"/>
            </a:solidFill>
            <a:prstDash val="solid"/>
            <a:round/>
            <a:headEnd type="none" w="med" len="med"/>
            <a:tailEnd type="none" w="med" len="med"/>
          </a:ln>
        </p:spPr>
      </p:cxnSp>
      <p:sp>
        <p:nvSpPr>
          <p:cNvPr id="173" name="Google Shape;173;p34"/>
          <p:cNvSpPr txBox="1">
            <a:spLocks noGrp="1"/>
          </p:cNvSpPr>
          <p:nvPr>
            <p:ph type="body" idx="1"/>
          </p:nvPr>
        </p:nvSpPr>
        <p:spPr>
          <a:xfrm>
            <a:off x="669726" y="639889"/>
            <a:ext cx="7684500" cy="4045884"/>
          </a:xfrm>
          <a:prstGeom prst="rect">
            <a:avLst/>
          </a:prstGeom>
        </p:spPr>
        <p:txBody>
          <a:bodyPr spcFirstLastPara="1" wrap="square" lIns="91425" tIns="91425" rIns="91425" bIns="91425" anchor="t" anchorCtr="0">
            <a:noAutofit/>
          </a:bodyPr>
          <a:lstStyle/>
          <a:p>
            <a:pPr marL="457200" lvl="1">
              <a:spcBef>
                <a:spcPts val="0"/>
              </a:spcBef>
              <a:buClr>
                <a:schemeClr val="accent2"/>
              </a:buClr>
              <a:buFont typeface="Wingdings" panose="05000000000000000000" pitchFamily="2" charset="2"/>
              <a:buChar char="q"/>
            </a:pPr>
            <a:r>
              <a:rPr lang="en-US" sz="1600" dirty="0">
                <a:latin typeface="Times New Roman" panose="02020603050405020304" pitchFamily="18" charset="0"/>
                <a:ea typeface="DengXian" panose="02010600030101010101" pitchFamily="2" charset="-122"/>
                <a:cs typeface="Times New Roman" panose="02020603050405020304" pitchFamily="18" charset="0"/>
              </a:rPr>
              <a:t> </a:t>
            </a:r>
            <a:r>
              <a:rPr lang="en-US" sz="1600" b="1" dirty="0">
                <a:latin typeface="Times New Roman" panose="02020603050405020304" pitchFamily="18" charset="0"/>
                <a:ea typeface="DengXian" panose="02010600030101010101" pitchFamily="2" charset="-122"/>
                <a:cs typeface="Times New Roman" panose="02020603050405020304" pitchFamily="18" charset="0"/>
              </a:rPr>
              <a:t>Buy</a:t>
            </a:r>
            <a:r>
              <a:rPr lang="en-US" sz="1600" dirty="0">
                <a:latin typeface="Times New Roman" panose="02020603050405020304" pitchFamily="18" charset="0"/>
                <a:ea typeface="DengXian" panose="02010600030101010101" pitchFamily="2" charset="-122"/>
                <a:cs typeface="Times New Roman" panose="02020603050405020304" pitchFamily="18" charset="0"/>
              </a:rPr>
              <a:t>  -  Buy the applications and </a:t>
            </a:r>
            <a:r>
              <a:rPr lang="en-US" sz="1600" dirty="0" err="1">
                <a:latin typeface="Times New Roman" panose="02020603050405020304" pitchFamily="18" charset="0"/>
                <a:ea typeface="DengXian" panose="02010600030101010101" pitchFamily="2" charset="-122"/>
                <a:cs typeface="Times New Roman" panose="02020603050405020304" pitchFamily="18" charset="0"/>
              </a:rPr>
              <a:t>softwares</a:t>
            </a:r>
            <a:r>
              <a:rPr lang="en-US" sz="1600" dirty="0">
                <a:latin typeface="Times New Roman" panose="02020603050405020304" pitchFamily="18" charset="0"/>
                <a:ea typeface="DengXian" panose="02010600030101010101" pitchFamily="2" charset="-122"/>
                <a:cs typeface="Times New Roman" panose="02020603050405020304" pitchFamily="18" charset="0"/>
              </a:rPr>
              <a:t> off the shelf and use the internal team to customize for their needs.  This is a faster solution but might not be a cost effective one, it might provide advantages on different aspects like proven solution, scalability, robustness, and fewer software issues. </a:t>
            </a:r>
          </a:p>
          <a:p>
            <a:pPr marL="158750" lvl="1" indent="0">
              <a:spcBef>
                <a:spcPts val="0"/>
              </a:spcBef>
              <a:buClr>
                <a:schemeClr val="accent2"/>
              </a:buClr>
              <a:buNone/>
            </a:pPr>
            <a:endParaRPr lang="en-US" sz="1600" dirty="0">
              <a:latin typeface="Times New Roman" panose="02020603050405020304" pitchFamily="18" charset="0"/>
              <a:ea typeface="DengXian" panose="02010600030101010101" pitchFamily="2" charset="-122"/>
              <a:cs typeface="Times New Roman" panose="02020603050405020304" pitchFamily="18" charset="0"/>
            </a:endParaRPr>
          </a:p>
          <a:p>
            <a:pPr marL="457200" lvl="1">
              <a:spcBef>
                <a:spcPts val="0"/>
              </a:spcBef>
              <a:buClr>
                <a:schemeClr val="accent2"/>
              </a:buClr>
              <a:buFont typeface="Wingdings" panose="05000000000000000000" pitchFamily="2" charset="2"/>
              <a:buChar char="q"/>
            </a:pPr>
            <a:r>
              <a:rPr lang="en-US" sz="1600" b="1" dirty="0">
                <a:latin typeface="Times New Roman" panose="02020603050405020304" pitchFamily="18" charset="0"/>
                <a:ea typeface="DengXian" panose="02010600030101010101" pitchFamily="2" charset="-122"/>
                <a:cs typeface="Times New Roman" panose="02020603050405020304" pitchFamily="18" charset="0"/>
              </a:rPr>
              <a:t>Build</a:t>
            </a:r>
            <a:r>
              <a:rPr lang="en-US" sz="1600" dirty="0">
                <a:latin typeface="Times New Roman" panose="02020603050405020304" pitchFamily="18" charset="0"/>
                <a:ea typeface="DengXian" panose="02010600030101010101" pitchFamily="2" charset="-122"/>
                <a:cs typeface="Times New Roman" panose="02020603050405020304" pitchFamily="18" charset="0"/>
              </a:rPr>
              <a:t> - Custom develop cybersecurity applications by using internal development team and manage the software. This might be a cost effective solution and might provide an opportunity for the company to customize the solution as per its needs.  The solution might have challenges on the areas of testing and  finding bugs in the software, scalability. The company need to have Technical Experts and Architects for successful implementation of the solution.  </a:t>
            </a:r>
          </a:p>
          <a:p>
            <a:pPr marL="158750" lvl="1" indent="0">
              <a:spcBef>
                <a:spcPts val="0"/>
              </a:spcBef>
              <a:buClr>
                <a:schemeClr val="accent2"/>
              </a:buClr>
              <a:buNone/>
            </a:pPr>
            <a:endParaRPr lang="en-US" sz="1600" dirty="0">
              <a:latin typeface="Times New Roman" panose="02020603050405020304" pitchFamily="18" charset="0"/>
              <a:ea typeface="DengXian" panose="02010600030101010101" pitchFamily="2" charset="-122"/>
              <a:cs typeface="Times New Roman" panose="02020603050405020304" pitchFamily="18" charset="0"/>
            </a:endParaRPr>
          </a:p>
          <a:p>
            <a:pPr>
              <a:buFont typeface="Wingdings" panose="05000000000000000000" pitchFamily="2" charset="2"/>
              <a:buChar char="q"/>
            </a:pPr>
            <a:r>
              <a:rPr lang="en-US" sz="1600" b="1" dirty="0">
                <a:effectLst/>
                <a:latin typeface="Times New Roman" panose="02020603050405020304" pitchFamily="18" charset="0"/>
                <a:ea typeface="DengXian" panose="02010600030101010101" pitchFamily="2" charset="-122"/>
                <a:cs typeface="Times New Roman" panose="02020603050405020304" pitchFamily="18" charset="0"/>
              </a:rPr>
              <a:t>Outsource</a:t>
            </a:r>
            <a:r>
              <a:rPr lang="en-US" sz="1600" dirty="0">
                <a:effectLst/>
                <a:latin typeface="Times New Roman" panose="02020603050405020304" pitchFamily="18" charset="0"/>
                <a:ea typeface="DengXian" panose="02010600030101010101" pitchFamily="2" charset="-122"/>
                <a:cs typeface="Times New Roman" panose="02020603050405020304" pitchFamily="18" charset="0"/>
              </a:rPr>
              <a:t> - Outsource cybersecurity technology to third party or cloud hosting might provide some cost savings in the short term but will be a ongoing re-occurring cost.  The company might also have other challenges that are related to software auditing and might have less control on the implemented solution.</a:t>
            </a:r>
            <a:endParaRPr lang="en-US" sz="1600" dirty="0">
              <a:solidFill>
                <a:schemeClr val="bg1"/>
              </a:solidFill>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q"/>
            </a:pPr>
            <a:endParaRPr lang="en-US" sz="1400" dirty="0">
              <a:solidFill>
                <a:schemeClr val="bg1"/>
              </a:solidFill>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q"/>
            </a:pPr>
            <a:endParaRPr lang="en-US" sz="1400" dirty="0">
              <a:solidFill>
                <a:schemeClr val="bg1"/>
              </a:solidFill>
              <a:latin typeface="Times New Roman" panose="02020603050405020304" pitchFamily="18" charset="0"/>
              <a:cs typeface="Times New Roman" panose="02020603050405020304" pitchFamily="18" charset="0"/>
            </a:endParaRPr>
          </a:p>
          <a:p>
            <a:pPr marL="158750" indent="0">
              <a:lnSpc>
                <a:spcPct val="120000"/>
              </a:lnSpc>
              <a:buNone/>
            </a:pPr>
            <a:endParaRPr lang="en-US" sz="1400" dirty="0">
              <a:solidFill>
                <a:schemeClr val="bg1"/>
              </a:solidFill>
              <a:latin typeface="Times New Roman" panose="02020603050405020304" pitchFamily="18" charset="0"/>
              <a:cs typeface="Times New Roman" panose="02020603050405020304" pitchFamily="18" charset="0"/>
            </a:endParaRPr>
          </a:p>
          <a:p>
            <a:pPr marR="0">
              <a:lnSpc>
                <a:spcPct val="120000"/>
              </a:lnSpc>
              <a:buFont typeface="Wingdings" panose="05000000000000000000" pitchFamily="2" charset="2"/>
              <a:buChar char="q"/>
            </a:pPr>
            <a:endParaRPr lang="en-US" sz="1400" dirty="0">
              <a:solidFill>
                <a:schemeClr val="bg1"/>
              </a:solidFill>
              <a:latin typeface="Times New Roman" panose="02020603050405020304" pitchFamily="18" charset="0"/>
              <a:cs typeface="Times New Roman" panose="02020603050405020304" pitchFamily="18" charset="0"/>
            </a:endParaRPr>
          </a:p>
          <a:p>
            <a:pPr marL="0" lvl="0" indent="0" algn="l" rtl="0">
              <a:spcBef>
                <a:spcPts val="0"/>
              </a:spcBef>
              <a:spcAft>
                <a:spcPts val="1600"/>
              </a:spcAft>
              <a:buNone/>
            </a:pPr>
            <a:endParaRPr sz="1250" dirty="0"/>
          </a:p>
        </p:txBody>
      </p:sp>
      <p:sp>
        <p:nvSpPr>
          <p:cNvPr id="174" name="Google Shape;174;p34"/>
          <p:cNvSpPr txBox="1">
            <a:spLocks noGrp="1"/>
          </p:cNvSpPr>
          <p:nvPr>
            <p:ph type="title"/>
          </p:nvPr>
        </p:nvSpPr>
        <p:spPr>
          <a:xfrm>
            <a:off x="930232" y="70997"/>
            <a:ext cx="6589800" cy="515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2400" dirty="0">
                <a:solidFill>
                  <a:schemeClr val="bg1"/>
                </a:solidFill>
                <a:latin typeface="Times New Roman" panose="02020603050405020304" pitchFamily="18" charset="0"/>
                <a:cs typeface="Times New Roman" panose="02020603050405020304" pitchFamily="18" charset="0"/>
              </a:rPr>
              <a:t>Alternatives</a:t>
            </a:r>
            <a:endParaRPr lang="en-US" dirty="0">
              <a:solidFill>
                <a:schemeClr val="bg1"/>
              </a:solidFill>
            </a:endParaRPr>
          </a:p>
        </p:txBody>
      </p:sp>
      <p:sp>
        <p:nvSpPr>
          <p:cNvPr id="176" name="Google Shape;176;p34">
            <a:hlinkClick r:id="" action="ppaction://hlinkshowjump?jump=previousslide"/>
          </p:cNvPr>
          <p:cNvSpPr/>
          <p:nvPr/>
        </p:nvSpPr>
        <p:spPr>
          <a:xfrm rot="10800000">
            <a:off x="745722" y="380661"/>
            <a:ext cx="88200" cy="882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172" name="Google Shape;172;p34">
            <a:hlinkClick r:id="" action="ppaction://hlinkshowjump?jump=nextslide"/>
          </p:cNvPr>
          <p:cNvSpPr/>
          <p:nvPr/>
        </p:nvSpPr>
        <p:spPr>
          <a:xfrm>
            <a:off x="745525" y="639889"/>
            <a:ext cx="88500" cy="885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2353831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237D">
                <a:alpha val="58000"/>
              </a:srgbClr>
            </a:gs>
            <a:gs pos="100000">
              <a:srgbClr val="011445"/>
            </a:gs>
          </a:gsLst>
          <a:path path="circle">
            <a:fillToRect l="50000" t="50000" r="50000" b="50000"/>
          </a:path>
          <a:tileRect/>
        </a:gradFill>
        <a:effectLst/>
      </p:bgPr>
    </p:bg>
    <p:spTree>
      <p:nvGrpSpPr>
        <p:cNvPr id="1" name="Shape 170"/>
        <p:cNvGrpSpPr/>
        <p:nvPr/>
      </p:nvGrpSpPr>
      <p:grpSpPr>
        <a:xfrm>
          <a:off x="0" y="0"/>
          <a:ext cx="0" cy="0"/>
          <a:chOff x="0" y="0"/>
          <a:chExt cx="0" cy="0"/>
        </a:xfrm>
      </p:grpSpPr>
      <p:cxnSp>
        <p:nvCxnSpPr>
          <p:cNvPr id="171" name="Google Shape;171;p34"/>
          <p:cNvCxnSpPr>
            <a:stCxn id="172" idx="0"/>
          </p:cNvCxnSpPr>
          <p:nvPr/>
        </p:nvCxnSpPr>
        <p:spPr>
          <a:xfrm rot="10800000">
            <a:off x="789775" y="-6911"/>
            <a:ext cx="0" cy="646800"/>
          </a:xfrm>
          <a:prstGeom prst="straightConnector1">
            <a:avLst/>
          </a:prstGeom>
          <a:noFill/>
          <a:ln w="19050" cap="flat" cmpd="sng">
            <a:solidFill>
              <a:schemeClr val="lt1"/>
            </a:solidFill>
            <a:prstDash val="solid"/>
            <a:round/>
            <a:headEnd type="none" w="med" len="med"/>
            <a:tailEnd type="none" w="med" len="med"/>
          </a:ln>
        </p:spPr>
      </p:cxnSp>
      <p:sp>
        <p:nvSpPr>
          <p:cNvPr id="173" name="Google Shape;173;p34"/>
          <p:cNvSpPr txBox="1">
            <a:spLocks noGrp="1"/>
          </p:cNvSpPr>
          <p:nvPr>
            <p:ph type="body" idx="1"/>
          </p:nvPr>
        </p:nvSpPr>
        <p:spPr>
          <a:xfrm>
            <a:off x="686700" y="1076275"/>
            <a:ext cx="7684500" cy="3686564"/>
          </a:xfrm>
          <a:prstGeom prst="rect">
            <a:avLst/>
          </a:prstGeom>
        </p:spPr>
        <p:txBody>
          <a:bodyPr spcFirstLastPara="1" wrap="square" lIns="91425" tIns="91425" rIns="91425" bIns="91425" anchor="t" anchorCtr="0">
            <a:noAutofit/>
          </a:bodyPr>
          <a:lstStyle/>
          <a:p>
            <a:pPr marL="0" marR="0" indent="0">
              <a:lnSpc>
                <a:spcPct val="150000"/>
              </a:lnSpc>
              <a:spcBef>
                <a:spcPts val="0"/>
              </a:spcBef>
              <a:spcAft>
                <a:spcPts val="800"/>
              </a:spcAft>
              <a:buNone/>
            </a:pPr>
            <a:r>
              <a:rPr lang="en-US" sz="1200" dirty="0">
                <a:effectLst/>
                <a:latin typeface="Times New Roman" panose="02020603050405020304" pitchFamily="18" charset="0"/>
                <a:ea typeface="DengXian" panose="02010600030101010101" pitchFamily="2" charset="-122"/>
                <a:cs typeface="Times New Roman" panose="02020603050405020304" pitchFamily="18" charset="0"/>
              </a:rPr>
              <a:t>The strategic criteria that an organization would be interested in and based on the Benefits, Opportunities, Costs and Risks are described below:</a:t>
            </a:r>
          </a:p>
          <a:p>
            <a:pPr marL="342900" marR="0" lvl="0" indent="-342900">
              <a:lnSpc>
                <a:spcPct val="150000"/>
              </a:lnSpc>
              <a:spcBef>
                <a:spcPts val="0"/>
              </a:spcBef>
              <a:spcAft>
                <a:spcPts val="0"/>
              </a:spcAft>
              <a:buFont typeface="Wingdings" panose="05000000000000000000" pitchFamily="2" charset="2"/>
              <a:buChar char="q"/>
            </a:pPr>
            <a:r>
              <a:rPr lang="en-US" sz="1200" b="1"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Advanced Technologies </a:t>
            </a:r>
            <a:r>
              <a:rPr lang="en-US" sz="12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advanced technologies like Artificial Intelligence on data collected would lead to better protection of systems and data across the network in an organization.</a:t>
            </a:r>
          </a:p>
          <a:p>
            <a:pPr marL="342900" marR="0" lvl="0" indent="-342900">
              <a:lnSpc>
                <a:spcPct val="150000"/>
              </a:lnSpc>
              <a:spcBef>
                <a:spcPts val="0"/>
              </a:spcBef>
              <a:spcAft>
                <a:spcPts val="0"/>
              </a:spcAft>
              <a:buFont typeface="Wingdings" panose="05000000000000000000" pitchFamily="2" charset="2"/>
              <a:buChar char="q"/>
            </a:pPr>
            <a:r>
              <a:rPr lang="en-US" sz="1200" b="1"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Data Management and Analysis</a:t>
            </a:r>
            <a:r>
              <a:rPr lang="en-US" sz="12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 Data acquisition and analysis is very important to analyze and protect the data</a:t>
            </a:r>
          </a:p>
          <a:p>
            <a:pPr marL="342900" marR="0" lvl="0" indent="-342900">
              <a:lnSpc>
                <a:spcPct val="150000"/>
              </a:lnSpc>
              <a:spcBef>
                <a:spcPts val="0"/>
              </a:spcBef>
              <a:spcAft>
                <a:spcPts val="0"/>
              </a:spcAft>
              <a:buFont typeface="Wingdings" panose="05000000000000000000" pitchFamily="2" charset="2"/>
              <a:buChar char="q"/>
            </a:pPr>
            <a:r>
              <a:rPr lang="en-US" sz="1200" b="1"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Systems Integration</a:t>
            </a:r>
            <a:r>
              <a:rPr lang="en-US" sz="12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  flexible and scalable the new cybersecurity technology can provide to the organization. </a:t>
            </a:r>
          </a:p>
          <a:p>
            <a:pPr marL="342900" marR="0" lvl="0" indent="-342900">
              <a:lnSpc>
                <a:spcPct val="150000"/>
              </a:lnSpc>
              <a:spcBef>
                <a:spcPts val="0"/>
              </a:spcBef>
              <a:spcAft>
                <a:spcPts val="0"/>
              </a:spcAft>
              <a:buFont typeface="Wingdings" panose="05000000000000000000" pitchFamily="2" charset="2"/>
              <a:buChar char="q"/>
            </a:pPr>
            <a:r>
              <a:rPr lang="en-US" sz="1200" b="1"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Capital Investments</a:t>
            </a:r>
            <a:r>
              <a:rPr lang="en-US" sz="12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  Cost and Investment in a software and technology depends on how high the organization wants to.  </a:t>
            </a:r>
          </a:p>
          <a:p>
            <a:pPr marL="342900" marR="0" lvl="0" indent="-342900">
              <a:lnSpc>
                <a:spcPct val="150000"/>
              </a:lnSpc>
              <a:spcBef>
                <a:spcPts val="0"/>
              </a:spcBef>
              <a:spcAft>
                <a:spcPts val="0"/>
              </a:spcAft>
              <a:buFont typeface="Wingdings" panose="05000000000000000000" pitchFamily="2" charset="2"/>
              <a:buChar char="q"/>
            </a:pPr>
            <a:r>
              <a:rPr lang="en-US" sz="1200" b="1"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Availability and Business Continuity</a:t>
            </a:r>
            <a:r>
              <a:rPr lang="en-US" sz="12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another factor that the organization would look into to buy a cybersecurity product.   This might include disaster recovery methods and insurance that the security product might provide. </a:t>
            </a:r>
          </a:p>
          <a:p>
            <a:pPr marL="342900" marR="0" lvl="0" indent="-342900">
              <a:lnSpc>
                <a:spcPct val="150000"/>
              </a:lnSpc>
              <a:spcBef>
                <a:spcPts val="0"/>
              </a:spcBef>
              <a:spcAft>
                <a:spcPts val="800"/>
              </a:spcAft>
              <a:buFont typeface="Wingdings" panose="05000000000000000000" pitchFamily="2" charset="2"/>
              <a:buChar char="q"/>
            </a:pPr>
            <a:r>
              <a:rPr lang="en-US" sz="12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n-US" sz="1200" b="1"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Security and Protection Levels</a:t>
            </a:r>
            <a:r>
              <a:rPr lang="en-US" sz="1200"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rPr>
              <a:t> :  This determines the level of security that the systems and data needs to be protected at.  Database encryption and backup security will be considered as part of this process.</a:t>
            </a:r>
          </a:p>
          <a:p>
            <a:pPr>
              <a:lnSpc>
                <a:spcPct val="120000"/>
              </a:lnSpc>
              <a:buFont typeface="Wingdings" panose="05000000000000000000" pitchFamily="2" charset="2"/>
              <a:buChar char="q"/>
            </a:pPr>
            <a:endParaRPr lang="en-US" sz="1400" dirty="0">
              <a:solidFill>
                <a:schemeClr val="bg1"/>
              </a:solidFill>
              <a:latin typeface="Times New Roman" panose="02020603050405020304" pitchFamily="18" charset="0"/>
              <a:cs typeface="Times New Roman" panose="02020603050405020304" pitchFamily="18" charset="0"/>
            </a:endParaRPr>
          </a:p>
          <a:p>
            <a:pPr>
              <a:lnSpc>
                <a:spcPct val="120000"/>
              </a:lnSpc>
              <a:buFont typeface="Wingdings" panose="05000000000000000000" pitchFamily="2" charset="2"/>
              <a:buChar char="q"/>
            </a:pPr>
            <a:endParaRPr lang="en-US" sz="1400" dirty="0">
              <a:solidFill>
                <a:schemeClr val="bg1"/>
              </a:solidFill>
              <a:latin typeface="Times New Roman" panose="02020603050405020304" pitchFamily="18" charset="0"/>
              <a:cs typeface="Times New Roman" panose="02020603050405020304" pitchFamily="18" charset="0"/>
            </a:endParaRPr>
          </a:p>
          <a:p>
            <a:pPr marL="158750" indent="0">
              <a:lnSpc>
                <a:spcPct val="120000"/>
              </a:lnSpc>
              <a:buNone/>
            </a:pPr>
            <a:endParaRPr lang="en-US" sz="1400" dirty="0">
              <a:solidFill>
                <a:schemeClr val="bg1"/>
              </a:solidFill>
              <a:latin typeface="Times New Roman" panose="02020603050405020304" pitchFamily="18" charset="0"/>
              <a:cs typeface="Times New Roman" panose="02020603050405020304" pitchFamily="18" charset="0"/>
            </a:endParaRPr>
          </a:p>
          <a:p>
            <a:pPr marR="0">
              <a:lnSpc>
                <a:spcPct val="120000"/>
              </a:lnSpc>
              <a:buFont typeface="Wingdings" panose="05000000000000000000" pitchFamily="2" charset="2"/>
              <a:buChar char="q"/>
            </a:pPr>
            <a:endParaRPr lang="en-US" sz="1400" dirty="0">
              <a:solidFill>
                <a:schemeClr val="bg1"/>
              </a:solidFill>
              <a:latin typeface="Times New Roman" panose="02020603050405020304" pitchFamily="18" charset="0"/>
              <a:cs typeface="Times New Roman" panose="02020603050405020304" pitchFamily="18" charset="0"/>
            </a:endParaRPr>
          </a:p>
          <a:p>
            <a:pPr marL="0" lvl="0" indent="0" algn="l" rtl="0">
              <a:spcBef>
                <a:spcPts val="0"/>
              </a:spcBef>
              <a:spcAft>
                <a:spcPts val="1600"/>
              </a:spcAft>
              <a:buNone/>
            </a:pPr>
            <a:endParaRPr sz="1250" dirty="0"/>
          </a:p>
        </p:txBody>
      </p:sp>
      <p:sp>
        <p:nvSpPr>
          <p:cNvPr id="174" name="Google Shape;174;p34"/>
          <p:cNvSpPr txBox="1">
            <a:spLocks noGrp="1"/>
          </p:cNvSpPr>
          <p:nvPr>
            <p:ph type="title"/>
          </p:nvPr>
        </p:nvSpPr>
        <p:spPr>
          <a:xfrm>
            <a:off x="1781425" y="378225"/>
            <a:ext cx="6589800" cy="515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2400" dirty="0">
                <a:solidFill>
                  <a:schemeClr val="bg1"/>
                </a:solidFill>
                <a:latin typeface="Times New Roman" panose="02020603050405020304" pitchFamily="18" charset="0"/>
                <a:cs typeface="Times New Roman" panose="02020603050405020304" pitchFamily="18" charset="0"/>
              </a:rPr>
              <a:t>Strategic Criteria</a:t>
            </a:r>
            <a:endParaRPr dirty="0">
              <a:solidFill>
                <a:schemeClr val="bg1"/>
              </a:solidFill>
            </a:endParaRPr>
          </a:p>
        </p:txBody>
      </p:sp>
      <p:sp>
        <p:nvSpPr>
          <p:cNvPr id="176" name="Google Shape;176;p34">
            <a:hlinkClick r:id="" action="ppaction://hlinkshowjump?jump=previousslide"/>
          </p:cNvPr>
          <p:cNvSpPr/>
          <p:nvPr/>
        </p:nvSpPr>
        <p:spPr>
          <a:xfrm rot="10800000">
            <a:off x="745722" y="380661"/>
            <a:ext cx="88200" cy="882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
        <p:nvSpPr>
          <p:cNvPr id="172" name="Google Shape;172;p34">
            <a:hlinkClick r:id="" action="ppaction://hlinkshowjump?jump=nextslide"/>
          </p:cNvPr>
          <p:cNvSpPr/>
          <p:nvPr/>
        </p:nvSpPr>
        <p:spPr>
          <a:xfrm>
            <a:off x="745525" y="639889"/>
            <a:ext cx="88500" cy="885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l" rtl="0">
              <a:spcBef>
                <a:spcPts val="0"/>
              </a:spcBef>
              <a:spcAft>
                <a:spcPts val="0"/>
              </a:spcAft>
              <a:buNone/>
            </a:pPr>
            <a:r>
              <a:rPr lang="en" sz="1200">
                <a:solidFill>
                  <a:schemeClr val="dk1"/>
                </a:solidFill>
                <a:latin typeface="Montserrat"/>
                <a:ea typeface="Montserrat"/>
                <a:cs typeface="Montserrat"/>
                <a:sym typeface="Montserrat"/>
              </a:rPr>
              <a:t>🠺</a:t>
            </a:r>
            <a:endParaRPr sz="1200">
              <a:solidFill>
                <a:schemeClr val="dk1"/>
              </a:solidFill>
              <a:latin typeface="Montserrat"/>
              <a:ea typeface="Montserrat"/>
              <a:cs typeface="Montserrat"/>
              <a:sym typeface="Montserrat"/>
            </a:endParaRPr>
          </a:p>
        </p:txBody>
      </p:sp>
    </p:spTree>
    <p:extLst>
      <p:ext uri="{BB962C8B-B14F-4D97-AF65-F5344CB8AC3E}">
        <p14:creationId xmlns:p14="http://schemas.microsoft.com/office/powerpoint/2010/main" val="15448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237D">
                <a:alpha val="59000"/>
              </a:srgbClr>
            </a:gs>
            <a:gs pos="100000">
              <a:srgbClr val="011445"/>
            </a:gs>
          </a:gsLst>
          <a:path path="circle">
            <a:fillToRect l="50000" t="50000" r="50000" b="50000"/>
          </a:path>
          <a:tileRect/>
        </a:gradFill>
        <a:effectLst/>
      </p:bgPr>
    </p:bg>
    <p:spTree>
      <p:nvGrpSpPr>
        <p:cNvPr id="1" name="Shape 224"/>
        <p:cNvGrpSpPr/>
        <p:nvPr/>
      </p:nvGrpSpPr>
      <p:grpSpPr>
        <a:xfrm>
          <a:off x="0" y="0"/>
          <a:ext cx="0" cy="0"/>
          <a:chOff x="0" y="0"/>
          <a:chExt cx="0" cy="0"/>
        </a:xfrm>
      </p:grpSpPr>
      <p:grpSp>
        <p:nvGrpSpPr>
          <p:cNvPr id="8" name="Group 7">
            <a:extLst>
              <a:ext uri="{FF2B5EF4-FFF2-40B4-BE49-F238E27FC236}">
                <a16:creationId xmlns:a16="http://schemas.microsoft.com/office/drawing/2014/main" id="{CF1E0836-E3CA-473B-A085-18202A4557F6}"/>
              </a:ext>
            </a:extLst>
          </p:cNvPr>
          <p:cNvGrpSpPr/>
          <p:nvPr/>
        </p:nvGrpSpPr>
        <p:grpSpPr>
          <a:xfrm>
            <a:off x="8470981" y="-125833"/>
            <a:ext cx="512426" cy="1414189"/>
            <a:chOff x="404400" y="0"/>
            <a:chExt cx="512426" cy="1414189"/>
          </a:xfrm>
        </p:grpSpPr>
        <p:sp>
          <p:nvSpPr>
            <p:cNvPr id="227" name="Google Shape;227;p38"/>
            <p:cNvSpPr/>
            <p:nvPr/>
          </p:nvSpPr>
          <p:spPr>
            <a:xfrm>
              <a:off x="492045" y="0"/>
              <a:ext cx="299744" cy="1234986"/>
            </a:xfrm>
            <a:custGeom>
              <a:avLst/>
              <a:gdLst/>
              <a:ahLst/>
              <a:cxnLst/>
              <a:rect l="l" t="t" r="r" b="b"/>
              <a:pathLst>
                <a:path w="11670" h="48082" fill="none" extrusionOk="0">
                  <a:moveTo>
                    <a:pt x="11599" y="0"/>
                  </a:moveTo>
                  <a:lnTo>
                    <a:pt x="11670" y="21647"/>
                  </a:lnTo>
                  <a:lnTo>
                    <a:pt x="1" y="34388"/>
                  </a:lnTo>
                  <a:lnTo>
                    <a:pt x="1" y="48081"/>
                  </a:lnTo>
                  <a:lnTo>
                    <a:pt x="6097" y="48081"/>
                  </a:lnTo>
                </a:path>
              </a:pathLst>
            </a:custGeom>
            <a:solidFill>
              <a:schemeClr val="lt1"/>
            </a:solidFill>
            <a:ln w="19050"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nvGrpSpPr>
            <p:cNvPr id="228" name="Google Shape;228;p38"/>
            <p:cNvGrpSpPr/>
            <p:nvPr/>
          </p:nvGrpSpPr>
          <p:grpSpPr>
            <a:xfrm>
              <a:off x="629692" y="1105264"/>
              <a:ext cx="144992" cy="269768"/>
              <a:chOff x="629692" y="1105264"/>
              <a:chExt cx="144992" cy="269768"/>
            </a:xfrm>
          </p:grpSpPr>
          <p:sp>
            <p:nvSpPr>
              <p:cNvPr id="229" name="Google Shape;229;p38"/>
              <p:cNvSpPr/>
              <p:nvPr/>
            </p:nvSpPr>
            <p:spPr>
              <a:xfrm>
                <a:off x="629692" y="1105264"/>
                <a:ext cx="144992" cy="135206"/>
              </a:xfrm>
              <a:custGeom>
                <a:avLst/>
                <a:gdLst/>
                <a:ahLst/>
                <a:cxnLst/>
                <a:rect l="l" t="t" r="r" b="b"/>
                <a:pathLst>
                  <a:path w="5645" h="5264" fill="none" extrusionOk="0">
                    <a:moveTo>
                      <a:pt x="0" y="5264"/>
                    </a:moveTo>
                    <a:lnTo>
                      <a:pt x="5644" y="1"/>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30" name="Google Shape;230;p38"/>
              <p:cNvSpPr/>
              <p:nvPr/>
            </p:nvSpPr>
            <p:spPr>
              <a:xfrm>
                <a:off x="635188" y="1229450"/>
                <a:ext cx="135822" cy="145583"/>
              </a:xfrm>
              <a:custGeom>
                <a:avLst/>
                <a:gdLst/>
                <a:ahLst/>
                <a:cxnLst/>
                <a:rect l="l" t="t" r="r" b="b"/>
                <a:pathLst>
                  <a:path w="5288" h="5668" fill="none" extrusionOk="0">
                    <a:moveTo>
                      <a:pt x="0" y="0"/>
                    </a:moveTo>
                    <a:lnTo>
                      <a:pt x="5287" y="5668"/>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231" name="Google Shape;231;p38">
              <a:hlinkClick r:id="rId3" action="ppaction://hlinksldjump"/>
            </p:cNvPr>
            <p:cNvSpPr/>
            <p:nvPr/>
          </p:nvSpPr>
          <p:spPr>
            <a:xfrm>
              <a:off x="662726" y="431825"/>
              <a:ext cx="254100" cy="2541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US" sz="1600" b="1" dirty="0">
                  <a:solidFill>
                    <a:schemeClr val="bg1"/>
                  </a:solidFill>
                </a:rPr>
                <a:t>K</a:t>
              </a:r>
              <a:endParaRPr sz="1600" b="1" dirty="0">
                <a:solidFill>
                  <a:schemeClr val="bg1"/>
                </a:solidFill>
              </a:endParaRPr>
            </a:p>
          </p:txBody>
        </p:sp>
        <p:sp>
          <p:nvSpPr>
            <p:cNvPr id="232" name="Google Shape;232;p38"/>
            <p:cNvSpPr/>
            <p:nvPr/>
          </p:nvSpPr>
          <p:spPr>
            <a:xfrm>
              <a:off x="404400" y="796152"/>
              <a:ext cx="175200" cy="1752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1000">
                <a:solidFill>
                  <a:schemeClr val="bg1"/>
                </a:solidFill>
              </a:endParaRPr>
            </a:p>
          </p:txBody>
        </p:sp>
        <p:sp>
          <p:nvSpPr>
            <p:cNvPr id="233" name="Google Shape;233;p38">
              <a:hlinkClick r:id="" action="ppaction://hlinkshowjump?jump=previousslide"/>
            </p:cNvPr>
            <p:cNvSpPr/>
            <p:nvPr/>
          </p:nvSpPr>
          <p:spPr>
            <a:xfrm rot="10800000">
              <a:off x="745722" y="1066461"/>
              <a:ext cx="88200" cy="882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bg1"/>
                  </a:solidFill>
                  <a:latin typeface="Montserrat"/>
                  <a:ea typeface="Montserrat"/>
                  <a:cs typeface="Montserrat"/>
                  <a:sym typeface="Montserrat"/>
                </a:rPr>
                <a:t>🠺</a:t>
              </a:r>
              <a:endParaRPr sz="1200">
                <a:solidFill>
                  <a:schemeClr val="bg1"/>
                </a:solidFill>
                <a:latin typeface="Montserrat"/>
                <a:ea typeface="Montserrat"/>
                <a:cs typeface="Montserrat"/>
                <a:sym typeface="Montserrat"/>
              </a:endParaRPr>
            </a:p>
          </p:txBody>
        </p:sp>
        <p:sp>
          <p:nvSpPr>
            <p:cNvPr id="234" name="Google Shape;234;p38">
              <a:hlinkClick r:id="" action="ppaction://hlinkshowjump?jump=nextslide"/>
            </p:cNvPr>
            <p:cNvSpPr/>
            <p:nvPr/>
          </p:nvSpPr>
          <p:spPr>
            <a:xfrm>
              <a:off x="745525" y="1325689"/>
              <a:ext cx="88500" cy="885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l" rtl="0">
                <a:spcBef>
                  <a:spcPts val="0"/>
                </a:spcBef>
                <a:spcAft>
                  <a:spcPts val="0"/>
                </a:spcAft>
                <a:buNone/>
              </a:pPr>
              <a:r>
                <a:rPr lang="en" sz="1200" dirty="0">
                  <a:solidFill>
                    <a:schemeClr val="bg1"/>
                  </a:solidFill>
                  <a:latin typeface="Montserrat"/>
                  <a:ea typeface="Montserrat"/>
                  <a:cs typeface="Montserrat"/>
                  <a:sym typeface="Montserrat"/>
                </a:rPr>
                <a:t>🠺</a:t>
              </a:r>
              <a:endParaRPr sz="1200" dirty="0">
                <a:solidFill>
                  <a:schemeClr val="bg1"/>
                </a:solidFill>
                <a:latin typeface="Montserrat"/>
                <a:ea typeface="Montserrat"/>
                <a:cs typeface="Montserrat"/>
                <a:sym typeface="Montserrat"/>
              </a:endParaRPr>
            </a:p>
          </p:txBody>
        </p:sp>
      </p:grpSp>
      <p:graphicFrame>
        <p:nvGraphicFramePr>
          <p:cNvPr id="7" name="Table 6">
            <a:extLst>
              <a:ext uri="{FF2B5EF4-FFF2-40B4-BE49-F238E27FC236}">
                <a16:creationId xmlns:a16="http://schemas.microsoft.com/office/drawing/2014/main" id="{595E9CB5-EDD5-41D0-8BBB-1EF0C1A827EE}"/>
              </a:ext>
            </a:extLst>
          </p:cNvPr>
          <p:cNvGraphicFramePr>
            <a:graphicFrameLocks noGrp="1"/>
          </p:cNvGraphicFramePr>
          <p:nvPr>
            <p:extLst>
              <p:ext uri="{D42A27DB-BD31-4B8C-83A1-F6EECF244321}">
                <p14:modId xmlns:p14="http://schemas.microsoft.com/office/powerpoint/2010/main" val="4263764228"/>
              </p:ext>
            </p:extLst>
          </p:nvPr>
        </p:nvGraphicFramePr>
        <p:xfrm>
          <a:off x="2295425" y="43550"/>
          <a:ext cx="5732959" cy="5204778"/>
        </p:xfrm>
        <a:graphic>
          <a:graphicData uri="http://schemas.openxmlformats.org/drawingml/2006/table">
            <a:tbl>
              <a:tblPr firstRow="1" firstCol="1" bandRow="1">
                <a:tableStyleId>{373F14DD-9BDB-4B39-A820-BDF13519E7B6}</a:tableStyleId>
              </a:tblPr>
              <a:tblGrid>
                <a:gridCol w="2628561">
                  <a:extLst>
                    <a:ext uri="{9D8B030D-6E8A-4147-A177-3AD203B41FA5}">
                      <a16:colId xmlns:a16="http://schemas.microsoft.com/office/drawing/2014/main" val="428960872"/>
                    </a:ext>
                  </a:extLst>
                </a:gridCol>
                <a:gridCol w="3104398">
                  <a:extLst>
                    <a:ext uri="{9D8B030D-6E8A-4147-A177-3AD203B41FA5}">
                      <a16:colId xmlns:a16="http://schemas.microsoft.com/office/drawing/2014/main" val="1113387210"/>
                    </a:ext>
                  </a:extLst>
                </a:gridCol>
              </a:tblGrid>
              <a:tr h="139961">
                <a:tc>
                  <a:txBody>
                    <a:bodyPr/>
                    <a:lstStyle/>
                    <a:p>
                      <a:pPr marL="0" marR="0" algn="l" rtl="0">
                        <a:lnSpc>
                          <a:spcPct val="150000"/>
                        </a:lnSpc>
                        <a:spcBef>
                          <a:spcPts val="0"/>
                        </a:spcBef>
                        <a:spcAft>
                          <a:spcPts val="0"/>
                        </a:spcAft>
                        <a:buClr>
                          <a:srgbClr val="000000"/>
                        </a:buClr>
                        <a:buFont typeface="Arial"/>
                      </a:pPr>
                      <a:r>
                        <a:rPr lang="en-US" sz="14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Benefits</a:t>
                      </a:r>
                      <a:endParaRPr lang="en-US" sz="1400" b="1" i="0" u="none" strike="noStrike" cap="none"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sym typeface="Arial"/>
                      </a:endParaRPr>
                    </a:p>
                  </a:txBody>
                  <a:tcPr marL="37587" marR="37587" marT="0" marB="0"/>
                </a:tc>
                <a:tc>
                  <a:txBody>
                    <a:bodyPr/>
                    <a:lstStyle/>
                    <a:p>
                      <a:pPr marL="0" marR="0" algn="l" rtl="0">
                        <a:lnSpc>
                          <a:spcPct val="150000"/>
                        </a:lnSpc>
                        <a:spcBef>
                          <a:spcPts val="0"/>
                        </a:spcBef>
                        <a:spcAft>
                          <a:spcPts val="0"/>
                        </a:spcAft>
                        <a:buClr>
                          <a:srgbClr val="000000"/>
                        </a:buClr>
                        <a:buFont typeface="Arial"/>
                      </a:pPr>
                      <a:r>
                        <a:rPr lang="en-US" sz="14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Opportunities</a:t>
                      </a:r>
                      <a:endParaRPr lang="en-US" sz="1400" b="1" i="0" u="none" strike="noStrike" cap="none"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sym typeface="Arial"/>
                      </a:endParaRPr>
                    </a:p>
                  </a:txBody>
                  <a:tcPr marL="37587" marR="37587" marT="0" marB="0"/>
                </a:tc>
                <a:extLst>
                  <a:ext uri="{0D108BD9-81ED-4DB2-BD59-A6C34878D82A}">
                    <a16:rowId xmlns:a16="http://schemas.microsoft.com/office/drawing/2014/main" val="2784102623"/>
                  </a:ext>
                </a:extLst>
              </a:tr>
              <a:tr h="3743216">
                <a:tc>
                  <a:txBody>
                    <a:bodyPr/>
                    <a:lstStyle/>
                    <a:p>
                      <a:pPr marL="342900" marR="0" lvl="0" indent="-342900">
                        <a:lnSpc>
                          <a:spcPct val="150000"/>
                        </a:lnSpc>
                        <a:spcBef>
                          <a:spcPts val="0"/>
                        </a:spcBef>
                        <a:spcAft>
                          <a:spcPts val="0"/>
                        </a:spcAft>
                        <a:buFont typeface="Symbol" panose="05050102010706020507" pitchFamily="18" charset="2"/>
                        <a:buChar char=""/>
                      </a:pPr>
                      <a:r>
                        <a:rPr lang="en-US" sz="1000" b="1" dirty="0">
                          <a:solidFill>
                            <a:schemeClr val="bg1"/>
                          </a:solidFill>
                          <a:effectLst/>
                          <a:latin typeface="Times New Roman" panose="02020603050405020304" pitchFamily="18" charset="0"/>
                          <a:cs typeface="Times New Roman" panose="02020603050405020304" pitchFamily="18" charset="0"/>
                        </a:rPr>
                        <a:t>Technology</a:t>
                      </a:r>
                    </a:p>
                    <a:p>
                      <a:pPr marL="742950" marR="0" lvl="1" indent="-285750">
                        <a:lnSpc>
                          <a:spcPct val="150000"/>
                        </a:lnSpc>
                        <a:spcBef>
                          <a:spcPts val="0"/>
                        </a:spcBef>
                        <a:spcAft>
                          <a:spcPts val="0"/>
                        </a:spcAft>
                        <a:buFont typeface="Courier New" panose="02070309020205020404" pitchFamily="49" charset="0"/>
                        <a:buChar char="o"/>
                      </a:pPr>
                      <a:r>
                        <a:rPr lang="en-US" sz="1000" b="1" dirty="0">
                          <a:solidFill>
                            <a:schemeClr val="bg1"/>
                          </a:solidFill>
                          <a:effectLst/>
                          <a:latin typeface="Times New Roman" panose="02020603050405020304" pitchFamily="18" charset="0"/>
                          <a:cs typeface="Times New Roman" panose="02020603050405020304" pitchFamily="18" charset="0"/>
                        </a:rPr>
                        <a:t>Systems Integration  </a:t>
                      </a:r>
                    </a:p>
                    <a:p>
                      <a:pPr marL="742950" marR="0" lvl="1" indent="-285750">
                        <a:lnSpc>
                          <a:spcPct val="150000"/>
                        </a:lnSpc>
                        <a:spcBef>
                          <a:spcPts val="0"/>
                        </a:spcBef>
                        <a:spcAft>
                          <a:spcPts val="0"/>
                        </a:spcAft>
                        <a:buFont typeface="Courier New" panose="02070309020205020404" pitchFamily="49" charset="0"/>
                        <a:buChar char="o"/>
                      </a:pPr>
                      <a:r>
                        <a:rPr lang="en-US" sz="1000" b="1" dirty="0">
                          <a:solidFill>
                            <a:schemeClr val="bg1"/>
                          </a:solidFill>
                          <a:effectLst/>
                          <a:latin typeface="Times New Roman" panose="02020603050405020304" pitchFamily="18" charset="0"/>
                          <a:cs typeface="Times New Roman" panose="02020603050405020304" pitchFamily="18" charset="0"/>
                        </a:rPr>
                        <a:t>Optimized infrastructure</a:t>
                      </a:r>
                    </a:p>
                    <a:p>
                      <a:pPr marL="742950" marR="0" lvl="1" indent="-285750">
                        <a:lnSpc>
                          <a:spcPct val="150000"/>
                        </a:lnSpc>
                        <a:spcBef>
                          <a:spcPts val="0"/>
                        </a:spcBef>
                        <a:spcAft>
                          <a:spcPts val="0"/>
                        </a:spcAft>
                        <a:buFont typeface="Courier New" panose="02070309020205020404" pitchFamily="49" charset="0"/>
                        <a:buChar char="o"/>
                      </a:pPr>
                      <a:r>
                        <a:rPr lang="en-US" sz="1000" b="1" dirty="0">
                          <a:solidFill>
                            <a:schemeClr val="bg1"/>
                          </a:solidFill>
                          <a:effectLst/>
                          <a:latin typeface="Times New Roman" panose="02020603050405020304" pitchFamily="18" charset="0"/>
                          <a:cs typeface="Times New Roman" panose="02020603050405020304" pitchFamily="18" charset="0"/>
                        </a:rPr>
                        <a:t>Flexible Scalability</a:t>
                      </a:r>
                    </a:p>
                    <a:p>
                      <a:pPr marL="742950" marR="0" lvl="1" indent="-285750">
                        <a:lnSpc>
                          <a:spcPct val="150000"/>
                        </a:lnSpc>
                        <a:spcBef>
                          <a:spcPts val="0"/>
                        </a:spcBef>
                        <a:spcAft>
                          <a:spcPts val="0"/>
                        </a:spcAft>
                        <a:buFont typeface="Courier New" panose="02070309020205020404" pitchFamily="49" charset="0"/>
                        <a:buChar char="o"/>
                      </a:pPr>
                      <a:r>
                        <a:rPr lang="en-US" sz="1000" b="1" dirty="0">
                          <a:solidFill>
                            <a:schemeClr val="bg1"/>
                          </a:solidFill>
                          <a:effectLst/>
                          <a:latin typeface="Times New Roman" panose="02020603050405020304" pitchFamily="18" charset="0"/>
                          <a:cs typeface="Times New Roman" panose="02020603050405020304" pitchFamily="18" charset="0"/>
                        </a:rPr>
                        <a:t>Collaboration</a:t>
                      </a:r>
                    </a:p>
                    <a:p>
                      <a:pPr marL="742950" marR="0" lvl="1" indent="-285750">
                        <a:lnSpc>
                          <a:spcPct val="150000"/>
                        </a:lnSpc>
                        <a:spcBef>
                          <a:spcPts val="0"/>
                        </a:spcBef>
                        <a:spcAft>
                          <a:spcPts val="0"/>
                        </a:spcAft>
                        <a:buFont typeface="Courier New" panose="02070309020205020404" pitchFamily="49" charset="0"/>
                        <a:buChar char="o"/>
                      </a:pPr>
                      <a:r>
                        <a:rPr lang="en-US" sz="1000" b="1" dirty="0" err="1">
                          <a:solidFill>
                            <a:schemeClr val="bg1"/>
                          </a:solidFill>
                          <a:effectLst/>
                          <a:latin typeface="Times New Roman" panose="02020603050405020304" pitchFamily="18" charset="0"/>
                          <a:cs typeface="Times New Roman" panose="02020603050405020304" pitchFamily="18" charset="0"/>
                        </a:rPr>
                        <a:t>Impl</a:t>
                      </a:r>
                      <a:r>
                        <a:rPr lang="en-US" sz="1000" b="1" dirty="0">
                          <a:solidFill>
                            <a:schemeClr val="bg1"/>
                          </a:solidFill>
                          <a:effectLst/>
                          <a:latin typeface="Times New Roman" panose="02020603050405020304" pitchFamily="18" charset="0"/>
                          <a:cs typeface="Times New Roman" panose="02020603050405020304" pitchFamily="18" charset="0"/>
                        </a:rPr>
                        <a:t> Time and Performance</a:t>
                      </a:r>
                    </a:p>
                    <a:p>
                      <a:pPr marL="742950" marR="0" lvl="1" indent="-285750">
                        <a:lnSpc>
                          <a:spcPct val="150000"/>
                        </a:lnSpc>
                        <a:spcBef>
                          <a:spcPts val="0"/>
                        </a:spcBef>
                        <a:spcAft>
                          <a:spcPts val="0"/>
                        </a:spcAft>
                        <a:buFont typeface="Courier New" panose="02070309020205020404" pitchFamily="49" charset="0"/>
                        <a:buChar char="o"/>
                      </a:pPr>
                      <a:r>
                        <a:rPr lang="en-US" sz="1000" b="1" dirty="0">
                          <a:solidFill>
                            <a:schemeClr val="bg1"/>
                          </a:solidFill>
                          <a:effectLst/>
                          <a:latin typeface="Times New Roman" panose="02020603050405020304" pitchFamily="18" charset="0"/>
                          <a:cs typeface="Times New Roman" panose="02020603050405020304" pitchFamily="18" charset="0"/>
                        </a:rPr>
                        <a:t>System Updates</a:t>
                      </a:r>
                    </a:p>
                    <a:p>
                      <a:pPr marL="742950" marR="0" lvl="1" indent="-285750">
                        <a:lnSpc>
                          <a:spcPct val="150000"/>
                        </a:lnSpc>
                        <a:spcBef>
                          <a:spcPts val="0"/>
                        </a:spcBef>
                        <a:spcAft>
                          <a:spcPts val="0"/>
                        </a:spcAft>
                        <a:buFont typeface="Courier New" panose="02070309020205020404" pitchFamily="49" charset="0"/>
                        <a:buChar char="o"/>
                      </a:pPr>
                      <a:r>
                        <a:rPr lang="en-US" sz="1000" b="1" dirty="0">
                          <a:solidFill>
                            <a:schemeClr val="bg1"/>
                          </a:solidFill>
                          <a:effectLst/>
                          <a:latin typeface="Times New Roman" panose="02020603050405020304" pitchFamily="18" charset="0"/>
                          <a:cs typeface="Times New Roman" panose="02020603050405020304" pitchFamily="18" charset="0"/>
                        </a:rPr>
                        <a:t>Root-Cause Analysis</a:t>
                      </a:r>
                    </a:p>
                    <a:p>
                      <a:pPr marL="742950" marR="0" lvl="1" indent="-285750">
                        <a:lnSpc>
                          <a:spcPct val="150000"/>
                        </a:lnSpc>
                        <a:spcBef>
                          <a:spcPts val="0"/>
                        </a:spcBef>
                        <a:spcAft>
                          <a:spcPts val="0"/>
                        </a:spcAft>
                        <a:buFont typeface="Courier New" panose="02070309020205020404" pitchFamily="49" charset="0"/>
                        <a:buChar char="o"/>
                      </a:pPr>
                      <a:r>
                        <a:rPr lang="en-US" sz="1000" b="1" dirty="0">
                          <a:solidFill>
                            <a:schemeClr val="bg1"/>
                          </a:solidFill>
                          <a:effectLst/>
                          <a:latin typeface="Times New Roman" panose="02020603050405020304" pitchFamily="18" charset="0"/>
                          <a:cs typeface="Times New Roman" panose="02020603050405020304" pitchFamily="18" charset="0"/>
                        </a:rPr>
                        <a:t>Safety and security</a:t>
                      </a:r>
                    </a:p>
                    <a:p>
                      <a:pPr marL="342900" marR="0" lvl="0" indent="-342900">
                        <a:lnSpc>
                          <a:spcPct val="150000"/>
                        </a:lnSpc>
                        <a:spcBef>
                          <a:spcPts val="0"/>
                        </a:spcBef>
                        <a:spcAft>
                          <a:spcPts val="0"/>
                        </a:spcAft>
                        <a:buFont typeface="Symbol" panose="05050102010706020507" pitchFamily="18" charset="2"/>
                        <a:buChar char=""/>
                      </a:pPr>
                      <a:r>
                        <a:rPr lang="en-US" sz="1000" b="1" dirty="0">
                          <a:solidFill>
                            <a:schemeClr val="bg1"/>
                          </a:solidFill>
                          <a:effectLst/>
                          <a:latin typeface="Times New Roman" panose="02020603050405020304" pitchFamily="18" charset="0"/>
                          <a:cs typeface="Times New Roman" panose="02020603050405020304" pitchFamily="18" charset="0"/>
                        </a:rPr>
                        <a:t>Organizational</a:t>
                      </a:r>
                    </a:p>
                    <a:p>
                      <a:pPr marL="742950" marR="0" lvl="1" indent="-285750">
                        <a:lnSpc>
                          <a:spcPct val="150000"/>
                        </a:lnSpc>
                        <a:spcBef>
                          <a:spcPts val="0"/>
                        </a:spcBef>
                        <a:spcAft>
                          <a:spcPts val="0"/>
                        </a:spcAft>
                        <a:buFont typeface="Courier New" panose="02070309020205020404" pitchFamily="49" charset="0"/>
                        <a:buChar char="o"/>
                      </a:pPr>
                      <a:r>
                        <a:rPr lang="en-US" sz="1000" b="1" dirty="0">
                          <a:solidFill>
                            <a:schemeClr val="bg1"/>
                          </a:solidFill>
                          <a:effectLst/>
                          <a:latin typeface="Times New Roman" panose="02020603050405020304" pitchFamily="18" charset="0"/>
                          <a:cs typeface="Times New Roman" panose="02020603050405020304" pitchFamily="18" charset="0"/>
                        </a:rPr>
                        <a:t>Improve Data Security</a:t>
                      </a:r>
                    </a:p>
                    <a:p>
                      <a:pPr marL="742950" marR="0" lvl="1" indent="-285750">
                        <a:lnSpc>
                          <a:spcPct val="150000"/>
                        </a:lnSpc>
                        <a:spcBef>
                          <a:spcPts val="0"/>
                        </a:spcBef>
                        <a:spcAft>
                          <a:spcPts val="0"/>
                        </a:spcAft>
                        <a:buFont typeface="Courier New" panose="02070309020205020404" pitchFamily="49" charset="0"/>
                        <a:buChar char="o"/>
                      </a:pPr>
                      <a:r>
                        <a:rPr lang="en-US" sz="1000" b="1" dirty="0">
                          <a:solidFill>
                            <a:schemeClr val="bg1"/>
                          </a:solidFill>
                          <a:effectLst/>
                          <a:latin typeface="Times New Roman" panose="02020603050405020304" pitchFamily="18" charset="0"/>
                          <a:cs typeface="Times New Roman" panose="02020603050405020304" pitchFamily="18" charset="0"/>
                        </a:rPr>
                        <a:t>Realtime Systems monitoring</a:t>
                      </a:r>
                    </a:p>
                    <a:p>
                      <a:pPr marL="742950" marR="0" lvl="1" indent="-285750">
                        <a:lnSpc>
                          <a:spcPct val="150000"/>
                        </a:lnSpc>
                        <a:spcBef>
                          <a:spcPts val="0"/>
                        </a:spcBef>
                        <a:spcAft>
                          <a:spcPts val="0"/>
                        </a:spcAft>
                        <a:buFont typeface="Courier New" panose="02070309020205020404" pitchFamily="49" charset="0"/>
                        <a:buChar char="o"/>
                      </a:pPr>
                      <a:r>
                        <a:rPr lang="en-US" sz="1000" b="1" dirty="0">
                          <a:solidFill>
                            <a:schemeClr val="bg1"/>
                          </a:solidFill>
                          <a:effectLst/>
                          <a:latin typeface="Times New Roman" panose="02020603050405020304" pitchFamily="18" charset="0"/>
                          <a:cs typeface="Times New Roman" panose="02020603050405020304" pitchFamily="18" charset="0"/>
                        </a:rPr>
                        <a:t>System Availability</a:t>
                      </a:r>
                    </a:p>
                    <a:p>
                      <a:pPr marL="342900" marR="0" lvl="0" indent="-342900">
                        <a:lnSpc>
                          <a:spcPct val="150000"/>
                        </a:lnSpc>
                        <a:spcBef>
                          <a:spcPts val="0"/>
                        </a:spcBef>
                        <a:spcAft>
                          <a:spcPts val="0"/>
                        </a:spcAft>
                        <a:buFont typeface="Symbol" panose="05050102010706020507" pitchFamily="18" charset="2"/>
                        <a:buChar char=""/>
                      </a:pPr>
                      <a:r>
                        <a:rPr lang="en-US" sz="1000" b="1" dirty="0">
                          <a:solidFill>
                            <a:schemeClr val="bg1"/>
                          </a:solidFill>
                          <a:effectLst/>
                          <a:latin typeface="Times New Roman" panose="02020603050405020304" pitchFamily="18" charset="0"/>
                          <a:cs typeface="Times New Roman" panose="02020603050405020304" pitchFamily="18" charset="0"/>
                        </a:rPr>
                        <a:t>Financial</a:t>
                      </a:r>
                    </a:p>
                    <a:p>
                      <a:pPr marL="742950" marR="0" lvl="1" indent="-285750">
                        <a:lnSpc>
                          <a:spcPct val="150000"/>
                        </a:lnSpc>
                        <a:spcBef>
                          <a:spcPts val="0"/>
                        </a:spcBef>
                        <a:spcAft>
                          <a:spcPts val="0"/>
                        </a:spcAft>
                        <a:buFont typeface="Courier New" panose="02070309020205020404" pitchFamily="49" charset="0"/>
                        <a:buChar char="o"/>
                      </a:pPr>
                      <a:r>
                        <a:rPr lang="en-US" sz="1000" b="1" dirty="0">
                          <a:solidFill>
                            <a:schemeClr val="bg1"/>
                          </a:solidFill>
                          <a:effectLst/>
                          <a:latin typeface="Times New Roman" panose="02020603050405020304" pitchFamily="18" charset="0"/>
                          <a:cs typeface="Times New Roman" panose="02020603050405020304" pitchFamily="18" charset="0"/>
                        </a:rPr>
                        <a:t>Implementation Cost</a:t>
                      </a:r>
                    </a:p>
                    <a:p>
                      <a:pPr marL="742950" marR="0" lvl="1" indent="-285750">
                        <a:lnSpc>
                          <a:spcPct val="150000"/>
                        </a:lnSpc>
                        <a:spcBef>
                          <a:spcPts val="0"/>
                        </a:spcBef>
                        <a:spcAft>
                          <a:spcPts val="0"/>
                        </a:spcAft>
                        <a:buFont typeface="Courier New" panose="02070309020205020404" pitchFamily="49" charset="0"/>
                        <a:buChar char="o"/>
                      </a:pPr>
                      <a:r>
                        <a:rPr lang="en-US" sz="1000" b="1" dirty="0">
                          <a:solidFill>
                            <a:schemeClr val="bg1"/>
                          </a:solidFill>
                          <a:effectLst/>
                          <a:latin typeface="Times New Roman" panose="02020603050405020304" pitchFamily="18" charset="0"/>
                          <a:cs typeface="Times New Roman" panose="02020603050405020304" pitchFamily="18" charset="0"/>
                        </a:rPr>
                        <a:t>Operational Costs</a:t>
                      </a:r>
                    </a:p>
                    <a:p>
                      <a:pPr marL="742950" marR="0" lvl="1" indent="-285750">
                        <a:lnSpc>
                          <a:spcPct val="150000"/>
                        </a:lnSpc>
                        <a:spcBef>
                          <a:spcPts val="0"/>
                        </a:spcBef>
                        <a:spcAft>
                          <a:spcPts val="0"/>
                        </a:spcAft>
                        <a:buFont typeface="Courier New" panose="02070309020205020404" pitchFamily="49" charset="0"/>
                        <a:buChar char="o"/>
                      </a:pPr>
                      <a:r>
                        <a:rPr lang="en-US" sz="1000" b="1" dirty="0">
                          <a:solidFill>
                            <a:schemeClr val="bg1"/>
                          </a:solidFill>
                          <a:effectLst/>
                          <a:latin typeface="Times New Roman" panose="02020603050405020304" pitchFamily="18" charset="0"/>
                          <a:cs typeface="Times New Roman" panose="02020603050405020304" pitchFamily="18" charset="0"/>
                        </a:rPr>
                        <a:t>Software vendor insurance</a:t>
                      </a:r>
                    </a:p>
                    <a:p>
                      <a:pPr marL="342900" marR="0" lvl="0" indent="-342900">
                        <a:lnSpc>
                          <a:spcPct val="150000"/>
                        </a:lnSpc>
                        <a:spcBef>
                          <a:spcPts val="0"/>
                        </a:spcBef>
                        <a:spcAft>
                          <a:spcPts val="0"/>
                        </a:spcAft>
                        <a:buFont typeface="Symbol" panose="05050102010706020507" pitchFamily="18" charset="2"/>
                        <a:buChar char=""/>
                      </a:pPr>
                      <a:r>
                        <a:rPr lang="en-US" sz="1000" b="1" dirty="0">
                          <a:solidFill>
                            <a:schemeClr val="bg1"/>
                          </a:solidFill>
                          <a:effectLst/>
                          <a:latin typeface="Times New Roman" panose="02020603050405020304" pitchFamily="18" charset="0"/>
                          <a:cs typeface="Times New Roman" panose="02020603050405020304" pitchFamily="18" charset="0"/>
                        </a:rPr>
                        <a:t>Social</a:t>
                      </a:r>
                    </a:p>
                    <a:p>
                      <a:pPr marL="742950" marR="0" lvl="1" indent="-285750">
                        <a:lnSpc>
                          <a:spcPct val="150000"/>
                        </a:lnSpc>
                        <a:spcBef>
                          <a:spcPts val="0"/>
                        </a:spcBef>
                        <a:spcAft>
                          <a:spcPts val="0"/>
                        </a:spcAft>
                        <a:buFont typeface="Courier New" panose="02070309020205020404" pitchFamily="49" charset="0"/>
                        <a:buChar char="o"/>
                      </a:pPr>
                      <a:r>
                        <a:rPr lang="en-US" sz="1000" b="1" dirty="0">
                          <a:solidFill>
                            <a:schemeClr val="bg1"/>
                          </a:solidFill>
                          <a:effectLst/>
                          <a:latin typeface="Times New Roman" panose="02020603050405020304" pitchFamily="18" charset="0"/>
                          <a:cs typeface="Times New Roman" panose="02020603050405020304" pitchFamily="18" charset="0"/>
                        </a:rPr>
                        <a:t>Customer trust and Data Protection</a:t>
                      </a:r>
                    </a:p>
                    <a:p>
                      <a:pPr marL="742950" marR="0" lvl="1" indent="-285750">
                        <a:lnSpc>
                          <a:spcPct val="150000"/>
                        </a:lnSpc>
                        <a:spcBef>
                          <a:spcPts val="0"/>
                        </a:spcBef>
                        <a:spcAft>
                          <a:spcPts val="0"/>
                        </a:spcAft>
                        <a:buFont typeface="Courier New" panose="02070309020205020404" pitchFamily="49" charset="0"/>
                        <a:buChar char="o"/>
                      </a:pPr>
                      <a:r>
                        <a:rPr lang="en-US" sz="1000" b="1" dirty="0">
                          <a:solidFill>
                            <a:schemeClr val="bg1"/>
                          </a:solidFill>
                          <a:effectLst/>
                          <a:latin typeface="Times New Roman" panose="02020603050405020304" pitchFamily="18" charset="0"/>
                          <a:cs typeface="Times New Roman" panose="02020603050405020304" pitchFamily="18" charset="0"/>
                        </a:rPr>
                        <a:t>Audit compliances</a:t>
                      </a:r>
                    </a:p>
                    <a:p>
                      <a:pPr marL="914400" marR="0">
                        <a:lnSpc>
                          <a:spcPct val="150000"/>
                        </a:lnSpc>
                        <a:spcBef>
                          <a:spcPts val="0"/>
                        </a:spcBef>
                        <a:spcAft>
                          <a:spcPts val="0"/>
                        </a:spcAft>
                      </a:pPr>
                      <a:r>
                        <a:rPr lang="en-US" sz="600" b="1" dirty="0">
                          <a:effectLst/>
                        </a:rPr>
                        <a:t> </a:t>
                      </a:r>
                      <a:endParaRPr lang="en-US" sz="600" b="1" dirty="0">
                        <a:effectLst/>
                        <a:latin typeface="Calibri" panose="020F0502020204030204" pitchFamily="34" charset="0"/>
                        <a:ea typeface="DengXian" panose="02010600030101010101" pitchFamily="2" charset="-122"/>
                        <a:cs typeface="Times New Roman" panose="02020603050405020304" pitchFamily="18" charset="0"/>
                      </a:endParaRPr>
                    </a:p>
                  </a:txBody>
                  <a:tcPr marL="37587" marR="37587" marT="0" marB="0"/>
                </a:tc>
                <a:tc>
                  <a:txBody>
                    <a:bodyPr/>
                    <a:lstStyle/>
                    <a:p>
                      <a:pPr marL="342900" marR="0" lvl="0" indent="-342900" algn="l" rtl="0">
                        <a:lnSpc>
                          <a:spcPct val="150000"/>
                        </a:lnSpc>
                        <a:spcBef>
                          <a:spcPts val="0"/>
                        </a:spcBef>
                        <a:spcAft>
                          <a:spcPts val="0"/>
                        </a:spcAft>
                        <a:buClr>
                          <a:srgbClr val="000000"/>
                        </a:buClr>
                        <a:buFont typeface="Symbol" panose="05050102010706020507" pitchFamily="18" charset="2"/>
                        <a:buChar char=""/>
                      </a:pPr>
                      <a:r>
                        <a:rPr lang="en-US" sz="10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Technology</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0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Complex Tasks</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0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Easy integration </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0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Standard security </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0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Systems monitoring</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0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Systems and Data Protection</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0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System Audits</a:t>
                      </a:r>
                    </a:p>
                    <a:p>
                      <a:pPr marL="342900" marR="0" lvl="0" indent="-342900" algn="l" rtl="0">
                        <a:lnSpc>
                          <a:spcPct val="150000"/>
                        </a:lnSpc>
                        <a:spcBef>
                          <a:spcPts val="0"/>
                        </a:spcBef>
                        <a:spcAft>
                          <a:spcPts val="0"/>
                        </a:spcAft>
                        <a:buClr>
                          <a:srgbClr val="000000"/>
                        </a:buClr>
                        <a:buFont typeface="Symbol" panose="05050102010706020507" pitchFamily="18" charset="2"/>
                        <a:buChar char=""/>
                      </a:pPr>
                      <a:r>
                        <a:rPr lang="en-US" sz="10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Organizational</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0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Auditing logs </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0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Systems Automation </a:t>
                      </a:r>
                    </a:p>
                    <a:p>
                      <a:pPr marL="342900" marR="0" lvl="0" indent="-342900" algn="l" rtl="0">
                        <a:lnSpc>
                          <a:spcPct val="150000"/>
                        </a:lnSpc>
                        <a:spcBef>
                          <a:spcPts val="0"/>
                        </a:spcBef>
                        <a:spcAft>
                          <a:spcPts val="0"/>
                        </a:spcAft>
                        <a:buClr>
                          <a:srgbClr val="000000"/>
                        </a:buClr>
                        <a:buFont typeface="Symbol" panose="05050102010706020507" pitchFamily="18" charset="2"/>
                        <a:buChar char=""/>
                      </a:pPr>
                      <a:r>
                        <a:rPr lang="en-US" sz="10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Financial</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0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Software cost.</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0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Reduce Operational and Service Costs</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0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Maintenance Team cost</a:t>
                      </a:r>
                    </a:p>
                    <a:p>
                      <a:pPr marL="342900" marR="0" lvl="0" indent="-342900" algn="l" rtl="0">
                        <a:lnSpc>
                          <a:spcPct val="150000"/>
                        </a:lnSpc>
                        <a:spcBef>
                          <a:spcPts val="0"/>
                        </a:spcBef>
                        <a:spcAft>
                          <a:spcPts val="0"/>
                        </a:spcAft>
                        <a:buClr>
                          <a:srgbClr val="000000"/>
                        </a:buClr>
                        <a:buFont typeface="Symbol" panose="05050102010706020507" pitchFamily="18" charset="2"/>
                        <a:buChar char=""/>
                      </a:pPr>
                      <a:r>
                        <a:rPr lang="en-US" sz="10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Social</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0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Transactional Integrity </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0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Auditing standards </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0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Customer networking</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0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Investor confidence</a:t>
                      </a:r>
                    </a:p>
                    <a:p>
                      <a:pPr marL="457200" marR="0" algn="l" rtl="0">
                        <a:lnSpc>
                          <a:spcPct val="150000"/>
                        </a:lnSpc>
                        <a:spcBef>
                          <a:spcPts val="0"/>
                        </a:spcBef>
                        <a:spcAft>
                          <a:spcPts val="0"/>
                        </a:spcAft>
                        <a:buClr>
                          <a:srgbClr val="000000"/>
                        </a:buClr>
                      </a:pPr>
                      <a:r>
                        <a:rPr lang="en-US" sz="900" b="1" i="0" u="none" strike="noStrike" cap="none" dirty="0">
                          <a:solidFill>
                            <a:schemeClr val="bg1"/>
                          </a:solidFill>
                          <a:effectLst/>
                          <a:latin typeface="Times New Roman" panose="02020603050405020304" pitchFamily="18" charset="0"/>
                          <a:cs typeface="Times New Roman" panose="02020603050405020304" pitchFamily="18" charset="0"/>
                          <a:sym typeface="Arial"/>
                        </a:rPr>
                        <a:t> </a:t>
                      </a:r>
                      <a:endParaRPr lang="en-US" sz="900" b="1" i="0" u="none" strike="noStrike" cap="none"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sym typeface="Arial"/>
                      </a:endParaRPr>
                    </a:p>
                  </a:txBody>
                  <a:tcPr marL="37587" marR="37587" marT="0" marB="0"/>
                </a:tc>
                <a:extLst>
                  <a:ext uri="{0D108BD9-81ED-4DB2-BD59-A6C34878D82A}">
                    <a16:rowId xmlns:a16="http://schemas.microsoft.com/office/drawing/2014/main" val="2267501926"/>
                  </a:ext>
                </a:extLst>
              </a:tr>
            </a:tbl>
          </a:graphicData>
        </a:graphic>
      </p:graphicFrame>
      <p:sp>
        <p:nvSpPr>
          <p:cNvPr id="18" name="Google Shape;225;p38">
            <a:extLst>
              <a:ext uri="{FF2B5EF4-FFF2-40B4-BE49-F238E27FC236}">
                <a16:creationId xmlns:a16="http://schemas.microsoft.com/office/drawing/2014/main" id="{95AD505B-DB1F-4338-AC51-DB35A86B19D8}"/>
              </a:ext>
            </a:extLst>
          </p:cNvPr>
          <p:cNvSpPr txBox="1">
            <a:spLocks noGrp="1"/>
          </p:cNvSpPr>
          <p:nvPr>
            <p:ph type="title"/>
          </p:nvPr>
        </p:nvSpPr>
        <p:spPr>
          <a:xfrm>
            <a:off x="108141" y="273331"/>
            <a:ext cx="1975095" cy="182310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latin typeface="Times New Roman" panose="02020603050405020304" pitchFamily="18" charset="0"/>
                <a:cs typeface="Times New Roman" panose="02020603050405020304" pitchFamily="18" charset="0"/>
              </a:rPr>
              <a:t>Benefits </a:t>
            </a:r>
            <a:br>
              <a:rPr lang="en" sz="2400" dirty="0">
                <a:latin typeface="Times New Roman" panose="02020603050405020304" pitchFamily="18" charset="0"/>
                <a:cs typeface="Times New Roman" panose="02020603050405020304" pitchFamily="18" charset="0"/>
              </a:rPr>
            </a:br>
            <a:r>
              <a:rPr lang="en" sz="2400" dirty="0">
                <a:latin typeface="Times New Roman" panose="02020603050405020304" pitchFamily="18" charset="0"/>
                <a:cs typeface="Times New Roman" panose="02020603050405020304" pitchFamily="18" charset="0"/>
              </a:rPr>
              <a:t>Opportunities</a:t>
            </a:r>
            <a:br>
              <a:rPr lang="en" sz="2400" dirty="0">
                <a:latin typeface="Times New Roman" panose="02020603050405020304" pitchFamily="18" charset="0"/>
                <a:cs typeface="Times New Roman" panose="02020603050405020304" pitchFamily="18" charset="0"/>
              </a:rPr>
            </a:br>
            <a:r>
              <a:rPr lang="en" sz="2400" dirty="0">
                <a:latin typeface="Times New Roman" panose="02020603050405020304" pitchFamily="18" charset="0"/>
                <a:cs typeface="Times New Roman" panose="02020603050405020304" pitchFamily="18" charset="0"/>
              </a:rPr>
              <a:t>Costs</a:t>
            </a:r>
            <a:br>
              <a:rPr lang="en" sz="2400" dirty="0">
                <a:latin typeface="Times New Roman" panose="02020603050405020304" pitchFamily="18" charset="0"/>
                <a:cs typeface="Times New Roman" panose="02020603050405020304" pitchFamily="18" charset="0"/>
              </a:rPr>
            </a:br>
            <a:r>
              <a:rPr lang="en" sz="2400" dirty="0">
                <a:latin typeface="Times New Roman" panose="02020603050405020304" pitchFamily="18" charset="0"/>
                <a:cs typeface="Times New Roman" panose="02020603050405020304" pitchFamily="18" charset="0"/>
              </a:rPr>
              <a:t>Risks</a:t>
            </a:r>
            <a:br>
              <a:rPr lang="en" sz="2400" dirty="0">
                <a:latin typeface="Times New Roman" panose="02020603050405020304" pitchFamily="18" charset="0"/>
                <a:cs typeface="Times New Roman" panose="02020603050405020304" pitchFamily="18" charset="0"/>
              </a:rPr>
            </a:br>
            <a:endParaRPr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237D">
                <a:alpha val="62000"/>
              </a:srgbClr>
            </a:gs>
            <a:gs pos="100000">
              <a:srgbClr val="011445"/>
            </a:gs>
          </a:gsLst>
          <a:path path="circle">
            <a:fillToRect l="50000" t="50000" r="50000" b="50000"/>
          </a:path>
          <a:tileRect/>
        </a:gradFill>
        <a:effectLst/>
      </p:bgPr>
    </p:bg>
    <p:spTree>
      <p:nvGrpSpPr>
        <p:cNvPr id="1" name="Shape 224"/>
        <p:cNvGrpSpPr/>
        <p:nvPr/>
      </p:nvGrpSpPr>
      <p:grpSpPr>
        <a:xfrm>
          <a:off x="0" y="0"/>
          <a:ext cx="0" cy="0"/>
          <a:chOff x="0" y="0"/>
          <a:chExt cx="0" cy="0"/>
        </a:xfrm>
      </p:grpSpPr>
      <p:grpSp>
        <p:nvGrpSpPr>
          <p:cNvPr id="3" name="Group 2">
            <a:extLst>
              <a:ext uri="{FF2B5EF4-FFF2-40B4-BE49-F238E27FC236}">
                <a16:creationId xmlns:a16="http://schemas.microsoft.com/office/drawing/2014/main" id="{44AD9FB1-96DC-4DF5-95C2-AE27704AA22B}"/>
              </a:ext>
            </a:extLst>
          </p:cNvPr>
          <p:cNvGrpSpPr/>
          <p:nvPr/>
        </p:nvGrpSpPr>
        <p:grpSpPr>
          <a:xfrm>
            <a:off x="8367822" y="-43841"/>
            <a:ext cx="512426" cy="1414189"/>
            <a:chOff x="404400" y="0"/>
            <a:chExt cx="512426" cy="1414189"/>
          </a:xfrm>
        </p:grpSpPr>
        <p:sp>
          <p:nvSpPr>
            <p:cNvPr id="227" name="Google Shape;227;p38"/>
            <p:cNvSpPr/>
            <p:nvPr/>
          </p:nvSpPr>
          <p:spPr>
            <a:xfrm>
              <a:off x="492045" y="0"/>
              <a:ext cx="299744" cy="1234986"/>
            </a:xfrm>
            <a:custGeom>
              <a:avLst/>
              <a:gdLst/>
              <a:ahLst/>
              <a:cxnLst/>
              <a:rect l="l" t="t" r="r" b="b"/>
              <a:pathLst>
                <a:path w="11670" h="48082" fill="none" extrusionOk="0">
                  <a:moveTo>
                    <a:pt x="11599" y="0"/>
                  </a:moveTo>
                  <a:lnTo>
                    <a:pt x="11670" y="21647"/>
                  </a:lnTo>
                  <a:lnTo>
                    <a:pt x="1" y="34388"/>
                  </a:lnTo>
                  <a:lnTo>
                    <a:pt x="1" y="48081"/>
                  </a:lnTo>
                  <a:lnTo>
                    <a:pt x="6097" y="48081"/>
                  </a:lnTo>
                </a:path>
              </a:pathLst>
            </a:custGeom>
            <a:solidFill>
              <a:schemeClr val="lt1"/>
            </a:solidFill>
            <a:ln w="19050"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nvGrpSpPr>
            <p:cNvPr id="228" name="Google Shape;228;p38"/>
            <p:cNvGrpSpPr/>
            <p:nvPr/>
          </p:nvGrpSpPr>
          <p:grpSpPr>
            <a:xfrm>
              <a:off x="629692" y="1105264"/>
              <a:ext cx="144992" cy="269768"/>
              <a:chOff x="629692" y="1105264"/>
              <a:chExt cx="144992" cy="269768"/>
            </a:xfrm>
          </p:grpSpPr>
          <p:sp>
            <p:nvSpPr>
              <p:cNvPr id="229" name="Google Shape;229;p38"/>
              <p:cNvSpPr/>
              <p:nvPr/>
            </p:nvSpPr>
            <p:spPr>
              <a:xfrm>
                <a:off x="629692" y="1105264"/>
                <a:ext cx="144992" cy="135206"/>
              </a:xfrm>
              <a:custGeom>
                <a:avLst/>
                <a:gdLst/>
                <a:ahLst/>
                <a:cxnLst/>
                <a:rect l="l" t="t" r="r" b="b"/>
                <a:pathLst>
                  <a:path w="5645" h="5264" fill="none" extrusionOk="0">
                    <a:moveTo>
                      <a:pt x="0" y="5264"/>
                    </a:moveTo>
                    <a:lnTo>
                      <a:pt x="5644" y="1"/>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30" name="Google Shape;230;p38"/>
              <p:cNvSpPr/>
              <p:nvPr/>
            </p:nvSpPr>
            <p:spPr>
              <a:xfrm>
                <a:off x="635188" y="1229450"/>
                <a:ext cx="135822" cy="145583"/>
              </a:xfrm>
              <a:custGeom>
                <a:avLst/>
                <a:gdLst/>
                <a:ahLst/>
                <a:cxnLst/>
                <a:rect l="l" t="t" r="r" b="b"/>
                <a:pathLst>
                  <a:path w="5288" h="5668" fill="none" extrusionOk="0">
                    <a:moveTo>
                      <a:pt x="0" y="0"/>
                    </a:moveTo>
                    <a:lnTo>
                      <a:pt x="5287" y="5668"/>
                    </a:lnTo>
                  </a:path>
                </a:pathLst>
              </a:custGeom>
              <a:solidFill>
                <a:schemeClr val="lt1"/>
              </a:solidFill>
              <a:ln w="22625" cap="flat" cmpd="sng">
                <a:solidFill>
                  <a:schemeClr val="lt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grpSp>
        <p:sp>
          <p:nvSpPr>
            <p:cNvPr id="231" name="Google Shape;231;p38">
              <a:hlinkClick r:id="rId3" action="ppaction://hlinksldjump"/>
            </p:cNvPr>
            <p:cNvSpPr/>
            <p:nvPr/>
          </p:nvSpPr>
          <p:spPr>
            <a:xfrm>
              <a:off x="662726" y="431825"/>
              <a:ext cx="254100" cy="2541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US" sz="1600" b="1" dirty="0">
                  <a:solidFill>
                    <a:schemeClr val="bg1"/>
                  </a:solidFill>
                </a:rPr>
                <a:t>K</a:t>
              </a:r>
              <a:endParaRPr sz="1600" b="1" dirty="0">
                <a:solidFill>
                  <a:schemeClr val="bg1"/>
                </a:solidFill>
              </a:endParaRPr>
            </a:p>
          </p:txBody>
        </p:sp>
        <p:sp>
          <p:nvSpPr>
            <p:cNvPr id="232" name="Google Shape;232;p38"/>
            <p:cNvSpPr/>
            <p:nvPr/>
          </p:nvSpPr>
          <p:spPr>
            <a:xfrm>
              <a:off x="404400" y="796152"/>
              <a:ext cx="175200" cy="175200"/>
            </a:xfrm>
            <a:prstGeom prst="ellipse">
              <a:avLst/>
            </a:prstGeom>
            <a:solidFill>
              <a:schemeClr val="dk1"/>
            </a:solidFill>
            <a:ln w="2857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endParaRPr sz="1000">
                <a:solidFill>
                  <a:schemeClr val="bg1"/>
                </a:solidFill>
              </a:endParaRPr>
            </a:p>
          </p:txBody>
        </p:sp>
        <p:sp>
          <p:nvSpPr>
            <p:cNvPr id="233" name="Google Shape;233;p38">
              <a:hlinkClick r:id="" action="ppaction://hlinkshowjump?jump=previousslide"/>
            </p:cNvPr>
            <p:cNvSpPr/>
            <p:nvPr/>
          </p:nvSpPr>
          <p:spPr>
            <a:xfrm rot="10800000">
              <a:off x="745722" y="1066461"/>
              <a:ext cx="88200" cy="882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0" rIns="0" bIns="0" anchor="ctr" anchorCtr="0">
              <a:noAutofit/>
            </a:bodyPr>
            <a:lstStyle/>
            <a:p>
              <a:pPr marL="0" lvl="0" indent="0" algn="l" rtl="0">
                <a:spcBef>
                  <a:spcPts val="0"/>
                </a:spcBef>
                <a:spcAft>
                  <a:spcPts val="0"/>
                </a:spcAft>
                <a:buNone/>
              </a:pPr>
              <a:r>
                <a:rPr lang="en" sz="1200">
                  <a:solidFill>
                    <a:schemeClr val="bg1"/>
                  </a:solidFill>
                  <a:latin typeface="Montserrat"/>
                  <a:ea typeface="Montserrat"/>
                  <a:cs typeface="Montserrat"/>
                  <a:sym typeface="Montserrat"/>
                </a:rPr>
                <a:t>🠺</a:t>
              </a:r>
              <a:endParaRPr sz="1200">
                <a:solidFill>
                  <a:schemeClr val="bg1"/>
                </a:solidFill>
                <a:latin typeface="Montserrat"/>
                <a:ea typeface="Montserrat"/>
                <a:cs typeface="Montserrat"/>
                <a:sym typeface="Montserrat"/>
              </a:endParaRPr>
            </a:p>
          </p:txBody>
        </p:sp>
        <p:sp>
          <p:nvSpPr>
            <p:cNvPr id="234" name="Google Shape;234;p38">
              <a:hlinkClick r:id="" action="ppaction://hlinkshowjump?jump=nextslide"/>
            </p:cNvPr>
            <p:cNvSpPr/>
            <p:nvPr/>
          </p:nvSpPr>
          <p:spPr>
            <a:xfrm>
              <a:off x="745525" y="1325689"/>
              <a:ext cx="88500" cy="88500"/>
            </a:xfrm>
            <a:prstGeom prst="ellipse">
              <a:avLst/>
            </a:prstGeom>
            <a:solidFill>
              <a:schemeClr val="accent2"/>
            </a:solidFill>
            <a:ln w="28575" cap="flat" cmpd="sng">
              <a:solidFill>
                <a:schemeClr val="accent2"/>
              </a:solidFill>
              <a:prstDash val="solid"/>
              <a:round/>
              <a:headEnd type="none" w="sm" len="sm"/>
              <a:tailEnd type="none" w="sm" len="sm"/>
            </a:ln>
          </p:spPr>
          <p:txBody>
            <a:bodyPr spcFirstLastPara="1" wrap="square" lIns="0" tIns="91425" rIns="91425" bIns="91425" anchor="ctr" anchorCtr="0">
              <a:noAutofit/>
            </a:bodyPr>
            <a:lstStyle/>
            <a:p>
              <a:pPr marL="0" lvl="0" indent="0" algn="l" rtl="0">
                <a:spcBef>
                  <a:spcPts val="0"/>
                </a:spcBef>
                <a:spcAft>
                  <a:spcPts val="0"/>
                </a:spcAft>
                <a:buNone/>
              </a:pPr>
              <a:r>
                <a:rPr lang="en" sz="1200" dirty="0">
                  <a:solidFill>
                    <a:schemeClr val="bg1"/>
                  </a:solidFill>
                  <a:latin typeface="Montserrat"/>
                  <a:ea typeface="Montserrat"/>
                  <a:cs typeface="Montserrat"/>
                  <a:sym typeface="Montserrat"/>
                </a:rPr>
                <a:t>🠺</a:t>
              </a:r>
              <a:endParaRPr sz="1200" dirty="0">
                <a:solidFill>
                  <a:schemeClr val="bg1"/>
                </a:solidFill>
                <a:latin typeface="Montserrat"/>
                <a:ea typeface="Montserrat"/>
                <a:cs typeface="Montserrat"/>
                <a:sym typeface="Montserrat"/>
              </a:endParaRPr>
            </a:p>
          </p:txBody>
        </p:sp>
      </p:grpSp>
      <p:graphicFrame>
        <p:nvGraphicFramePr>
          <p:cNvPr id="2" name="Table 1">
            <a:extLst>
              <a:ext uri="{FF2B5EF4-FFF2-40B4-BE49-F238E27FC236}">
                <a16:creationId xmlns:a16="http://schemas.microsoft.com/office/drawing/2014/main" id="{DBF35325-5682-47C4-994C-A4B5846FB154}"/>
              </a:ext>
            </a:extLst>
          </p:cNvPr>
          <p:cNvGraphicFramePr>
            <a:graphicFrameLocks noGrp="1"/>
          </p:cNvGraphicFramePr>
          <p:nvPr>
            <p:extLst>
              <p:ext uri="{D42A27DB-BD31-4B8C-83A1-F6EECF244321}">
                <p14:modId xmlns:p14="http://schemas.microsoft.com/office/powerpoint/2010/main" val="3675924495"/>
              </p:ext>
            </p:extLst>
          </p:nvPr>
        </p:nvGraphicFramePr>
        <p:xfrm>
          <a:off x="1944665" y="212938"/>
          <a:ext cx="6237970" cy="4971225"/>
        </p:xfrm>
        <a:graphic>
          <a:graphicData uri="http://schemas.openxmlformats.org/drawingml/2006/table">
            <a:tbl>
              <a:tblPr firstRow="1" firstCol="1" bandRow="1">
                <a:tableStyleId>{373F14DD-9BDB-4B39-A820-BDF13519E7B6}</a:tableStyleId>
              </a:tblPr>
              <a:tblGrid>
                <a:gridCol w="3118985">
                  <a:extLst>
                    <a:ext uri="{9D8B030D-6E8A-4147-A177-3AD203B41FA5}">
                      <a16:colId xmlns:a16="http://schemas.microsoft.com/office/drawing/2014/main" val="3838217917"/>
                    </a:ext>
                  </a:extLst>
                </a:gridCol>
                <a:gridCol w="3118985">
                  <a:extLst>
                    <a:ext uri="{9D8B030D-6E8A-4147-A177-3AD203B41FA5}">
                      <a16:colId xmlns:a16="http://schemas.microsoft.com/office/drawing/2014/main" val="707471330"/>
                    </a:ext>
                  </a:extLst>
                </a:gridCol>
              </a:tblGrid>
              <a:tr h="193054">
                <a:tc>
                  <a:txBody>
                    <a:bodyPr/>
                    <a:lstStyle/>
                    <a:p>
                      <a:pPr marL="0" marR="0" algn="l" rtl="0">
                        <a:lnSpc>
                          <a:spcPct val="150000"/>
                        </a:lnSpc>
                        <a:spcBef>
                          <a:spcPts val="0"/>
                        </a:spcBef>
                        <a:spcAft>
                          <a:spcPts val="0"/>
                        </a:spcAft>
                        <a:buClr>
                          <a:srgbClr val="000000"/>
                        </a:buClr>
                        <a:buFont typeface="Arial"/>
                      </a:pPr>
                      <a:r>
                        <a:rPr lang="en-US" sz="14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Costs</a:t>
                      </a:r>
                      <a:endParaRPr lang="en-US" sz="1400" b="0" i="0" u="none" strike="noStrike" cap="none"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sym typeface="Arial"/>
                      </a:endParaRPr>
                    </a:p>
                  </a:txBody>
                  <a:tcPr marL="47085" marR="47085" marT="0" marB="0"/>
                </a:tc>
                <a:tc>
                  <a:txBody>
                    <a:bodyPr/>
                    <a:lstStyle/>
                    <a:p>
                      <a:pPr marL="0" marR="0" algn="l" rtl="0">
                        <a:lnSpc>
                          <a:spcPct val="150000"/>
                        </a:lnSpc>
                        <a:spcBef>
                          <a:spcPts val="0"/>
                        </a:spcBef>
                        <a:spcAft>
                          <a:spcPts val="0"/>
                        </a:spcAft>
                        <a:buClr>
                          <a:srgbClr val="000000"/>
                        </a:buClr>
                        <a:buFont typeface="Arial"/>
                      </a:pPr>
                      <a:r>
                        <a:rPr lang="en-US" sz="14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Risks</a:t>
                      </a:r>
                      <a:endParaRPr lang="en-US" sz="1400" b="0" i="0" u="none" strike="noStrike" cap="none" dirty="0">
                        <a:solidFill>
                          <a:schemeClr val="bg1"/>
                        </a:solidFill>
                        <a:effectLst/>
                        <a:latin typeface="Times New Roman" panose="02020603050405020304" pitchFamily="18" charset="0"/>
                        <a:ea typeface="DengXian" panose="02010600030101010101" pitchFamily="2" charset="-122"/>
                        <a:cs typeface="Times New Roman" panose="02020603050405020304" pitchFamily="18" charset="0"/>
                        <a:sym typeface="Arial"/>
                      </a:endParaRPr>
                    </a:p>
                  </a:txBody>
                  <a:tcPr marL="47085" marR="47085" marT="0" marB="0"/>
                </a:tc>
                <a:extLst>
                  <a:ext uri="{0D108BD9-81ED-4DB2-BD59-A6C34878D82A}">
                    <a16:rowId xmlns:a16="http://schemas.microsoft.com/office/drawing/2014/main" val="3770342507"/>
                  </a:ext>
                </a:extLst>
              </a:tr>
              <a:tr h="4519864">
                <a:tc>
                  <a:txBody>
                    <a:bodyPr/>
                    <a:lstStyle/>
                    <a:p>
                      <a:pPr marL="342900" marR="0" lvl="0" indent="-342900" algn="l" rtl="0">
                        <a:lnSpc>
                          <a:spcPct val="150000"/>
                        </a:lnSpc>
                        <a:spcBef>
                          <a:spcPts val="0"/>
                        </a:spcBef>
                        <a:spcAft>
                          <a:spcPts val="0"/>
                        </a:spcAft>
                        <a:buClr>
                          <a:srgbClr val="000000"/>
                        </a:buClr>
                        <a:buFont typeface="Symbol" panose="05050102010706020507" pitchFamily="18" charset="2"/>
                        <a:buChar char=""/>
                      </a:pPr>
                      <a:r>
                        <a:rPr lang="en-US" sz="11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Technology</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Software upgrades </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Development team</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Customization cost</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System Integration</a:t>
                      </a:r>
                    </a:p>
                    <a:p>
                      <a:pPr marL="342900" marR="0" lvl="0" indent="-342900" algn="l" rtl="0">
                        <a:lnSpc>
                          <a:spcPct val="150000"/>
                        </a:lnSpc>
                        <a:spcBef>
                          <a:spcPts val="0"/>
                        </a:spcBef>
                        <a:spcAft>
                          <a:spcPts val="0"/>
                        </a:spcAft>
                        <a:buClr>
                          <a:srgbClr val="000000"/>
                        </a:buClr>
                        <a:buFont typeface="Symbol" panose="05050102010706020507" pitchFamily="18" charset="2"/>
                        <a:buChar char=""/>
                      </a:pPr>
                      <a:r>
                        <a:rPr lang="en-US" sz="11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Organizational</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Cross systems integration </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Technology Experts </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Data Analysts</a:t>
                      </a:r>
                    </a:p>
                    <a:p>
                      <a:pPr marL="342900" marR="0" lvl="0" indent="-342900" algn="l" rtl="0">
                        <a:lnSpc>
                          <a:spcPct val="150000"/>
                        </a:lnSpc>
                        <a:spcBef>
                          <a:spcPts val="0"/>
                        </a:spcBef>
                        <a:spcAft>
                          <a:spcPts val="0"/>
                        </a:spcAft>
                        <a:buClr>
                          <a:srgbClr val="000000"/>
                        </a:buClr>
                        <a:buFont typeface="Symbol" panose="05050102010706020507" pitchFamily="18" charset="2"/>
                        <a:buChar char=""/>
                      </a:pPr>
                      <a:r>
                        <a:rPr lang="en-US" sz="11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Financial</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High implementation costs</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Systems maintenance and upgrade costs</a:t>
                      </a:r>
                    </a:p>
                    <a:p>
                      <a:pPr marL="742950" marR="0" lvl="1" indent="-285750" algn="l" rtl="0">
                        <a:lnSpc>
                          <a:spcPct val="150000"/>
                        </a:lnSpc>
                        <a:spcBef>
                          <a:spcPts val="0"/>
                        </a:spcBef>
                        <a:spcAft>
                          <a:spcPts val="0"/>
                        </a:spcAft>
                        <a:buClr>
                          <a:srgbClr val="000000"/>
                        </a:buClr>
                        <a:buFont typeface="Courier New" panose="02070309020205020404" pitchFamily="49" charset="0"/>
                        <a:buChar char="o"/>
                      </a:pPr>
                      <a:r>
                        <a:rPr lang="en-US" sz="1100" b="0" i="0" u="none" strike="noStrike" cap="none" dirty="0">
                          <a:solidFill>
                            <a:schemeClr val="bg1"/>
                          </a:solidFill>
                          <a:effectLst/>
                          <a:latin typeface="Times New Roman" panose="02020603050405020304" pitchFamily="18" charset="0"/>
                          <a:cs typeface="Times New Roman" panose="02020603050405020304" pitchFamily="18" charset="0"/>
                          <a:sym typeface="Arial"/>
                        </a:rPr>
                        <a:t>Development / configuration cost</a:t>
                      </a:r>
                    </a:p>
                    <a:p>
                      <a:pPr marL="685800" marR="0">
                        <a:lnSpc>
                          <a:spcPct val="150000"/>
                        </a:lnSpc>
                        <a:spcBef>
                          <a:spcPts val="0"/>
                        </a:spcBef>
                        <a:spcAft>
                          <a:spcPts val="0"/>
                        </a:spcAft>
                      </a:pPr>
                      <a:r>
                        <a:rPr lang="en-US" sz="800" dirty="0">
                          <a:solidFill>
                            <a:schemeClr val="bg1"/>
                          </a:solidFill>
                          <a:effectLst/>
                        </a:rPr>
                        <a:t> </a:t>
                      </a:r>
                      <a:endParaRPr lang="en-US" sz="8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47085" marR="47085" marT="0" marB="0"/>
                </a:tc>
                <a:tc>
                  <a:txBody>
                    <a:bodyPr/>
                    <a:lstStyle/>
                    <a:p>
                      <a:pPr marL="342900" marR="0" lvl="0" indent="-342900">
                        <a:lnSpc>
                          <a:spcPct val="150000"/>
                        </a:lnSpc>
                        <a:spcBef>
                          <a:spcPts val="0"/>
                        </a:spcBef>
                        <a:spcAft>
                          <a:spcPts val="0"/>
                        </a:spcAft>
                        <a:buFont typeface="Symbol" panose="05050102010706020507" pitchFamily="18" charset="2"/>
                        <a:buChar char=""/>
                      </a:pPr>
                      <a:r>
                        <a:rPr lang="en-US" sz="1100" dirty="0">
                          <a:solidFill>
                            <a:schemeClr val="bg1"/>
                          </a:solidFill>
                          <a:effectLst/>
                          <a:latin typeface="Times New Roman" panose="02020603050405020304" pitchFamily="18" charset="0"/>
                          <a:cs typeface="Times New Roman" panose="02020603050405020304" pitchFamily="18" charset="0"/>
                        </a:rPr>
                        <a:t>Technology</a:t>
                      </a:r>
                    </a:p>
                    <a:p>
                      <a:pPr marL="742950" marR="0" lvl="1" indent="-285750">
                        <a:lnSpc>
                          <a:spcPct val="150000"/>
                        </a:lnSpc>
                        <a:spcBef>
                          <a:spcPts val="0"/>
                        </a:spcBef>
                        <a:spcAft>
                          <a:spcPts val="0"/>
                        </a:spcAft>
                        <a:buFont typeface="Courier New" panose="02070309020205020404" pitchFamily="49" charset="0"/>
                        <a:buChar char="o"/>
                      </a:pPr>
                      <a:r>
                        <a:rPr lang="en-US" sz="1100" dirty="0">
                          <a:solidFill>
                            <a:schemeClr val="bg1"/>
                          </a:solidFill>
                          <a:effectLst/>
                          <a:latin typeface="Times New Roman" panose="02020603050405020304" pitchFamily="18" charset="0"/>
                          <a:cs typeface="Times New Roman" panose="02020603050405020304" pitchFamily="18" charset="0"/>
                        </a:rPr>
                        <a:t>Software Breach</a:t>
                      </a:r>
                    </a:p>
                    <a:p>
                      <a:pPr marL="742950" marR="0" lvl="1" indent="-285750">
                        <a:lnSpc>
                          <a:spcPct val="150000"/>
                        </a:lnSpc>
                        <a:spcBef>
                          <a:spcPts val="0"/>
                        </a:spcBef>
                        <a:spcAft>
                          <a:spcPts val="0"/>
                        </a:spcAft>
                        <a:buFont typeface="Courier New" panose="02070309020205020404" pitchFamily="49" charset="0"/>
                        <a:buChar char="o"/>
                      </a:pPr>
                      <a:r>
                        <a:rPr lang="en-US" sz="1100" dirty="0">
                          <a:solidFill>
                            <a:schemeClr val="bg1"/>
                          </a:solidFill>
                          <a:effectLst/>
                          <a:latin typeface="Times New Roman" panose="02020603050405020304" pitchFamily="18" charset="0"/>
                          <a:cs typeface="Times New Roman" panose="02020603050405020304" pitchFamily="18" charset="0"/>
                        </a:rPr>
                        <a:t>System malfunction</a:t>
                      </a:r>
                    </a:p>
                    <a:p>
                      <a:pPr marL="742950" marR="0" lvl="1" indent="-285750">
                        <a:lnSpc>
                          <a:spcPct val="150000"/>
                        </a:lnSpc>
                        <a:spcBef>
                          <a:spcPts val="0"/>
                        </a:spcBef>
                        <a:spcAft>
                          <a:spcPts val="0"/>
                        </a:spcAft>
                        <a:buFont typeface="Courier New" panose="02070309020205020404" pitchFamily="49" charset="0"/>
                        <a:buChar char="o"/>
                      </a:pPr>
                      <a:r>
                        <a:rPr lang="en-US" sz="1100" dirty="0">
                          <a:solidFill>
                            <a:schemeClr val="bg1"/>
                          </a:solidFill>
                          <a:effectLst/>
                          <a:latin typeface="Times New Roman" panose="02020603050405020304" pitchFamily="18" charset="0"/>
                          <a:cs typeface="Times New Roman" panose="02020603050405020304" pitchFamily="18" charset="0"/>
                        </a:rPr>
                        <a:t>Malicious activities</a:t>
                      </a:r>
                    </a:p>
                    <a:p>
                      <a:pPr marL="742950" marR="0" lvl="1" indent="-285750">
                        <a:lnSpc>
                          <a:spcPct val="150000"/>
                        </a:lnSpc>
                        <a:spcBef>
                          <a:spcPts val="0"/>
                        </a:spcBef>
                        <a:spcAft>
                          <a:spcPts val="0"/>
                        </a:spcAft>
                        <a:buFont typeface="Courier New" panose="02070309020205020404" pitchFamily="49" charset="0"/>
                        <a:buChar char="o"/>
                      </a:pPr>
                      <a:r>
                        <a:rPr lang="en-US" sz="1100" dirty="0">
                          <a:solidFill>
                            <a:schemeClr val="bg1"/>
                          </a:solidFill>
                          <a:effectLst/>
                          <a:latin typeface="Times New Roman" panose="02020603050405020304" pitchFamily="18" charset="0"/>
                          <a:cs typeface="Times New Roman" panose="02020603050405020304" pitchFamily="18" charset="0"/>
                        </a:rPr>
                        <a:t>Software Vulnerabilities</a:t>
                      </a:r>
                    </a:p>
                    <a:p>
                      <a:pPr marL="342900" marR="0" lvl="0" indent="-342900">
                        <a:lnSpc>
                          <a:spcPct val="150000"/>
                        </a:lnSpc>
                        <a:spcBef>
                          <a:spcPts val="0"/>
                        </a:spcBef>
                        <a:spcAft>
                          <a:spcPts val="0"/>
                        </a:spcAft>
                        <a:buFont typeface="Symbol" panose="05050102010706020507" pitchFamily="18" charset="2"/>
                        <a:buChar char=""/>
                      </a:pPr>
                      <a:r>
                        <a:rPr lang="en-US" sz="1100" dirty="0">
                          <a:solidFill>
                            <a:schemeClr val="bg1"/>
                          </a:solidFill>
                          <a:effectLst/>
                          <a:latin typeface="Times New Roman" panose="02020603050405020304" pitchFamily="18" charset="0"/>
                          <a:cs typeface="Times New Roman" panose="02020603050405020304" pitchFamily="18" charset="0"/>
                        </a:rPr>
                        <a:t>Organizational</a:t>
                      </a:r>
                    </a:p>
                    <a:p>
                      <a:pPr marL="742950" marR="0" lvl="1" indent="-285750">
                        <a:lnSpc>
                          <a:spcPct val="150000"/>
                        </a:lnSpc>
                        <a:spcBef>
                          <a:spcPts val="0"/>
                        </a:spcBef>
                        <a:spcAft>
                          <a:spcPts val="0"/>
                        </a:spcAft>
                        <a:buFont typeface="Courier New" panose="02070309020205020404" pitchFamily="49" charset="0"/>
                        <a:buChar char="o"/>
                      </a:pPr>
                      <a:r>
                        <a:rPr lang="en-US" sz="1100" dirty="0">
                          <a:solidFill>
                            <a:schemeClr val="bg1"/>
                          </a:solidFill>
                          <a:effectLst/>
                          <a:latin typeface="Times New Roman" panose="02020603050405020304" pitchFamily="18" charset="0"/>
                          <a:cs typeface="Times New Roman" panose="02020603050405020304" pitchFamily="18" charset="0"/>
                        </a:rPr>
                        <a:t>Data privacy and security</a:t>
                      </a:r>
                    </a:p>
                    <a:p>
                      <a:pPr marL="742950" marR="0" lvl="1" indent="-285750">
                        <a:lnSpc>
                          <a:spcPct val="150000"/>
                        </a:lnSpc>
                        <a:spcBef>
                          <a:spcPts val="0"/>
                        </a:spcBef>
                        <a:spcAft>
                          <a:spcPts val="0"/>
                        </a:spcAft>
                        <a:buFont typeface="Courier New" panose="02070309020205020404" pitchFamily="49" charset="0"/>
                        <a:buChar char="o"/>
                      </a:pPr>
                      <a:r>
                        <a:rPr lang="en-US" sz="1100" dirty="0">
                          <a:solidFill>
                            <a:schemeClr val="bg1"/>
                          </a:solidFill>
                          <a:effectLst/>
                          <a:latin typeface="Times New Roman" panose="02020603050405020304" pitchFamily="18" charset="0"/>
                          <a:cs typeface="Times New Roman" panose="02020603050405020304" pitchFamily="18" charset="0"/>
                        </a:rPr>
                        <a:t>Business Continuity </a:t>
                      </a:r>
                    </a:p>
                    <a:p>
                      <a:pPr marL="742950" marR="0" lvl="1" indent="-285750">
                        <a:lnSpc>
                          <a:spcPct val="150000"/>
                        </a:lnSpc>
                        <a:spcBef>
                          <a:spcPts val="0"/>
                        </a:spcBef>
                        <a:spcAft>
                          <a:spcPts val="0"/>
                        </a:spcAft>
                        <a:buFont typeface="Courier New" panose="02070309020205020404" pitchFamily="49" charset="0"/>
                        <a:buChar char="o"/>
                      </a:pPr>
                      <a:r>
                        <a:rPr lang="en-US" sz="1100" dirty="0">
                          <a:solidFill>
                            <a:schemeClr val="bg1"/>
                          </a:solidFill>
                          <a:effectLst/>
                          <a:latin typeface="Times New Roman" panose="02020603050405020304" pitchFamily="18" charset="0"/>
                          <a:cs typeface="Times New Roman" panose="02020603050405020304" pitchFamily="18" charset="0"/>
                        </a:rPr>
                        <a:t>Systems and Data Availability</a:t>
                      </a:r>
                    </a:p>
                    <a:p>
                      <a:pPr marL="342900" marR="0" lvl="0" indent="-342900">
                        <a:lnSpc>
                          <a:spcPct val="150000"/>
                        </a:lnSpc>
                        <a:spcBef>
                          <a:spcPts val="0"/>
                        </a:spcBef>
                        <a:spcAft>
                          <a:spcPts val="0"/>
                        </a:spcAft>
                        <a:buFont typeface="Symbol" panose="05050102010706020507" pitchFamily="18" charset="2"/>
                        <a:buChar char=""/>
                      </a:pPr>
                      <a:r>
                        <a:rPr lang="en-US" sz="1100" dirty="0">
                          <a:solidFill>
                            <a:schemeClr val="bg1"/>
                          </a:solidFill>
                          <a:effectLst/>
                          <a:latin typeface="Times New Roman" panose="02020603050405020304" pitchFamily="18" charset="0"/>
                          <a:cs typeface="Times New Roman" panose="02020603050405020304" pitchFamily="18" charset="0"/>
                        </a:rPr>
                        <a:t>Financial</a:t>
                      </a:r>
                    </a:p>
                    <a:p>
                      <a:pPr marL="742950" marR="0" lvl="1" indent="-285750">
                        <a:lnSpc>
                          <a:spcPct val="150000"/>
                        </a:lnSpc>
                        <a:spcBef>
                          <a:spcPts val="0"/>
                        </a:spcBef>
                        <a:spcAft>
                          <a:spcPts val="0"/>
                        </a:spcAft>
                        <a:buFont typeface="Courier New" panose="02070309020205020404" pitchFamily="49" charset="0"/>
                        <a:buChar char="o"/>
                      </a:pPr>
                      <a:r>
                        <a:rPr lang="en-US" sz="1100" dirty="0">
                          <a:solidFill>
                            <a:schemeClr val="bg1"/>
                          </a:solidFill>
                          <a:effectLst/>
                          <a:latin typeface="Times New Roman" panose="02020603050405020304" pitchFamily="18" charset="0"/>
                          <a:cs typeface="Times New Roman" panose="02020603050405020304" pitchFamily="18" charset="0"/>
                        </a:rPr>
                        <a:t>Productivity Loss</a:t>
                      </a:r>
                    </a:p>
                    <a:p>
                      <a:pPr marL="742950" marR="0" lvl="1" indent="-285750">
                        <a:lnSpc>
                          <a:spcPct val="150000"/>
                        </a:lnSpc>
                        <a:spcBef>
                          <a:spcPts val="0"/>
                        </a:spcBef>
                        <a:spcAft>
                          <a:spcPts val="0"/>
                        </a:spcAft>
                        <a:buFont typeface="Courier New" panose="02070309020205020404" pitchFamily="49" charset="0"/>
                        <a:buChar char="o"/>
                      </a:pPr>
                      <a:r>
                        <a:rPr lang="en-US" sz="1100" dirty="0">
                          <a:solidFill>
                            <a:schemeClr val="bg1"/>
                          </a:solidFill>
                          <a:effectLst/>
                          <a:latin typeface="Times New Roman" panose="02020603050405020304" pitchFamily="18" charset="0"/>
                          <a:cs typeface="Times New Roman" panose="02020603050405020304" pitchFamily="18" charset="0"/>
                        </a:rPr>
                        <a:t>Lawsuits and court cases</a:t>
                      </a:r>
                    </a:p>
                    <a:p>
                      <a:pPr marL="742950" marR="0" lvl="1" indent="-285750">
                        <a:lnSpc>
                          <a:spcPct val="150000"/>
                        </a:lnSpc>
                        <a:spcBef>
                          <a:spcPts val="0"/>
                        </a:spcBef>
                        <a:spcAft>
                          <a:spcPts val="0"/>
                        </a:spcAft>
                        <a:buFont typeface="Courier New" panose="02070309020205020404" pitchFamily="49" charset="0"/>
                        <a:buChar char="o"/>
                      </a:pPr>
                      <a:r>
                        <a:rPr lang="en-US" sz="1100" dirty="0">
                          <a:solidFill>
                            <a:schemeClr val="bg1"/>
                          </a:solidFill>
                          <a:effectLst/>
                          <a:latin typeface="Times New Roman" panose="02020603050405020304" pitchFamily="18" charset="0"/>
                          <a:cs typeface="Times New Roman" panose="02020603050405020304" pitchFamily="18" charset="0"/>
                        </a:rPr>
                        <a:t>Damaged Systems cost</a:t>
                      </a:r>
                    </a:p>
                    <a:p>
                      <a:pPr marL="742950" marR="0" lvl="1" indent="-285750">
                        <a:lnSpc>
                          <a:spcPct val="150000"/>
                        </a:lnSpc>
                        <a:spcBef>
                          <a:spcPts val="0"/>
                        </a:spcBef>
                        <a:spcAft>
                          <a:spcPts val="0"/>
                        </a:spcAft>
                        <a:buFont typeface="Courier New" panose="02070309020205020404" pitchFamily="49" charset="0"/>
                        <a:buChar char="o"/>
                      </a:pPr>
                      <a:r>
                        <a:rPr lang="en-US" sz="1100" dirty="0">
                          <a:solidFill>
                            <a:schemeClr val="bg1"/>
                          </a:solidFill>
                          <a:effectLst/>
                          <a:latin typeface="Times New Roman" panose="02020603050405020304" pitchFamily="18" charset="0"/>
                          <a:cs typeface="Times New Roman" panose="02020603050405020304" pitchFamily="18" charset="0"/>
                        </a:rPr>
                        <a:t>Revenue loss</a:t>
                      </a:r>
                    </a:p>
                    <a:p>
                      <a:pPr marL="342900" marR="0" lvl="0" indent="-342900">
                        <a:lnSpc>
                          <a:spcPct val="150000"/>
                        </a:lnSpc>
                        <a:spcBef>
                          <a:spcPts val="0"/>
                        </a:spcBef>
                        <a:spcAft>
                          <a:spcPts val="0"/>
                        </a:spcAft>
                        <a:buFont typeface="Symbol" panose="05050102010706020507" pitchFamily="18" charset="2"/>
                        <a:buChar char=""/>
                      </a:pPr>
                      <a:r>
                        <a:rPr lang="en-US" sz="1100" dirty="0">
                          <a:solidFill>
                            <a:schemeClr val="bg1"/>
                          </a:solidFill>
                          <a:effectLst/>
                          <a:latin typeface="Times New Roman" panose="02020603050405020304" pitchFamily="18" charset="0"/>
                          <a:cs typeface="Times New Roman" panose="02020603050405020304" pitchFamily="18" charset="0"/>
                        </a:rPr>
                        <a:t>Social</a:t>
                      </a:r>
                    </a:p>
                    <a:p>
                      <a:pPr marL="742950" marR="0" lvl="1" indent="-285750">
                        <a:lnSpc>
                          <a:spcPct val="150000"/>
                        </a:lnSpc>
                        <a:spcBef>
                          <a:spcPts val="0"/>
                        </a:spcBef>
                        <a:spcAft>
                          <a:spcPts val="0"/>
                        </a:spcAft>
                        <a:buFont typeface="Courier New" panose="02070309020205020404" pitchFamily="49" charset="0"/>
                        <a:buChar char="o"/>
                      </a:pPr>
                      <a:r>
                        <a:rPr lang="en-US" sz="1100" dirty="0">
                          <a:solidFill>
                            <a:schemeClr val="bg1"/>
                          </a:solidFill>
                          <a:effectLst/>
                          <a:latin typeface="Times New Roman" panose="02020603050405020304" pitchFamily="18" charset="0"/>
                          <a:cs typeface="Times New Roman" panose="02020603050405020304" pitchFamily="18" charset="0"/>
                        </a:rPr>
                        <a:t>Reputation Loss</a:t>
                      </a:r>
                    </a:p>
                    <a:p>
                      <a:pPr marL="742950" marR="0" lvl="1" indent="-285750">
                        <a:lnSpc>
                          <a:spcPct val="150000"/>
                        </a:lnSpc>
                        <a:spcBef>
                          <a:spcPts val="0"/>
                        </a:spcBef>
                        <a:spcAft>
                          <a:spcPts val="0"/>
                        </a:spcAft>
                        <a:buFont typeface="Courier New" panose="02070309020205020404" pitchFamily="49" charset="0"/>
                        <a:buChar char="o"/>
                      </a:pPr>
                      <a:r>
                        <a:rPr lang="en-US" sz="1100" dirty="0">
                          <a:solidFill>
                            <a:schemeClr val="bg1"/>
                          </a:solidFill>
                          <a:effectLst/>
                          <a:latin typeface="Times New Roman" panose="02020603050405020304" pitchFamily="18" charset="0"/>
                          <a:cs typeface="Times New Roman" panose="02020603050405020304" pitchFamily="18" charset="0"/>
                        </a:rPr>
                        <a:t>Credibility doubts</a:t>
                      </a:r>
                    </a:p>
                    <a:p>
                      <a:pPr marL="742950" marR="0" lvl="1" indent="-285750">
                        <a:lnSpc>
                          <a:spcPct val="150000"/>
                        </a:lnSpc>
                        <a:spcBef>
                          <a:spcPts val="0"/>
                        </a:spcBef>
                        <a:spcAft>
                          <a:spcPts val="0"/>
                        </a:spcAft>
                        <a:buFont typeface="Courier New" panose="02070309020205020404" pitchFamily="49" charset="0"/>
                        <a:buChar char="o"/>
                      </a:pPr>
                      <a:r>
                        <a:rPr lang="en-US" sz="1100" dirty="0">
                          <a:solidFill>
                            <a:schemeClr val="bg1"/>
                          </a:solidFill>
                          <a:effectLst/>
                          <a:latin typeface="Times New Roman" panose="02020603050405020304" pitchFamily="18" charset="0"/>
                          <a:cs typeface="Times New Roman" panose="02020603050405020304" pitchFamily="18" charset="0"/>
                        </a:rPr>
                        <a:t>Personnel identification thefts</a:t>
                      </a:r>
                    </a:p>
                    <a:p>
                      <a:pPr marL="914400" marR="0">
                        <a:lnSpc>
                          <a:spcPct val="150000"/>
                        </a:lnSpc>
                        <a:spcBef>
                          <a:spcPts val="0"/>
                        </a:spcBef>
                        <a:spcAft>
                          <a:spcPts val="0"/>
                        </a:spcAft>
                      </a:pPr>
                      <a:r>
                        <a:rPr lang="en-US" sz="800" dirty="0">
                          <a:solidFill>
                            <a:schemeClr val="bg1"/>
                          </a:solidFill>
                          <a:effectLst/>
                        </a:rPr>
                        <a:t> </a:t>
                      </a:r>
                      <a:endParaRPr lang="en-US" sz="800" dirty="0">
                        <a:solidFill>
                          <a:schemeClr val="bg1"/>
                        </a:solidFill>
                        <a:effectLst/>
                        <a:latin typeface="Calibri" panose="020F0502020204030204" pitchFamily="34" charset="0"/>
                        <a:ea typeface="DengXian" panose="02010600030101010101" pitchFamily="2" charset="-122"/>
                        <a:cs typeface="Times New Roman" panose="02020603050405020304" pitchFamily="18" charset="0"/>
                      </a:endParaRPr>
                    </a:p>
                  </a:txBody>
                  <a:tcPr marL="47085" marR="47085" marT="0" marB="0"/>
                </a:tc>
                <a:extLst>
                  <a:ext uri="{0D108BD9-81ED-4DB2-BD59-A6C34878D82A}">
                    <a16:rowId xmlns:a16="http://schemas.microsoft.com/office/drawing/2014/main" val="3463614550"/>
                  </a:ext>
                </a:extLst>
              </a:tr>
            </a:tbl>
          </a:graphicData>
        </a:graphic>
      </p:graphicFrame>
      <p:sp>
        <p:nvSpPr>
          <p:cNvPr id="13" name="Google Shape;225;p38">
            <a:extLst>
              <a:ext uri="{FF2B5EF4-FFF2-40B4-BE49-F238E27FC236}">
                <a16:creationId xmlns:a16="http://schemas.microsoft.com/office/drawing/2014/main" id="{7A06F340-94B4-4FF2-AD2F-EE42EA205FA1}"/>
              </a:ext>
            </a:extLst>
          </p:cNvPr>
          <p:cNvSpPr txBox="1">
            <a:spLocks noGrp="1"/>
          </p:cNvSpPr>
          <p:nvPr>
            <p:ph type="title"/>
          </p:nvPr>
        </p:nvSpPr>
        <p:spPr>
          <a:xfrm>
            <a:off x="32985" y="149868"/>
            <a:ext cx="1975095" cy="182310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latin typeface="Times New Roman" panose="02020603050405020304" pitchFamily="18" charset="0"/>
                <a:cs typeface="Times New Roman" panose="02020603050405020304" pitchFamily="18" charset="0"/>
              </a:rPr>
              <a:t>Benefits </a:t>
            </a:r>
            <a:br>
              <a:rPr lang="en" sz="2400" dirty="0">
                <a:latin typeface="Times New Roman" panose="02020603050405020304" pitchFamily="18" charset="0"/>
                <a:cs typeface="Times New Roman" panose="02020603050405020304" pitchFamily="18" charset="0"/>
              </a:rPr>
            </a:br>
            <a:r>
              <a:rPr lang="en" sz="2400" dirty="0">
                <a:latin typeface="Times New Roman" panose="02020603050405020304" pitchFamily="18" charset="0"/>
                <a:cs typeface="Times New Roman" panose="02020603050405020304" pitchFamily="18" charset="0"/>
              </a:rPr>
              <a:t>Opportunities</a:t>
            </a:r>
            <a:br>
              <a:rPr lang="en" sz="2400" dirty="0">
                <a:latin typeface="Times New Roman" panose="02020603050405020304" pitchFamily="18" charset="0"/>
                <a:cs typeface="Times New Roman" panose="02020603050405020304" pitchFamily="18" charset="0"/>
              </a:rPr>
            </a:br>
            <a:r>
              <a:rPr lang="en" sz="2400" dirty="0">
                <a:latin typeface="Times New Roman" panose="02020603050405020304" pitchFamily="18" charset="0"/>
                <a:cs typeface="Times New Roman" panose="02020603050405020304" pitchFamily="18" charset="0"/>
              </a:rPr>
              <a:t>Costs</a:t>
            </a:r>
            <a:br>
              <a:rPr lang="en" sz="2400" dirty="0">
                <a:latin typeface="Times New Roman" panose="02020603050405020304" pitchFamily="18" charset="0"/>
                <a:cs typeface="Times New Roman" panose="02020603050405020304" pitchFamily="18" charset="0"/>
              </a:rPr>
            </a:br>
            <a:r>
              <a:rPr lang="en" sz="2400" dirty="0">
                <a:latin typeface="Times New Roman" panose="02020603050405020304" pitchFamily="18" charset="0"/>
                <a:cs typeface="Times New Roman" panose="02020603050405020304" pitchFamily="18" charset="0"/>
              </a:rPr>
              <a:t>Risks</a:t>
            </a:r>
            <a:br>
              <a:rPr lang="en" sz="2400" dirty="0">
                <a:latin typeface="Times New Roman" panose="02020603050405020304" pitchFamily="18" charset="0"/>
                <a:cs typeface="Times New Roman" panose="02020603050405020304" pitchFamily="18" charset="0"/>
              </a:rPr>
            </a:br>
            <a:endParaRPr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4706748"/>
      </p:ext>
    </p:extLst>
  </p:cSld>
  <p:clrMapOvr>
    <a:masterClrMapping/>
  </p:clrMapOvr>
</p:sld>
</file>

<file path=ppt/theme/theme1.xml><?xml version="1.0" encoding="utf-8"?>
<a:theme xmlns:a="http://schemas.openxmlformats.org/drawingml/2006/main" name="Tech Company Branding Guidelines by Slidesgo">
  <a:themeElements>
    <a:clrScheme name="Simple Light">
      <a:dk1>
        <a:srgbClr val="011446"/>
      </a:dk1>
      <a:lt1>
        <a:srgbClr val="FFFFFF"/>
      </a:lt1>
      <a:dk2>
        <a:srgbClr val="02227F"/>
      </a:dk2>
      <a:lt2>
        <a:srgbClr val="B7B7B7"/>
      </a:lt2>
      <a:accent1>
        <a:srgbClr val="FFFFFF"/>
      </a:accent1>
      <a:accent2>
        <a:srgbClr val="06BAD6"/>
      </a:accent2>
      <a:accent3>
        <a:srgbClr val="A1F1FE"/>
      </a:accent3>
      <a:accent4>
        <a:srgbClr val="079AB1"/>
      </a:accent4>
      <a:accent5>
        <a:srgbClr val="0081B0"/>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686</TotalTime>
  <Words>1492</Words>
  <Application>Microsoft Office PowerPoint</Application>
  <PresentationFormat>On-screen Show (16:9)</PresentationFormat>
  <Paragraphs>310</Paragraphs>
  <Slides>20</Slides>
  <Notes>20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20</vt:i4>
      </vt:variant>
    </vt:vector>
  </HeadingPairs>
  <TitlesOfParts>
    <vt:vector size="35" baseType="lpstr">
      <vt:lpstr>Arial</vt:lpstr>
      <vt:lpstr>Montserrat Light</vt:lpstr>
      <vt:lpstr>Montserrat ExtraBold</vt:lpstr>
      <vt:lpstr>Muli</vt:lpstr>
      <vt:lpstr>DattoFont</vt:lpstr>
      <vt:lpstr>Montserrat Alternates</vt:lpstr>
      <vt:lpstr>Symbol</vt:lpstr>
      <vt:lpstr>Bookman Old Style</vt:lpstr>
      <vt:lpstr>Calibri</vt:lpstr>
      <vt:lpstr>HelveticaNeueW01-55Roma</vt:lpstr>
      <vt:lpstr>Wingdings</vt:lpstr>
      <vt:lpstr>Montserrat</vt:lpstr>
      <vt:lpstr>Courier New</vt:lpstr>
      <vt:lpstr>Times New Roman</vt:lpstr>
      <vt:lpstr>Tech Company Branding Guidelines by Slidesgo</vt:lpstr>
      <vt:lpstr>CyberSecurity Technology  Buy or Build or Outsource  Company’s Cyber Security Operations?  </vt:lpstr>
      <vt:lpstr>Background</vt:lpstr>
      <vt:lpstr>CyberSecurity Facts</vt:lpstr>
      <vt:lpstr>Funny CyberSecurity Strategies</vt:lpstr>
      <vt:lpstr>CyberSecurity Problem &amp; Perspectives</vt:lpstr>
      <vt:lpstr>Alternatives</vt:lpstr>
      <vt:lpstr>Strategic Criteria</vt:lpstr>
      <vt:lpstr>Benefits  Opportunities Costs Risks </vt:lpstr>
      <vt:lpstr>Benefits  Opportunities Costs Risks </vt:lpstr>
      <vt:lpstr>BOCR Model on the SuperDecisions</vt:lpstr>
      <vt:lpstr>BOCR Model on the SuperDecisions</vt:lpstr>
      <vt:lpstr>BOCR Model on the SuperDecisions</vt:lpstr>
      <vt:lpstr>BOCR Model on the SuperDecisions</vt:lpstr>
      <vt:lpstr>BOCR Model on the SuperDecisions</vt:lpstr>
      <vt:lpstr>Overall Strategy</vt:lpstr>
      <vt:lpstr>Long Term and Short Term Strategies</vt:lpstr>
      <vt:lpstr>Long Term and Short Term Strategies</vt:lpstr>
      <vt:lpstr>Sensitivity Analysis</vt:lpstr>
      <vt:lpstr>BOCR Ratings </vt:lpstr>
      <vt:lpstr>Final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Company’s CyberSecurity  Should company buy or build or outsource CyberSecurity Technology?</dc:title>
  <dc:creator>Z8</dc:creator>
  <cp:lastModifiedBy>Krishna Visvanathan</cp:lastModifiedBy>
  <cp:revision>49</cp:revision>
  <dcterms:modified xsi:type="dcterms:W3CDTF">2021-06-18T03:52:40Z</dcterms:modified>
</cp:coreProperties>
</file>