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 autoCompressPictures="0">
  <p:sldMasterIdLst>
    <p:sldMasterId id="2147483648" r:id="rId1"/>
    <p:sldMasterId id="2147483649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70" r:id="rId11"/>
    <p:sldId id="273" r:id="rId12"/>
    <p:sldId id="269" r:id="rId13"/>
    <p:sldId id="275" r:id="rId14"/>
    <p:sldId id="277" r:id="rId15"/>
    <p:sldId id="263" r:id="rId16"/>
    <p:sldId id="265" r:id="rId17"/>
    <p:sldId id="274" r:id="rId18"/>
    <p:sldId id="276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400"/>
    <a:srgbClr val="E65D00"/>
    <a:srgbClr val="FE6700"/>
    <a:srgbClr val="F22E00"/>
    <a:srgbClr val="FE3000"/>
    <a:srgbClr val="EA2D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4660"/>
  </p:normalViewPr>
  <p:slideViewPr>
    <p:cSldViewPr>
      <p:cViewPr varScale="1">
        <p:scale>
          <a:sx n="104" d="100"/>
          <a:sy n="104" d="100"/>
        </p:scale>
        <p:origin x="108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49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D6E2D99-DD49-F045-8157-C4E928495ED1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7C7D732-D7DE-ED4B-8F09-2E980CD61530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BA3101-E050-7F4F-B395-F740F01C031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7454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3BBC3A-6996-EB42-8D34-094D69846F5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910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D16F0A-66A3-7A4C-81CA-E97FFC857CD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3684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8F34FF-F060-AA40-AC03-4CD3B4B8068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6315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E9B285-8AF9-C245-B9AF-F2FF0309084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539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39F945-388F-1F41-8E74-81D8BF7D4CC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16161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2C9CD9-7C60-F54A-9E00-0E931AC9F68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7604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5BA249-FCA1-6C4B-8EC3-40870C5D803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91864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582454-1D5E-BF4B-8CEA-7821B074889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87526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C4BEAE-61DF-494D-8FDA-91082E343A2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28309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5214CA-CF2D-EA4F-A998-CB409AA625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9080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9D18E0-4CCC-044B-AFD7-E6E59B2721E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2509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DD664A-17F3-4F45-B91C-0CF46737ED6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24432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E48E5B-23F6-9E47-B1B2-5913DEE4DB9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8349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BE94F8-0754-A54A-811D-6B3AD17B699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4423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B2EB70-0BB5-E945-A56F-7EA49E5DB39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367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19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619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E74A74-6AF6-DC43-8A9B-24556410B8D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579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7E2D9F-AD6D-054F-A357-3C37F578339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1992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EE0D9E-5962-D447-84B9-32EABE3BBD1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7707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96F22D-C97F-C541-8D2E-37934D3FEDB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5693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F27CA4-6372-3549-9C72-A877104EFDB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4178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6AC9DB-0EA8-394A-90FF-5FA8121672F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8306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391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19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3300"/>
                </a:solidFill>
              </a:defRPr>
            </a:lvl1pPr>
          </a:lstStyle>
          <a:p>
            <a:fld id="{07DDF051-AD35-7947-BFEB-368818957A23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>
            <a:fillRect/>
          </a:stretch>
        </p:blipFill>
        <p:spPr bwMode="auto">
          <a:xfrm>
            <a:off x="0" y="0"/>
            <a:ext cx="13239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295400" y="-11113"/>
            <a:ext cx="7848600" cy="304801"/>
          </a:xfrm>
          <a:prstGeom prst="rect">
            <a:avLst/>
          </a:prstGeom>
          <a:gradFill rotWithShape="1">
            <a:gsLst>
              <a:gs pos="0">
                <a:srgbClr val="F22E00"/>
              </a:gs>
              <a:gs pos="100000">
                <a:srgbClr val="F22E00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 rot="16200000">
            <a:off x="-2144712" y="4462462"/>
            <a:ext cx="4572000" cy="304801"/>
          </a:xfrm>
          <a:prstGeom prst="rect">
            <a:avLst/>
          </a:prstGeom>
          <a:gradFill rotWithShape="1">
            <a:gsLst>
              <a:gs pos="0">
                <a:srgbClr val="F66400">
                  <a:gamma/>
                  <a:shade val="46275"/>
                  <a:invGamma/>
                </a:srgbClr>
              </a:gs>
              <a:gs pos="100000">
                <a:srgbClr val="F664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33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Baskerville Old Face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Baskerville Old Face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Baskerville Old Face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Baskerville Old Fac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Baskerville Old Fac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Baskerville Old Fac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Baskerville Old Fac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Baskerville Old Face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A7B36304-D792-A540-9591-E52A78F4D16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../Local%20Settings/Temporary%20Internet%20Files/OLK1D/India%20vs%20China.xl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990600"/>
            <a:ext cx="7772400" cy="1470025"/>
          </a:xfrm>
        </p:spPr>
        <p:txBody>
          <a:bodyPr anchor="ctr"/>
          <a:lstStyle/>
          <a:p>
            <a:r>
              <a:rPr lang="en-US" altLang="x-none" sz="4400">
                <a:solidFill>
                  <a:srgbClr val="FE6700"/>
                </a:solidFill>
              </a:rPr>
              <a:t>India</a:t>
            </a:r>
            <a:r>
              <a:rPr lang="en-US" altLang="x-none" sz="4400">
                <a:solidFill>
                  <a:schemeClr val="bg1"/>
                </a:solidFill>
              </a:rPr>
              <a:t> vs. </a:t>
            </a:r>
            <a:r>
              <a:rPr lang="en-US" altLang="x-none" sz="4400">
                <a:solidFill>
                  <a:srgbClr val="EA2D00"/>
                </a:solidFill>
              </a:rPr>
              <a:t>China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286000"/>
            <a:ext cx="6400800" cy="1752600"/>
          </a:xfrm>
        </p:spPr>
        <p:txBody>
          <a:bodyPr/>
          <a:lstStyle/>
          <a:p>
            <a:r>
              <a:rPr lang="en-US" altLang="x-none" sz="3200">
                <a:latin typeface="Colonna MT" charset="0"/>
              </a:rPr>
              <a:t>Which Country is a More Attractive Offshore Operating Destination?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09800" y="4419600"/>
            <a:ext cx="49530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200">
                <a:solidFill>
                  <a:srgbClr val="FF3300"/>
                </a:solidFill>
                <a:latin typeface="Baskerville Old Face" charset="0"/>
              </a:rPr>
              <a:t>Sonali Ballal</a:t>
            </a:r>
          </a:p>
          <a:p>
            <a:pPr algn="ctr">
              <a:spcBef>
                <a:spcPct val="50000"/>
              </a:spcBef>
            </a:pPr>
            <a:r>
              <a:rPr lang="en-US" altLang="x-none" sz="2200">
                <a:solidFill>
                  <a:srgbClr val="FF3300"/>
                </a:solidFill>
                <a:latin typeface="Baskerville Old Face" charset="0"/>
              </a:rPr>
              <a:t>Richa Sethia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974-DD99-8F4D-85A0-6FC299506612}" type="slidenum">
              <a:rPr lang="en-US" altLang="x-none"/>
              <a:pPr/>
              <a:t>10</a:t>
            </a:fld>
            <a:endParaRPr lang="en-US" altLang="x-none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Opportunities &amp; Risks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8000" r="62500" b="70000"/>
          <a:stretch>
            <a:fillRect/>
          </a:stretch>
        </p:blipFill>
        <p:spPr bwMode="auto">
          <a:xfrm>
            <a:off x="381000" y="2514600"/>
            <a:ext cx="4343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76800" y="2819400"/>
            <a:ext cx="4114800" cy="990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x-none"/>
              <a:t>“India Services” had the most Opportunities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15001" r="59375" b="62000"/>
          <a:stretch>
            <a:fillRect/>
          </a:stretch>
        </p:blipFill>
        <p:spPr bwMode="auto">
          <a:xfrm>
            <a:off x="381000" y="4343400"/>
            <a:ext cx="43434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876800" y="4800600"/>
            <a:ext cx="4114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Baskerville Old Face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Baskerville Old Face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Baskerville Old Face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Baskerville Old Face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x-none"/>
              <a:t>“India Services” had the most Risks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CF15-3B6A-5147-AA2F-759FC1F5D8BB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Ratings &amp; Priorities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6960" r="3749" b="65031"/>
          <a:stretch>
            <a:fillRect/>
          </a:stretch>
        </p:blipFill>
        <p:spPr bwMode="auto">
          <a:xfrm>
            <a:off x="381000" y="2514600"/>
            <a:ext cx="873918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00" r="58749" b="23000"/>
          <a:stretch>
            <a:fillRect/>
          </a:stretch>
        </p:blipFill>
        <p:spPr bwMode="auto">
          <a:xfrm>
            <a:off x="2057400" y="4343400"/>
            <a:ext cx="5029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27586-992E-4448-A3A0-08788F639277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Priority Ratings</a:t>
            </a:r>
          </a:p>
        </p:txBody>
      </p:sp>
      <p:sp>
        <p:nvSpPr>
          <p:cNvPr id="27652" name="Rectangle 4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676400" y="1600200"/>
            <a:ext cx="7239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Baskerville Old Face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Baskerville Old Face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Baskerville Old Face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Baskerville Old Face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x-none"/>
              <a:t>BOCR Priority Ratings:</a:t>
            </a:r>
          </a:p>
          <a:p>
            <a:pPr eaLnBrk="1" hangingPunct="1">
              <a:buFontTx/>
              <a:buNone/>
            </a:pPr>
            <a:endParaRPr lang="en-US" altLang="x-none"/>
          </a:p>
          <a:p>
            <a:pPr eaLnBrk="1" hangingPunct="1"/>
            <a:r>
              <a:rPr lang="en-US" altLang="x-none" sz="2800"/>
              <a:t>Benefits: 		0.2786</a:t>
            </a:r>
          </a:p>
          <a:p>
            <a:pPr eaLnBrk="1" hangingPunct="1"/>
            <a:r>
              <a:rPr lang="en-US" altLang="x-none" sz="2800"/>
              <a:t>Opportunities: 	0.2803</a:t>
            </a:r>
          </a:p>
          <a:p>
            <a:pPr eaLnBrk="1" hangingPunct="1"/>
            <a:r>
              <a:rPr lang="en-US" altLang="x-none" sz="2800"/>
              <a:t>Costs: 		0.2011</a:t>
            </a:r>
          </a:p>
          <a:p>
            <a:pPr eaLnBrk="1" hangingPunct="1"/>
            <a:r>
              <a:rPr lang="en-US" altLang="x-none" sz="2800"/>
              <a:t>Risks: 		0.2399</a:t>
            </a:r>
          </a:p>
          <a:p>
            <a:pPr eaLnBrk="1" hangingPunct="1"/>
            <a:endParaRPr lang="en-US" altLang="x-none" sz="2800"/>
          </a:p>
          <a:p>
            <a:pPr eaLnBrk="1" hangingPunct="1">
              <a:buFontTx/>
              <a:buNone/>
            </a:pPr>
            <a:endParaRPr lang="en-US" altLang="x-none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32EE4-E3FF-D14D-B052-EF7FFE5829A0}" type="slidenum">
              <a:rPr lang="en-US" altLang="x-none"/>
              <a:pPr/>
              <a:t>13</a:t>
            </a:fld>
            <a:endParaRPr lang="en-US" altLang="x-none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Sub Criteria Priorities</a:t>
            </a: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167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801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381125"/>
            <a:ext cx="68961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07FB-DD2E-1844-B88C-6B17F46FC30F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Best Strategy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21999" r="51875" b="55000"/>
          <a:stretch>
            <a:fillRect/>
          </a:stretch>
        </p:blipFill>
        <p:spPr bwMode="auto">
          <a:xfrm>
            <a:off x="457200" y="2514600"/>
            <a:ext cx="4800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0" y="3200400"/>
            <a:ext cx="4114800" cy="990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x-none" sz="2800"/>
              <a:t>Additive Model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26001" r="50626" b="50999"/>
          <a:stretch>
            <a:fillRect/>
          </a:stretch>
        </p:blipFill>
        <p:spPr bwMode="auto">
          <a:xfrm>
            <a:off x="457200" y="4391025"/>
            <a:ext cx="48006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334000" y="5029200"/>
            <a:ext cx="4114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Baskerville Old Face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Baskerville Old Face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Baskerville Old Face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Baskerville Old Face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x-none" sz="2800"/>
              <a:t>Multiplicative Model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447800" y="1524000"/>
            <a:ext cx="723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Baskerville Old Face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Baskerville Old Face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Baskerville Old Face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Baskerville Old Face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x-none" sz="2800"/>
              <a:t>India Services shows up as the best alternative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B82B3-0157-3442-AFA6-610DDBE8A4DB}" type="slidenum">
              <a:rPr lang="en-US" altLang="x-none"/>
              <a:pPr/>
              <a:t>15</a:t>
            </a:fld>
            <a:endParaRPr lang="en-US" altLang="x-none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x-none" sz="4000"/>
              <a:t>Sensitivity Analysis</a:t>
            </a:r>
            <a:br>
              <a:rPr lang="en-US" altLang="x-none" sz="4000"/>
            </a:br>
            <a:r>
              <a:rPr lang="en-US" altLang="x-none" sz="3200"/>
              <a:t>Benefits &amp; Costs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5" t="11038" r="29396" b="14038"/>
          <a:stretch>
            <a:fillRect/>
          </a:stretch>
        </p:blipFill>
        <p:spPr bwMode="auto">
          <a:xfrm>
            <a:off x="1400175" y="1752600"/>
            <a:ext cx="3171825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6960" r="63741" b="17998"/>
          <a:stretch>
            <a:fillRect/>
          </a:stretch>
        </p:blipFill>
        <p:spPr bwMode="auto">
          <a:xfrm>
            <a:off x="5029200" y="1752600"/>
            <a:ext cx="3171825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02E7-6195-3448-B778-0D59D512E7EB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4000"/>
              <a:t>Sensitivity Analysis</a:t>
            </a:r>
            <a:br>
              <a:rPr lang="en-US" altLang="x-none" sz="4000"/>
            </a:br>
            <a:r>
              <a:rPr lang="en-US" altLang="x-none" sz="3200"/>
              <a:t>Opportunities &amp; Risks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14038" r="60591" b="9958"/>
          <a:stretch>
            <a:fillRect/>
          </a:stretch>
        </p:blipFill>
        <p:spPr bwMode="auto">
          <a:xfrm>
            <a:off x="1400175" y="1752600"/>
            <a:ext cx="3171825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t="21957" r="56842" b="3960"/>
          <a:stretch>
            <a:fillRect/>
          </a:stretch>
        </p:blipFill>
        <p:spPr bwMode="auto">
          <a:xfrm>
            <a:off x="4953000" y="1738313"/>
            <a:ext cx="327342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CCB96-B72A-B44D-9791-515F22325793}" type="slidenum">
              <a:rPr lang="en-US" altLang="x-none"/>
              <a:pPr/>
              <a:t>17</a:t>
            </a:fld>
            <a:endParaRPr lang="en-US" altLang="x-none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Sensitivities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3765550" y="3309938"/>
            <a:ext cx="4572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765550" y="3309938"/>
            <a:ext cx="4572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1766888" y="2593975"/>
            <a:ext cx="1714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831" name="Line 111"/>
          <p:cNvSpPr>
            <a:spLocks noChangeShapeType="1"/>
          </p:cNvSpPr>
          <p:nvPr/>
        </p:nvSpPr>
        <p:spPr bwMode="auto">
          <a:xfrm flipV="1">
            <a:off x="3886200" y="3810000"/>
            <a:ext cx="457200" cy="342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0" name="Line 110"/>
          <p:cNvSpPr>
            <a:spLocks noChangeShapeType="1"/>
          </p:cNvSpPr>
          <p:nvPr/>
        </p:nvSpPr>
        <p:spPr bwMode="auto">
          <a:xfrm>
            <a:off x="3657600" y="3581400"/>
            <a:ext cx="9144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1" name="Rectangle 121"/>
          <p:cNvSpPr>
            <a:spLocks noChangeArrowheads="1"/>
          </p:cNvSpPr>
          <p:nvPr/>
        </p:nvSpPr>
        <p:spPr bwMode="auto">
          <a:xfrm>
            <a:off x="1366838" y="2670175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31013" name="Group 293"/>
          <p:cNvGraphicFramePr>
            <a:graphicFrameLocks noGrp="1"/>
          </p:cNvGraphicFramePr>
          <p:nvPr/>
        </p:nvGraphicFramePr>
        <p:xfrm>
          <a:off x="1219200" y="1905000"/>
          <a:ext cx="7391400" cy="3562350"/>
        </p:xfrm>
        <a:graphic>
          <a:graphicData uri="http://schemas.openxmlformats.org/drawingml/2006/table">
            <a:tbl>
              <a:tblPr/>
              <a:tblGrid>
                <a:gridCol w="669925"/>
                <a:gridCol w="2239963"/>
                <a:gridCol w="2241550"/>
                <a:gridCol w="2239962"/>
              </a:tblGrid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Times New Roman" charset="0"/>
                          <a:cs typeface="Arial" charset="0"/>
                        </a:rPr>
                        <a:t>Rank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Times New Roman" charset="0"/>
                          <a:cs typeface="Arial" charset="0"/>
                        </a:rPr>
                        <a:t>Benefits Priority = 0.1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Times New Roman" charset="0"/>
                          <a:cs typeface="Arial" charset="0"/>
                        </a:rPr>
                        <a:t>Benefits Priority = 0.5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Times New Roman" charset="0"/>
                          <a:cs typeface="Arial" charset="0"/>
                        </a:rPr>
                        <a:t>Benefits Priority = 0.99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Times New Roman" charset="0"/>
                          <a:cs typeface="Arial" charset="0"/>
                        </a:rPr>
                        <a:t>1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Times New Roman" charset="0"/>
                          <a:cs typeface="Arial" charset="0"/>
                        </a:rPr>
                        <a:t>India - Services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Times New Roman" charset="0"/>
                          <a:cs typeface="Arial" charset="0"/>
                        </a:rPr>
                        <a:t>India - Services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Times New Roman" charset="0"/>
                          <a:cs typeface="Arial" charset="0"/>
                        </a:rPr>
                        <a:t>India - Services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Times New Roman" charset="0"/>
                          <a:cs typeface="Arial" charset="0"/>
                        </a:rPr>
                        <a:t>2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EA2D00"/>
                          </a:solidFill>
                          <a:effectLst/>
                          <a:latin typeface="Verdana" charset="0"/>
                          <a:ea typeface="Times New Roman" charset="0"/>
                          <a:cs typeface="Arial" charset="0"/>
                        </a:rPr>
                        <a:t>China - Manufacturing</a:t>
                      </a:r>
                      <a:endParaRPr kumimoji="0" lang="en-US" altLang="x-none" sz="1200" b="1" i="0" u="none" strike="noStrike" cap="none" normalizeH="0" baseline="0">
                        <a:ln>
                          <a:noFill/>
                        </a:ln>
                        <a:solidFill>
                          <a:srgbClr val="EA2D00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EA2D00"/>
                          </a:solidFill>
                          <a:effectLst/>
                          <a:latin typeface="Verdana" charset="0"/>
                          <a:ea typeface="Times New Roman" charset="0"/>
                          <a:cs typeface="Arial" charset="0"/>
                        </a:rPr>
                        <a:t>India – Manufacturing</a:t>
                      </a:r>
                      <a:endParaRPr kumimoji="0" lang="en-US" altLang="x-none" sz="1200" b="1" i="0" u="none" strike="noStrike" cap="none" normalizeH="0" baseline="0">
                        <a:ln>
                          <a:noFill/>
                        </a:ln>
                        <a:solidFill>
                          <a:srgbClr val="EA2D00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Times New Roman" charset="0"/>
                          <a:cs typeface="Arial" charset="0"/>
                        </a:rPr>
                        <a:t>India - Manufacturing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Times New Roman" charset="0"/>
                          <a:cs typeface="Arial" charset="0"/>
                        </a:rPr>
                        <a:t>3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EA2D00"/>
                          </a:solidFill>
                          <a:effectLst/>
                          <a:latin typeface="Verdana" charset="0"/>
                          <a:ea typeface="Times New Roman" charset="0"/>
                          <a:cs typeface="Arial" charset="0"/>
                        </a:rPr>
                        <a:t>India – Manufacturing</a:t>
                      </a:r>
                      <a:endParaRPr kumimoji="0" lang="en-US" altLang="x-none" sz="1200" b="1" i="0" u="none" strike="noStrike" cap="none" normalizeH="0" baseline="0">
                        <a:ln>
                          <a:noFill/>
                        </a:ln>
                        <a:solidFill>
                          <a:srgbClr val="EA2D00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EA2D00"/>
                          </a:solidFill>
                          <a:effectLst/>
                          <a:latin typeface="Verdana" charset="0"/>
                          <a:ea typeface="Times New Roman" charset="0"/>
                          <a:cs typeface="Arial" charset="0"/>
                        </a:rPr>
                        <a:t>China - Manufacturing</a:t>
                      </a:r>
                      <a:endParaRPr kumimoji="0" lang="en-US" altLang="x-none" sz="1200" b="1" i="0" u="none" strike="noStrike" cap="none" normalizeH="0" baseline="0">
                        <a:ln>
                          <a:noFill/>
                        </a:ln>
                        <a:solidFill>
                          <a:srgbClr val="EA2D00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Times New Roman" charset="0"/>
                          <a:cs typeface="Arial" charset="0"/>
                        </a:rPr>
                        <a:t>China - Manufacturing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Times New Roman" charset="0"/>
                          <a:cs typeface="Arial" charset="0"/>
                        </a:rPr>
                        <a:t>4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Times New Roman" charset="0"/>
                          <a:cs typeface="Arial" charset="0"/>
                        </a:rPr>
                        <a:t>China - Services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Times New Roman" charset="0"/>
                          <a:cs typeface="Arial" charset="0"/>
                        </a:rPr>
                        <a:t>China - Services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Baskerville Old Fac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Times New Roman" charset="0"/>
                          <a:cs typeface="Arial" charset="0"/>
                        </a:rPr>
                        <a:t>China - Services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6366E-543F-5A4B-8103-034018C076F0}" type="slidenum">
              <a:rPr lang="en-US" altLang="x-none"/>
              <a:pPr/>
              <a:t>18</a:t>
            </a:fld>
            <a:endParaRPr lang="en-US" altLang="x-none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Conclusion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6910388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524000" y="3733800"/>
            <a:ext cx="7467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Baskerville Old Face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Baskerville Old Face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Baskerville Old Face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Baskerville Old Face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9pPr>
          </a:lstStyle>
          <a:p>
            <a:pPr eaLnBrk="1" hangingPunct="1"/>
            <a:r>
              <a:rPr lang="en-US" altLang="x-none" sz="2800"/>
              <a:t>In the services sector, India shows up as the best alternative</a:t>
            </a:r>
          </a:p>
          <a:p>
            <a:pPr eaLnBrk="1" hangingPunct="1"/>
            <a:r>
              <a:rPr lang="en-US" altLang="x-none" sz="2800"/>
              <a:t>In the manufacturing sector, China shows up as the best alternative</a:t>
            </a:r>
          </a:p>
        </p:txBody>
      </p: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6172200" y="685800"/>
            <a:ext cx="2819400" cy="1557338"/>
            <a:chOff x="3888" y="432"/>
            <a:chExt cx="1776" cy="981"/>
          </a:xfrm>
        </p:grpSpPr>
        <p:sp>
          <p:nvSpPr>
            <p:cNvPr id="18441" name="AutoShape 9"/>
            <p:cNvSpPr>
              <a:spLocks noChangeArrowheads="1"/>
            </p:cNvSpPr>
            <p:nvPr/>
          </p:nvSpPr>
          <p:spPr bwMode="auto">
            <a:xfrm>
              <a:off x="3888" y="432"/>
              <a:ext cx="1776" cy="480"/>
            </a:xfrm>
            <a:prstGeom prst="wedgeEllipseCallout">
              <a:avLst>
                <a:gd name="adj1" fmla="val -18806"/>
                <a:gd name="adj2" fmla="val 120625"/>
              </a:avLst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x-none" sz="1600">
                  <a:solidFill>
                    <a:schemeClr val="bg1"/>
                  </a:solidFill>
                  <a:latin typeface="Baskerville Old Face" charset="0"/>
                </a:rPr>
                <a:t>India’s IT Sector will double in size by 2008</a:t>
              </a:r>
            </a:p>
          </p:txBody>
        </p:sp>
        <p:sp>
          <p:nvSpPr>
            <p:cNvPr id="18442" name="AutoShape 10"/>
            <p:cNvSpPr>
              <a:spLocks noChangeArrowheads="1"/>
            </p:cNvSpPr>
            <p:nvPr/>
          </p:nvSpPr>
          <p:spPr bwMode="auto">
            <a:xfrm>
              <a:off x="4190" y="1269"/>
              <a:ext cx="96" cy="144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33A2-DD0C-1C41-9F94-4960B1766A10}" type="slidenum">
              <a:rPr lang="en-US" altLang="x-none"/>
              <a:pPr/>
              <a:t>19</a:t>
            </a:fld>
            <a:endParaRPr lang="en-US" altLang="x-none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Questions?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41592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7BFCE-6EDA-D447-A46B-11EE7AC788F1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Agenda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1513" y="1600200"/>
            <a:ext cx="3627437" cy="4525963"/>
          </a:xfrm>
        </p:spPr>
        <p:txBody>
          <a:bodyPr/>
          <a:lstStyle/>
          <a:p>
            <a:r>
              <a:rPr lang="en-US" altLang="zh-TW" b="1">
                <a:ea typeface="新細明體" charset="-120"/>
              </a:rPr>
              <a:t>Goal</a:t>
            </a:r>
          </a:p>
          <a:p>
            <a:r>
              <a:rPr lang="en-US" altLang="zh-TW" b="1">
                <a:ea typeface="新細明體" charset="-120"/>
              </a:rPr>
              <a:t>Alternatives</a:t>
            </a:r>
          </a:p>
          <a:p>
            <a:r>
              <a:rPr lang="en-US" altLang="zh-TW" b="1">
                <a:ea typeface="新細明體" charset="-120"/>
              </a:rPr>
              <a:t>Model Overview</a:t>
            </a:r>
          </a:p>
          <a:p>
            <a:r>
              <a:rPr lang="en-US" altLang="zh-TW" b="1">
                <a:ea typeface="新細明體" charset="-120"/>
              </a:rPr>
              <a:t>Subnet</a:t>
            </a:r>
          </a:p>
          <a:p>
            <a:r>
              <a:rPr lang="en-US" altLang="zh-TW" b="1">
                <a:ea typeface="新細明體" charset="-120"/>
              </a:rPr>
              <a:t>Inner Subnet</a:t>
            </a:r>
          </a:p>
          <a:p>
            <a:r>
              <a:rPr lang="en-US" altLang="zh-TW" b="1">
                <a:ea typeface="新細明體" charset="-120"/>
              </a:rPr>
              <a:t>Model Synthesis</a:t>
            </a:r>
          </a:p>
          <a:p>
            <a:r>
              <a:rPr lang="en-US" altLang="zh-TW" b="1">
                <a:ea typeface="新細明體" charset="-120"/>
              </a:rPr>
              <a:t>Sensitivity Analysis</a:t>
            </a:r>
            <a:endParaRPr lang="en-US" altLang="x-none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76545-09C2-E748-B585-A5E90CEDEBD5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Goal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133600"/>
            <a:ext cx="7391400" cy="2971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US" altLang="x-none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x-none"/>
              <a:t>To determine which country is a more attractive offshore operating destination for the manufacturing and services industry.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x-none" sz="2000"/>
              <a:t>(The study has been conducted from a company’s perspective)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625F6-D76F-A94C-A567-7E0716F8358C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Alternatives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6502400" cy="4525963"/>
          </a:xfrm>
        </p:spPr>
        <p:txBody>
          <a:bodyPr/>
          <a:lstStyle/>
          <a:p>
            <a:r>
              <a:rPr lang="en-US" altLang="x-none"/>
              <a:t>India – Manufacturing</a:t>
            </a:r>
          </a:p>
          <a:p>
            <a:r>
              <a:rPr lang="en-US" altLang="x-none"/>
              <a:t>India – Services</a:t>
            </a:r>
          </a:p>
          <a:p>
            <a:r>
              <a:rPr lang="en-US" altLang="x-none"/>
              <a:t>China – Manufacturing</a:t>
            </a:r>
          </a:p>
          <a:p>
            <a:r>
              <a:rPr lang="en-US" altLang="x-none"/>
              <a:t>China -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22DBC-CAF5-F342-94F9-7ACEBF89B837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Model Overview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7315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x-none" sz="2800" b="1"/>
              <a:t>Strategic Criteria:</a:t>
            </a:r>
          </a:p>
          <a:p>
            <a:r>
              <a:rPr lang="en-US" altLang="x-none" sz="2800"/>
              <a:t>Social</a:t>
            </a:r>
          </a:p>
          <a:p>
            <a:r>
              <a:rPr lang="en-US" altLang="x-none" sz="2800"/>
              <a:t>Technological</a:t>
            </a:r>
          </a:p>
          <a:p>
            <a:r>
              <a:rPr lang="en-US" altLang="x-none" sz="2800"/>
              <a:t>Economic</a:t>
            </a:r>
          </a:p>
          <a:p>
            <a:r>
              <a:rPr lang="en-US" altLang="x-none" sz="2800"/>
              <a:t>Political</a:t>
            </a:r>
          </a:p>
          <a:p>
            <a:r>
              <a:rPr lang="en-US" altLang="x-none" sz="2800"/>
              <a:t>Infrastructure</a:t>
            </a:r>
          </a:p>
          <a:p>
            <a:pPr>
              <a:buFontTx/>
              <a:buNone/>
            </a:pPr>
            <a:endParaRPr lang="en-US" altLang="x-none" sz="2800"/>
          </a:p>
          <a:p>
            <a:pPr>
              <a:buFontTx/>
              <a:buNone/>
            </a:pPr>
            <a:r>
              <a:rPr lang="en-US" altLang="x-none" sz="2800"/>
              <a:t>BOCR model utilizing the internal rating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616A1-236D-0F43-B886-918A055EE090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Model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8398" r="9373" b="13318"/>
          <a:stretch>
            <a:fillRect/>
          </a:stretch>
        </p:blipFill>
        <p:spPr bwMode="auto">
          <a:xfrm>
            <a:off x="1371600" y="2057400"/>
            <a:ext cx="7386638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3F543-DB4D-7940-B944-0F79081F3F70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Subnet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3352800" cy="4525963"/>
          </a:xfrm>
        </p:spPr>
        <p:txBody>
          <a:bodyPr/>
          <a:lstStyle/>
          <a:p>
            <a:r>
              <a:rPr lang="en-US" altLang="x-none"/>
              <a:t>Control Criteria</a:t>
            </a:r>
          </a:p>
          <a:p>
            <a:pPr lvl="1"/>
            <a:r>
              <a:rPr lang="en-US" altLang="x-none"/>
              <a:t>Social</a:t>
            </a:r>
          </a:p>
          <a:p>
            <a:pPr lvl="1"/>
            <a:r>
              <a:rPr lang="en-US" altLang="x-none"/>
              <a:t>Technological</a:t>
            </a:r>
          </a:p>
          <a:p>
            <a:pPr lvl="1"/>
            <a:r>
              <a:rPr lang="en-US" altLang="x-none"/>
              <a:t>Economics</a:t>
            </a:r>
          </a:p>
          <a:p>
            <a:pPr lvl="1"/>
            <a:r>
              <a:rPr lang="en-US" altLang="x-none"/>
              <a:t>Political</a:t>
            </a:r>
          </a:p>
          <a:p>
            <a:pPr lvl="1"/>
            <a:r>
              <a:rPr lang="en-US" altLang="x-none"/>
              <a:t>Infrastructure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9000" r="43124" b="21001"/>
          <a:stretch>
            <a:fillRect/>
          </a:stretch>
        </p:blipFill>
        <p:spPr bwMode="auto">
          <a:xfrm>
            <a:off x="5029200" y="1219200"/>
            <a:ext cx="3810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8AEE-50CC-B547-AE10-F44B22383679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x-none" sz="4000"/>
              <a:t>Inner Subnet – Example</a:t>
            </a:r>
            <a:br>
              <a:rPr lang="en-US" altLang="x-none" sz="4000"/>
            </a:br>
            <a:r>
              <a:rPr lang="en-US" altLang="x-none" sz="3200"/>
              <a:t>Benefits - Economic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26001" r="33125" b="26999"/>
          <a:stretch>
            <a:fillRect/>
          </a:stretch>
        </p:blipFill>
        <p:spPr bwMode="auto">
          <a:xfrm>
            <a:off x="1447800" y="2209800"/>
            <a:ext cx="6553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D4942-3316-614C-9E24-65C4E9F0F18B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Benefits &amp; Costs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17998" r="57516" b="57951"/>
          <a:stretch>
            <a:fillRect/>
          </a:stretch>
        </p:blipFill>
        <p:spPr bwMode="auto">
          <a:xfrm>
            <a:off x="381000" y="2438400"/>
            <a:ext cx="4351338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257800" y="2819400"/>
            <a:ext cx="3505200" cy="990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x-none"/>
              <a:t>“India Services” had the most benefits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26001" r="54375" b="50999"/>
          <a:stretch>
            <a:fillRect/>
          </a:stretch>
        </p:blipFill>
        <p:spPr bwMode="auto">
          <a:xfrm>
            <a:off x="381000" y="4419600"/>
            <a:ext cx="43434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257800" y="4876800"/>
            <a:ext cx="3505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Baskerville Old Face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Baskerville Old Face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Baskerville Old Face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Baskerville Old Face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Baskerville Old Face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x-none"/>
              <a:t>“China Services” had the most costs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askerville Old Face"/>
        <a:ea typeface=""/>
        <a:cs typeface=""/>
      </a:majorFont>
      <a:minorFont>
        <a:latin typeface="Baskerville Old 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281</Words>
  <Application>Microsoft Macintosh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Baskerville Old Face</vt:lpstr>
      <vt:lpstr>Colonna MT</vt:lpstr>
      <vt:lpstr>新細明體</vt:lpstr>
      <vt:lpstr>Verdana</vt:lpstr>
      <vt:lpstr>Times New Roman</vt:lpstr>
      <vt:lpstr>Default Design</vt:lpstr>
      <vt:lpstr>Custom Design</vt:lpstr>
      <vt:lpstr>India vs. China</vt:lpstr>
      <vt:lpstr>Agenda</vt:lpstr>
      <vt:lpstr>Goal</vt:lpstr>
      <vt:lpstr>Alternatives</vt:lpstr>
      <vt:lpstr>Model Overview</vt:lpstr>
      <vt:lpstr>Model</vt:lpstr>
      <vt:lpstr>Subnet</vt:lpstr>
      <vt:lpstr>Inner Subnet – Example Benefits - Economic</vt:lpstr>
      <vt:lpstr>Benefits &amp; Costs</vt:lpstr>
      <vt:lpstr>Opportunities &amp; Risks</vt:lpstr>
      <vt:lpstr>Ratings &amp; Priorities</vt:lpstr>
      <vt:lpstr>Priority Ratings</vt:lpstr>
      <vt:lpstr>Sub Criteria Priorities</vt:lpstr>
      <vt:lpstr>Best Strategy</vt:lpstr>
      <vt:lpstr>Sensitivity Analysis Benefits &amp; Costs</vt:lpstr>
      <vt:lpstr>Sensitivity Analysis Opportunities &amp; Risks</vt:lpstr>
      <vt:lpstr>Sensitivities</vt:lpstr>
      <vt:lpstr>Conclusion</vt:lpstr>
      <vt:lpstr>Questions?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 R</cp:lastModifiedBy>
  <cp:revision>65</cp:revision>
  <cp:lastPrinted>1601-01-01T00:00:00Z</cp:lastPrinted>
  <dcterms:created xsi:type="dcterms:W3CDTF">1601-01-01T00:00:00Z</dcterms:created>
  <dcterms:modified xsi:type="dcterms:W3CDTF">2017-02-21T17:13:09Z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