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58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52" y="17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1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6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4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5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4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0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6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328E-4498-461D-8151-0A018243275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6913-40C7-4C8A-A9CB-3BE9E2CCC466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F383A26-E2F6-48C2-8A3B-9103969A62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138356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21" imgW="378" imgH="379" progId="TCLayout.ActiveDocument.1">
                  <p:embed/>
                </p:oleObj>
              </mc:Choice>
              <mc:Fallback>
                <p:oleObj name="think-cell Slide" r:id="rId21" imgW="378" imgH="37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F383A26-E2F6-48C2-8A3B-9103969A6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153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416C12-7832-40DC-818E-91F619BF64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8921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416C12-7832-40DC-818E-91F619BF64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9AEAE3-CB00-4AF0-A1D8-19C030816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MedStar Travel Nurse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A6EC4-8121-4180-8A85-E4F6586A69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Should MedStar launch an internal travel nurse program?</a:t>
            </a:r>
          </a:p>
          <a:p>
            <a:endParaRPr lang="en-US" dirty="0"/>
          </a:p>
          <a:p>
            <a:r>
              <a:rPr lang="en-US" dirty="0"/>
              <a:t>Rhaj Gooden</a:t>
            </a:r>
          </a:p>
        </p:txBody>
      </p:sp>
    </p:spTree>
    <p:extLst>
      <p:ext uri="{BB962C8B-B14F-4D97-AF65-F5344CB8AC3E}">
        <p14:creationId xmlns:p14="http://schemas.microsoft.com/office/powerpoint/2010/main" val="105605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87FCC84-2634-4B59-AB45-9D0FB16D61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4469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87FCC84-2634-4B59-AB45-9D0FB16D6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977EA35-F890-40FE-97F7-490798996A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726" r="35615" b="47281"/>
          <a:stretch/>
        </p:blipFill>
        <p:spPr>
          <a:xfrm>
            <a:off x="0" y="1603779"/>
            <a:ext cx="12022542" cy="4093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BBCB4B-663B-464F-AE8F-2787B471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1299"/>
            <a:ext cx="10353761" cy="1326321"/>
          </a:xfrm>
        </p:spPr>
        <p:txBody>
          <a:bodyPr vert="horz"/>
          <a:lstStyle/>
          <a:p>
            <a:r>
              <a:rPr lang="en-US" dirty="0"/>
              <a:t>Opportunities Priority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7F4495-5262-431B-B891-C868B9FC83C1}"/>
              </a:ext>
            </a:extLst>
          </p:cNvPr>
          <p:cNvSpPr/>
          <p:nvPr/>
        </p:nvSpPr>
        <p:spPr>
          <a:xfrm>
            <a:off x="0" y="4424351"/>
            <a:ext cx="6285523" cy="274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87FCC84-2634-4B59-AB45-9D0FB16D61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3773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87FCC84-2634-4B59-AB45-9D0FB16D6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DD7D4E-A81D-471C-A50B-0CE0F4C88B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752" r="35385" b="38867"/>
          <a:stretch/>
        </p:blipFill>
        <p:spPr>
          <a:xfrm>
            <a:off x="668864" y="1457620"/>
            <a:ext cx="10854269" cy="4380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BBCB4B-663B-464F-AE8F-2787B471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1299"/>
            <a:ext cx="10353761" cy="1326321"/>
          </a:xfrm>
        </p:spPr>
        <p:txBody>
          <a:bodyPr vert="horz"/>
          <a:lstStyle/>
          <a:p>
            <a:r>
              <a:rPr lang="en-US" dirty="0"/>
              <a:t>Risk Priority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7F4495-5262-431B-B891-C868B9FC83C1}"/>
              </a:ext>
            </a:extLst>
          </p:cNvPr>
          <p:cNvSpPr/>
          <p:nvPr/>
        </p:nvSpPr>
        <p:spPr>
          <a:xfrm>
            <a:off x="668865" y="5400380"/>
            <a:ext cx="6393118" cy="274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87FCC84-2634-4B59-AB45-9D0FB16D61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5615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87FCC84-2634-4B59-AB45-9D0FB16D6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6298E9E-504A-4280-A4BC-51581A5174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547" r="34692" b="45023"/>
          <a:stretch/>
        </p:blipFill>
        <p:spPr>
          <a:xfrm>
            <a:off x="456879" y="1871002"/>
            <a:ext cx="11357414" cy="3953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BBCB4B-663B-464F-AE8F-2787B471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1299"/>
            <a:ext cx="10353761" cy="1326321"/>
          </a:xfrm>
        </p:spPr>
        <p:txBody>
          <a:bodyPr vert="horz"/>
          <a:lstStyle/>
          <a:p>
            <a:r>
              <a:rPr lang="en-US" dirty="0"/>
              <a:t>Whole Model Priority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7F4495-5262-431B-B891-C868B9FC83C1}"/>
              </a:ext>
            </a:extLst>
          </p:cNvPr>
          <p:cNvSpPr/>
          <p:nvPr/>
        </p:nvSpPr>
        <p:spPr>
          <a:xfrm>
            <a:off x="456879" y="4415642"/>
            <a:ext cx="6393118" cy="274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8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5533A5C-6D51-44FF-B356-0C626EA6EE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8661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B74F55-F396-49A1-B1E8-3A39AF06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Summary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43E4C-7573-4951-807C-9F011AFE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87" y="2658772"/>
            <a:ext cx="5458870" cy="2826016"/>
          </a:xfrm>
        </p:spPr>
        <p:txBody>
          <a:bodyPr/>
          <a:lstStyle/>
          <a:p>
            <a:r>
              <a:rPr lang="en-US" dirty="0"/>
              <a:t>Benefits: New Incentives</a:t>
            </a:r>
          </a:p>
          <a:p>
            <a:r>
              <a:rPr lang="en-US" dirty="0"/>
              <a:t>Costs: As is</a:t>
            </a:r>
          </a:p>
          <a:p>
            <a:r>
              <a:rPr lang="en-US" dirty="0"/>
              <a:t>Opportunities: Internal travel program</a:t>
            </a:r>
          </a:p>
          <a:p>
            <a:r>
              <a:rPr lang="en-US" dirty="0"/>
              <a:t>Risks: Internal travel program</a:t>
            </a:r>
          </a:p>
          <a:p>
            <a:r>
              <a:rPr lang="en-US" b="1" dirty="0"/>
              <a:t>Whole Model: Internal Travel Program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587C59-4764-4B63-9C22-4743CCEA954D}"/>
              </a:ext>
            </a:extLst>
          </p:cNvPr>
          <p:cNvSpPr txBox="1">
            <a:spLocks/>
          </p:cNvSpPr>
          <p:nvPr/>
        </p:nvSpPr>
        <p:spPr>
          <a:xfrm>
            <a:off x="6382043" y="2658772"/>
            <a:ext cx="5458870" cy="3838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Developing an internal travel program was found to be the overall best method to address the nursing shortage.</a:t>
            </a:r>
          </a:p>
          <a:p>
            <a:pPr marL="0" indent="0">
              <a:buNone/>
            </a:pPr>
            <a:r>
              <a:rPr lang="en-US" dirty="0"/>
              <a:t>A variety of factors influenced this:</a:t>
            </a:r>
          </a:p>
          <a:p>
            <a:r>
              <a:rPr lang="en-US" dirty="0"/>
              <a:t>Public perception of nurses</a:t>
            </a:r>
          </a:p>
          <a:p>
            <a:r>
              <a:rPr lang="en-US" dirty="0"/>
              <a:t>Morale/Reputation</a:t>
            </a:r>
          </a:p>
          <a:p>
            <a:r>
              <a:rPr lang="en-US" dirty="0"/>
              <a:t>Industry disruption</a:t>
            </a:r>
          </a:p>
          <a:p>
            <a:r>
              <a:rPr lang="en-US" dirty="0"/>
              <a:t>Emergency preparedness</a:t>
            </a:r>
          </a:p>
          <a:p>
            <a:r>
              <a:rPr lang="en-US" dirty="0"/>
              <a:t>Staff &amp; patient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8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53CA7B-B8A7-4452-A6F3-B203A5C8DF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6692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53CA7B-B8A7-4452-A6F3-B203A5C8D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8CF114-B55C-429C-9739-F7E58225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F8D32-9386-406C-AAA1-B38AE947A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MedStar is a relatively mid-sized community hospital system, primarily located in the Baltimore Washington region</a:t>
            </a:r>
          </a:p>
          <a:p>
            <a:pPr>
              <a:lnSpc>
                <a:spcPct val="200000"/>
              </a:lnSpc>
            </a:pPr>
            <a:r>
              <a:rPr lang="en-US" dirty="0"/>
              <a:t>One of the largest and best paying employers in the region</a:t>
            </a:r>
          </a:p>
          <a:p>
            <a:pPr>
              <a:lnSpc>
                <a:spcPct val="200000"/>
              </a:lnSpc>
            </a:pPr>
            <a:r>
              <a:rPr lang="en-US" dirty="0"/>
              <a:t>10 hospitals and 120 entities</a:t>
            </a:r>
          </a:p>
          <a:p>
            <a:pPr>
              <a:lnSpc>
                <a:spcPct val="200000"/>
              </a:lnSpc>
            </a:pPr>
            <a:r>
              <a:rPr lang="en-US" dirty="0"/>
              <a:t>Located in a very aggressive and competitive healthcare market</a:t>
            </a:r>
          </a:p>
        </p:txBody>
      </p:sp>
    </p:spTree>
    <p:extLst>
      <p:ext uri="{BB962C8B-B14F-4D97-AF65-F5344CB8AC3E}">
        <p14:creationId xmlns:p14="http://schemas.microsoft.com/office/powerpoint/2010/main" val="245965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B71600C-C4F4-4A9C-A4AB-AE9ED96DE7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2078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B71600C-C4F4-4A9C-A4AB-AE9ED96DE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86B980-8607-4F46-9EE5-6613B55F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22588" cy="885465"/>
          </a:xfrm>
        </p:spPr>
        <p:txBody>
          <a:bodyPr vert="horz">
            <a:normAutofit fontScale="90000"/>
          </a:bodyPr>
          <a:lstStyle/>
          <a:p>
            <a:r>
              <a:rPr lang="en-US" dirty="0"/>
              <a:t>The Unrealized Value of Nurses</a:t>
            </a:r>
          </a:p>
        </p:txBody>
      </p:sp>
      <p:pic>
        <p:nvPicPr>
          <p:cNvPr id="2054" name="Picture 6" descr="Just How do Nurses Do It? [Infographic] - Business 2 Community">
            <a:extLst>
              <a:ext uri="{FF2B5EF4-FFF2-40B4-BE49-F238E27FC236}">
                <a16:creationId xmlns:a16="http://schemas.microsoft.com/office/drawing/2014/main" id="{D95EF17E-4395-4C05-B407-FB9509CE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88" y="0"/>
            <a:ext cx="37891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619F07-5804-435B-8ED0-9AEBDA446669}"/>
              </a:ext>
            </a:extLst>
          </p:cNvPr>
          <p:cNvSpPr txBox="1"/>
          <p:nvPr/>
        </p:nvSpPr>
        <p:spPr>
          <a:xfrm>
            <a:off x="112542" y="1120676"/>
            <a:ext cx="7737230" cy="336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Average staff nurse salary: $52k to $82k  per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Average travel nurse salary: $2,086 per </a:t>
            </a:r>
            <a:r>
              <a:rPr lang="en-US" b="1" dirty="0"/>
              <a:t>week </a:t>
            </a:r>
            <a:r>
              <a:rPr lang="en-US" dirty="0"/>
              <a:t>($108,480 per year)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Almost 90% of Nurses report feeling dissatisfied or “burnt-out” in 2018, specifically in the  hospital setting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odds of patient mortality increase by about 7% for every additional patient in the average nurse's workload. 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difference from 4 to 6 and from 4 to 8 patients per nurse is accompanied by 14% and 31% increases in mortality, respectively.</a:t>
            </a:r>
          </a:p>
        </p:txBody>
      </p:sp>
      <p:pic>
        <p:nvPicPr>
          <p:cNvPr id="2056" name="Picture 8" descr="Nursing by the Numbers 2018 - HealthcareNOWradio.com">
            <a:extLst>
              <a:ext uri="{FF2B5EF4-FFF2-40B4-BE49-F238E27FC236}">
                <a16:creationId xmlns:a16="http://schemas.microsoft.com/office/drawing/2014/main" id="{633818FF-1490-4D7B-80A0-B9AF32AA3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4655234"/>
            <a:ext cx="3234508" cy="216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0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18F2F3B-B751-4358-B442-F0720DDFF6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4405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18F2F3B-B751-4358-B442-F0720DDFF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8F8469-6069-413C-9022-71063442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01" y="205106"/>
            <a:ext cx="7166317" cy="1044526"/>
          </a:xfrm>
        </p:spPr>
        <p:txBody>
          <a:bodyPr vert="horz"/>
          <a:lstStyle/>
          <a:p>
            <a:pPr algn="l"/>
            <a:r>
              <a:rPr lang="en-US" dirty="0"/>
              <a:t>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90594-721E-468A-9524-D16D593FC4ED}"/>
              </a:ext>
            </a:extLst>
          </p:cNvPr>
          <p:cNvSpPr txBox="1"/>
          <p:nvPr/>
        </p:nvSpPr>
        <p:spPr>
          <a:xfrm>
            <a:off x="2155874" y="1582615"/>
            <a:ext cx="7166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Should MedStar consider building their own Internal Travel Nurse Program?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4908E-28A3-4E59-BECB-525585577F4F}"/>
              </a:ext>
            </a:extLst>
          </p:cNvPr>
          <p:cNvSpPr txBox="1"/>
          <p:nvPr/>
        </p:nvSpPr>
        <p:spPr>
          <a:xfrm>
            <a:off x="2155874" y="3282766"/>
            <a:ext cx="82964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Reasons to Consider the Question.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Record low nurse satisfaction 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Nurses leaving the hospital environment or becoming travel nurses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Current travel nurse costs unsustainable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public loves nurses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Unionization threats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Age balance disrupted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Nurse shortage to continue for at least another 7 years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4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18F2F3B-B751-4358-B442-F0720DDFF6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18F2F3B-B751-4358-B442-F0720DDFF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8F8469-6069-413C-9022-71063442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8158"/>
            <a:ext cx="7166317" cy="1044526"/>
          </a:xfrm>
        </p:spPr>
        <p:txBody>
          <a:bodyPr vert="horz"/>
          <a:lstStyle/>
          <a:p>
            <a:r>
              <a:rPr lang="en-US" dirty="0"/>
              <a:t>Perspectives to Consider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481EDD-C5B8-4F9B-A3F8-7B8CE3C9EAEE}"/>
              </a:ext>
            </a:extLst>
          </p:cNvPr>
          <p:cNvSpPr/>
          <p:nvPr/>
        </p:nvSpPr>
        <p:spPr>
          <a:xfrm>
            <a:off x="3080825" y="1690688"/>
            <a:ext cx="6780627" cy="1024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Decision Maker: CEO of the System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02E39-69F7-4E21-BD18-908FCC744091}"/>
              </a:ext>
            </a:extLst>
          </p:cNvPr>
          <p:cNvSpPr/>
          <p:nvPr/>
        </p:nvSpPr>
        <p:spPr>
          <a:xfrm>
            <a:off x="590843" y="3429001"/>
            <a:ext cx="2321169" cy="104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CFO</a:t>
            </a:r>
          </a:p>
          <a:p>
            <a:pPr algn="ctr"/>
            <a:r>
              <a:rPr lang="en-US" dirty="0"/>
              <a:t>Dept of Finance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CAEBEA-961C-472D-AA0D-8CA135FA0524}"/>
              </a:ext>
            </a:extLst>
          </p:cNvPr>
          <p:cNvSpPr/>
          <p:nvPr/>
        </p:nvSpPr>
        <p:spPr>
          <a:xfrm>
            <a:off x="9279987" y="3429000"/>
            <a:ext cx="2321169" cy="104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CNO</a:t>
            </a:r>
          </a:p>
          <a:p>
            <a:pPr algn="ctr"/>
            <a:r>
              <a:rPr lang="en-US" dirty="0"/>
              <a:t>Dept. of Nursing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39F6B-3C23-4664-844B-ECB59122B71F}"/>
              </a:ext>
            </a:extLst>
          </p:cNvPr>
          <p:cNvSpPr/>
          <p:nvPr/>
        </p:nvSpPr>
        <p:spPr>
          <a:xfrm>
            <a:off x="4935415" y="3429000"/>
            <a:ext cx="2321169" cy="1044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</a:t>
            </a:r>
          </a:p>
          <a:p>
            <a:pPr algn="ctr"/>
            <a:r>
              <a:rPr lang="en-US" dirty="0"/>
              <a:t>Dept. of Operations</a:t>
            </a:r>
          </a:p>
        </p:txBody>
      </p:sp>
    </p:spTree>
    <p:extLst>
      <p:ext uri="{BB962C8B-B14F-4D97-AF65-F5344CB8AC3E}">
        <p14:creationId xmlns:p14="http://schemas.microsoft.com/office/powerpoint/2010/main" val="147043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18F2F3B-B751-4358-B442-F0720DDFF6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2296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18F2F3B-B751-4358-B442-F0720DDFF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8F8469-6069-413C-9022-71063442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8158"/>
            <a:ext cx="7166317" cy="1044526"/>
          </a:xfrm>
        </p:spPr>
        <p:txBody>
          <a:bodyPr vert="horz"/>
          <a:lstStyle/>
          <a:p>
            <a:r>
              <a:rPr lang="en-US" dirty="0"/>
              <a:t>Perspectives to Consider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62D0F-89A1-47A0-B47B-A0C4AD10B374}"/>
              </a:ext>
            </a:extLst>
          </p:cNvPr>
          <p:cNvSpPr txBox="1"/>
          <p:nvPr/>
        </p:nvSpPr>
        <p:spPr>
          <a:xfrm>
            <a:off x="66236" y="1096175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CFO</a:t>
            </a:r>
          </a:p>
          <a:p>
            <a:pPr algn="ctr"/>
            <a:r>
              <a:rPr lang="en-US" b="1" dirty="0"/>
              <a:t>Dept of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relationships with suppliers and insurers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Billing and Revenue Cycle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costs, revenue, and all financial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perspective, very little human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modeling and predicting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B760EC-14E4-4483-AC8F-98FE9FAF98BF}"/>
              </a:ext>
            </a:extLst>
          </p:cNvPr>
          <p:cNvSpPr txBox="1"/>
          <p:nvPr/>
        </p:nvSpPr>
        <p:spPr>
          <a:xfrm>
            <a:off x="1310640" y="4272677"/>
            <a:ext cx="90033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CNO</a:t>
            </a:r>
          </a:p>
          <a:p>
            <a:pPr algn="ctr"/>
            <a:r>
              <a:rPr lang="en-US" b="1" dirty="0"/>
              <a:t>Dept of 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nursing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paths for upward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talent pipelines with schools and internship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Risk management and care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care of the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Liaison between the doctor/hospital and the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 of the hospital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48236-30D6-4DB4-BAE4-CDB619417D7B}"/>
              </a:ext>
            </a:extLst>
          </p:cNvPr>
          <p:cNvSpPr txBox="1"/>
          <p:nvPr/>
        </p:nvSpPr>
        <p:spPr>
          <a:xfrm>
            <a:off x="5812302" y="892518"/>
            <a:ext cx="6379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COO</a:t>
            </a:r>
          </a:p>
          <a:p>
            <a:pPr algn="ctr"/>
            <a:r>
              <a:rPr lang="en-US" b="1" dirty="0"/>
              <a:t>Dept of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Coordination between physicians, clinical staff and nonclinical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Manges auxiliary services, access and patient experience (How do we get patients in the door happy and out the door happier?)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3801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53CA7B-B8A7-4452-A6F3-B203A5C8DF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1221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53CA7B-B8A7-4452-A6F3-B203A5C8D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8CF114-B55C-429C-9739-F7E58225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59435"/>
            <a:ext cx="10353761" cy="684628"/>
          </a:xfrm>
        </p:spPr>
        <p:txBody>
          <a:bodyPr vert="horz"/>
          <a:lstStyle/>
          <a:p>
            <a:r>
              <a:rPr lang="en-US" dirty="0"/>
              <a:t>Model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045946B-0A42-41C9-9F5E-12A25F86C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218418"/>
              </p:ext>
            </p:extLst>
          </p:nvPr>
        </p:nvGraphicFramePr>
        <p:xfrm>
          <a:off x="398583" y="1138897"/>
          <a:ext cx="11394834" cy="2687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9139">
                  <a:extLst>
                    <a:ext uri="{9D8B030D-6E8A-4147-A177-3AD203B41FA5}">
                      <a16:colId xmlns:a16="http://schemas.microsoft.com/office/drawing/2014/main" val="1295534027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1227938226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2545129891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3497222250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975278577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3075994021"/>
                    </a:ext>
                  </a:extLst>
                </a:gridCol>
              </a:tblGrid>
              <a:tr h="89583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Alternatives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Remain as is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Internal Travel Nurse Program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Invest in Other Means to Attract &amp; Retain Nurses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192733"/>
                  </a:ext>
                </a:extLst>
              </a:tr>
              <a:tr h="89583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Strategic Criteria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Control 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Staffing Consistency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 Perception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Innovation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Patient Outcomes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2380"/>
                  </a:ext>
                </a:extLst>
              </a:tr>
              <a:tr h="89583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Control Criteria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CFO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CNO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COO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41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79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87FCC84-2634-4B59-AB45-9D0FB16D61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0951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ADD86271-25D9-463D-97FF-E11546E3AB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341" r="35846" b="47281"/>
          <a:stretch/>
        </p:blipFill>
        <p:spPr>
          <a:xfrm>
            <a:off x="348811" y="2082018"/>
            <a:ext cx="11466240" cy="3856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BBCB4B-663B-464F-AE8F-2787B471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1299"/>
            <a:ext cx="10353761" cy="1326321"/>
          </a:xfrm>
        </p:spPr>
        <p:txBody>
          <a:bodyPr vert="horz"/>
          <a:lstStyle/>
          <a:p>
            <a:r>
              <a:rPr lang="en-US" dirty="0"/>
              <a:t>Benefits Priority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7F4495-5262-431B-B891-C868B9FC83C1}"/>
              </a:ext>
            </a:extLst>
          </p:cNvPr>
          <p:cNvSpPr/>
          <p:nvPr/>
        </p:nvSpPr>
        <p:spPr>
          <a:xfrm>
            <a:off x="376949" y="4968239"/>
            <a:ext cx="5925377" cy="321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8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87FCC84-2634-4B59-AB45-9D0FB16D61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9481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87FCC84-2634-4B59-AB45-9D0FB16D6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737DECB-5C40-4983-A6E8-6D57312358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31" r="35961" b="44920"/>
          <a:stretch/>
        </p:blipFill>
        <p:spPr>
          <a:xfrm>
            <a:off x="206337" y="1790160"/>
            <a:ext cx="11779326" cy="42555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BBCB4B-663B-464F-AE8F-2787B471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1299"/>
            <a:ext cx="10353761" cy="1326321"/>
          </a:xfrm>
        </p:spPr>
        <p:txBody>
          <a:bodyPr vert="horz"/>
          <a:lstStyle/>
          <a:p>
            <a:r>
              <a:rPr lang="en-US" dirty="0"/>
              <a:t>Costs Priority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7F4495-5262-431B-B891-C868B9FC83C1}"/>
              </a:ext>
            </a:extLst>
          </p:cNvPr>
          <p:cNvSpPr/>
          <p:nvPr/>
        </p:nvSpPr>
        <p:spPr>
          <a:xfrm>
            <a:off x="206337" y="4255539"/>
            <a:ext cx="6095989" cy="260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9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680</TotalTime>
  <Words>474</Words>
  <Application>Microsoft Macintosh PowerPoint</Application>
  <PresentationFormat>Widescreen</PresentationFormat>
  <Paragraphs>91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Rockwell</vt:lpstr>
      <vt:lpstr>Damask</vt:lpstr>
      <vt:lpstr>think-cell Slide</vt:lpstr>
      <vt:lpstr>MedStar Travel Nurse Program</vt:lpstr>
      <vt:lpstr>Background</vt:lpstr>
      <vt:lpstr>The Unrealized Value of Nurses</vt:lpstr>
      <vt:lpstr>Goal</vt:lpstr>
      <vt:lpstr>Perspectives to Consider</vt:lpstr>
      <vt:lpstr>Perspectives to Consider</vt:lpstr>
      <vt:lpstr>Model</vt:lpstr>
      <vt:lpstr>Benefits Priority</vt:lpstr>
      <vt:lpstr>Costs Priority</vt:lpstr>
      <vt:lpstr>Opportunities Priority</vt:lpstr>
      <vt:lpstr>Risk Priority</vt:lpstr>
      <vt:lpstr>Whole Model Priority</vt:lpstr>
      <vt:lpstr>Summary &amp;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MedStar Travel Nurse Program</dc:title>
  <dc:creator>Rhajni Gooden</dc:creator>
  <cp:lastModifiedBy>LR Wei</cp:lastModifiedBy>
  <cp:revision>14</cp:revision>
  <dcterms:created xsi:type="dcterms:W3CDTF">2022-04-26T10:25:09Z</dcterms:created>
  <dcterms:modified xsi:type="dcterms:W3CDTF">2022-05-19T16:34:08Z</dcterms:modified>
</cp:coreProperties>
</file>