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8" r:id="rId3"/>
    <p:sldId id="259" r:id="rId4"/>
    <p:sldId id="260" r:id="rId5"/>
    <p:sldId id="269" r:id="rId6"/>
    <p:sldId id="270" r:id="rId7"/>
    <p:sldId id="271" r:id="rId8"/>
    <p:sldId id="262"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05"/>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D3E0636-DC50-9C4B-8483-78BFAF298B21}" type="datetimeFigureOut">
              <a:rPr lang="en-US" smtClean="0"/>
              <a:t>4/26/22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30333903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3E0636-DC50-9C4B-8483-78BFAF298B21}" type="datetimeFigureOut">
              <a:rPr lang="en-US" smtClean="0"/>
              <a:t>4/26/22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3661290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3E0636-DC50-9C4B-8483-78BFAF298B21}" type="datetimeFigureOut">
              <a:rPr lang="en-US" smtClean="0"/>
              <a:t>4/26/22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2251736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3E0636-DC50-9C4B-8483-78BFAF298B21}" type="datetimeFigureOut">
              <a:rPr lang="en-US" smtClean="0"/>
              <a:t>4/26/22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2751011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D3E0636-DC50-9C4B-8483-78BFAF298B21}" type="datetimeFigureOut">
              <a:rPr lang="en-US" smtClean="0"/>
              <a:t>4/26/22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42582400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D3E0636-DC50-9C4B-8483-78BFAF298B21}" type="datetimeFigureOut">
              <a:rPr lang="en-US" smtClean="0"/>
              <a:t>4/26/22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3832806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D3E0636-DC50-9C4B-8483-78BFAF298B21}" type="datetimeFigureOut">
              <a:rPr lang="en-US" smtClean="0"/>
              <a:t>4/26/22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4A4938-81E8-1348-AECE-FFFED4BAD0A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13872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3E0636-DC50-9C4B-8483-78BFAF298B21}" type="datetimeFigureOut">
              <a:rPr lang="en-US" smtClean="0"/>
              <a:t>4/26/22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1621424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3E0636-DC50-9C4B-8483-78BFAF298B21}" type="datetimeFigureOut">
              <a:rPr lang="en-US" smtClean="0"/>
              <a:t>4/26/22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350309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3E0636-DC50-9C4B-8483-78BFAF298B21}" type="datetimeFigureOut">
              <a:rPr lang="en-US" smtClean="0"/>
              <a:t>4/26/22</a:t>
            </a:fld>
            <a:endParaRPr lang="en-US"/>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a:p>
        </p:txBody>
      </p:sp>
      <p:sp>
        <p:nvSpPr>
          <p:cNvPr id="7" name="Slide Number Placeholder 6"/>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3203664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BD3E0636-DC50-9C4B-8483-78BFAF298B21}" type="datetimeFigureOut">
              <a:rPr lang="en-US" smtClean="0"/>
              <a:t>4/26/22</a:t>
            </a:fld>
            <a:endParaRPr lang="en-US"/>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a:p>
        </p:txBody>
      </p:sp>
      <p:sp>
        <p:nvSpPr>
          <p:cNvPr id="7" name="Slide Number Placeholder 6"/>
          <p:cNvSpPr>
            <a:spLocks noGrp="1"/>
          </p:cNvSpPr>
          <p:nvPr>
            <p:ph type="sldNum" sz="quarter" idx="12"/>
          </p:nvPr>
        </p:nvSpPr>
        <p:spPr/>
        <p:txBody>
          <a:bodyPr/>
          <a:lstStyle/>
          <a:p>
            <a:fld id="{0E4A4938-81E8-1348-AECE-FFFED4BAD0A8}" type="slidenum">
              <a:rPr lang="en-US" smtClean="0"/>
              <a:t>‹#›</a:t>
            </a:fld>
            <a:endParaRPr lang="en-US"/>
          </a:p>
        </p:txBody>
      </p:sp>
    </p:spTree>
    <p:extLst>
      <p:ext uri="{BB962C8B-B14F-4D97-AF65-F5344CB8AC3E}">
        <p14:creationId xmlns:p14="http://schemas.microsoft.com/office/powerpoint/2010/main" val="3792290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D3E0636-DC50-9C4B-8483-78BFAF298B21}" type="datetimeFigureOut">
              <a:rPr lang="en-US" smtClean="0"/>
              <a:t>4/26/22</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E4A4938-81E8-1348-AECE-FFFED4BAD0A8}" type="slidenum">
              <a:rPr lang="en-US" smtClean="0"/>
              <a:t>‹#›</a:t>
            </a:fld>
            <a:endParaRPr lang="en-US"/>
          </a:p>
        </p:txBody>
      </p:sp>
    </p:spTree>
    <p:extLst>
      <p:ext uri="{BB962C8B-B14F-4D97-AF65-F5344CB8AC3E}">
        <p14:creationId xmlns:p14="http://schemas.microsoft.com/office/powerpoint/2010/main" val="19203260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A3FC3-87CC-C749-BA4F-CBF3CB5FB2ED}"/>
              </a:ext>
            </a:extLst>
          </p:cNvPr>
          <p:cNvSpPr>
            <a:spLocks noGrp="1"/>
          </p:cNvSpPr>
          <p:nvPr>
            <p:ph type="ctrTitle"/>
          </p:nvPr>
        </p:nvSpPr>
        <p:spPr>
          <a:xfrm>
            <a:off x="1600200" y="2386743"/>
            <a:ext cx="8991600" cy="2375261"/>
          </a:xfrm>
        </p:spPr>
        <p:txBody>
          <a:bodyPr>
            <a:normAutofit/>
          </a:bodyPr>
          <a:lstStyle/>
          <a:p>
            <a:r>
              <a:rPr lang="en-US" dirty="0"/>
              <a:t>How should Twitter respond to Elon Musk’s offer to buy the company?</a:t>
            </a:r>
          </a:p>
        </p:txBody>
      </p:sp>
      <p:sp>
        <p:nvSpPr>
          <p:cNvPr id="3" name="Subtitle 2">
            <a:extLst>
              <a:ext uri="{FF2B5EF4-FFF2-40B4-BE49-F238E27FC236}">
                <a16:creationId xmlns:a16="http://schemas.microsoft.com/office/drawing/2014/main" id="{6D076494-9535-C24F-A57D-298CA895FAD1}"/>
              </a:ext>
            </a:extLst>
          </p:cNvPr>
          <p:cNvSpPr>
            <a:spLocks noGrp="1"/>
          </p:cNvSpPr>
          <p:nvPr>
            <p:ph type="subTitle" idx="1"/>
          </p:nvPr>
        </p:nvSpPr>
        <p:spPr>
          <a:xfrm>
            <a:off x="1447800" y="4762004"/>
            <a:ext cx="9144000" cy="1655762"/>
          </a:xfrm>
        </p:spPr>
        <p:txBody>
          <a:bodyPr/>
          <a:lstStyle/>
          <a:p>
            <a:r>
              <a:rPr lang="en-US" dirty="0">
                <a:solidFill>
                  <a:schemeClr val="bg1"/>
                </a:solidFill>
              </a:rPr>
              <a:t>Miranda Marsinek</a:t>
            </a:r>
          </a:p>
        </p:txBody>
      </p:sp>
      <p:pic>
        <p:nvPicPr>
          <p:cNvPr id="5" name="Picture 4">
            <a:extLst>
              <a:ext uri="{FF2B5EF4-FFF2-40B4-BE49-F238E27FC236}">
                <a16:creationId xmlns:a16="http://schemas.microsoft.com/office/drawing/2014/main" id="{A72D3BE2-BD46-8141-ABB7-B1CA8A79FCCB}"/>
              </a:ext>
            </a:extLst>
          </p:cNvPr>
          <p:cNvPicPr>
            <a:picLocks noChangeAspect="1"/>
          </p:cNvPicPr>
          <p:nvPr/>
        </p:nvPicPr>
        <p:blipFill>
          <a:blip r:embed="rId2"/>
          <a:stretch>
            <a:fillRect/>
          </a:stretch>
        </p:blipFill>
        <p:spPr>
          <a:xfrm>
            <a:off x="4457700" y="748443"/>
            <a:ext cx="3276600" cy="1638300"/>
          </a:xfrm>
          <a:prstGeom prst="rect">
            <a:avLst/>
          </a:prstGeom>
        </p:spPr>
      </p:pic>
    </p:spTree>
    <p:extLst>
      <p:ext uri="{BB962C8B-B14F-4D97-AF65-F5344CB8AC3E}">
        <p14:creationId xmlns:p14="http://schemas.microsoft.com/office/powerpoint/2010/main" val="3049679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3B45-7B4E-FE41-BD0A-AF264EC7B106}"/>
              </a:ext>
            </a:extLst>
          </p:cNvPr>
          <p:cNvSpPr>
            <a:spLocks noGrp="1"/>
          </p:cNvSpPr>
          <p:nvPr>
            <p:ph type="title"/>
          </p:nvPr>
        </p:nvSpPr>
        <p:spPr/>
        <p:txBody>
          <a:bodyPr/>
          <a:lstStyle/>
          <a:p>
            <a:r>
              <a:rPr lang="en-US" dirty="0"/>
              <a:t>Sensitivity Analysis</a:t>
            </a:r>
          </a:p>
        </p:txBody>
      </p:sp>
      <p:pic>
        <p:nvPicPr>
          <p:cNvPr id="9" name="Picture 8">
            <a:extLst>
              <a:ext uri="{FF2B5EF4-FFF2-40B4-BE49-F238E27FC236}">
                <a16:creationId xmlns:a16="http://schemas.microsoft.com/office/drawing/2014/main" id="{34A8C357-2B79-3B47-9C33-AE4734174F2E}"/>
              </a:ext>
            </a:extLst>
          </p:cNvPr>
          <p:cNvPicPr/>
          <p:nvPr/>
        </p:nvPicPr>
        <p:blipFill>
          <a:blip r:embed="rId2">
            <a:extLst>
              <a:ext uri="{28A0092B-C50C-407E-A947-70E740481C1C}">
                <a14:useLocalDpi xmlns:a14="http://schemas.microsoft.com/office/drawing/2010/main" val="0"/>
              </a:ext>
            </a:extLst>
          </a:blip>
          <a:stretch>
            <a:fillRect/>
          </a:stretch>
        </p:blipFill>
        <p:spPr>
          <a:xfrm>
            <a:off x="1625806" y="2424678"/>
            <a:ext cx="3124324" cy="4047374"/>
          </a:xfrm>
          <a:prstGeom prst="rect">
            <a:avLst/>
          </a:prstGeom>
        </p:spPr>
      </p:pic>
      <p:sp>
        <p:nvSpPr>
          <p:cNvPr id="8" name="TextBox 7">
            <a:extLst>
              <a:ext uri="{FF2B5EF4-FFF2-40B4-BE49-F238E27FC236}">
                <a16:creationId xmlns:a16="http://schemas.microsoft.com/office/drawing/2014/main" id="{A14CB319-0357-ED46-9F48-2FE5917C796B}"/>
              </a:ext>
            </a:extLst>
          </p:cNvPr>
          <p:cNvSpPr txBox="1"/>
          <p:nvPr/>
        </p:nvSpPr>
        <p:spPr>
          <a:xfrm>
            <a:off x="3771454" y="4846183"/>
            <a:ext cx="582211" cy="369332"/>
          </a:xfrm>
          <a:prstGeom prst="rect">
            <a:avLst/>
          </a:prstGeom>
          <a:noFill/>
        </p:spPr>
        <p:txBody>
          <a:bodyPr wrap="none" rtlCol="0">
            <a:spAutoFit/>
          </a:bodyPr>
          <a:lstStyle/>
          <a:p>
            <a:r>
              <a:rPr lang="en-US" dirty="0"/>
              <a:t>0.33</a:t>
            </a:r>
          </a:p>
        </p:txBody>
      </p:sp>
      <p:pic>
        <p:nvPicPr>
          <p:cNvPr id="13" name="Content Placeholder 12">
            <a:extLst>
              <a:ext uri="{FF2B5EF4-FFF2-40B4-BE49-F238E27FC236}">
                <a16:creationId xmlns:a16="http://schemas.microsoft.com/office/drawing/2014/main" id="{6EF61351-6C77-4C4C-9B5E-7F69876DFA82}"/>
              </a:ext>
            </a:extLst>
          </p:cNvPr>
          <p:cNvPicPr>
            <a:picLocks noGrp="1" noChangeAspect="1"/>
          </p:cNvPicPr>
          <p:nvPr>
            <p:ph idx="1"/>
          </p:nvPr>
        </p:nvPicPr>
        <p:blipFill>
          <a:blip r:embed="rId3"/>
          <a:stretch>
            <a:fillRect/>
          </a:stretch>
        </p:blipFill>
        <p:spPr>
          <a:xfrm>
            <a:off x="5685641" y="3950916"/>
            <a:ext cx="5689600" cy="762000"/>
          </a:xfrm>
        </p:spPr>
      </p:pic>
    </p:spTree>
    <p:extLst>
      <p:ext uri="{BB962C8B-B14F-4D97-AF65-F5344CB8AC3E}">
        <p14:creationId xmlns:p14="http://schemas.microsoft.com/office/powerpoint/2010/main" val="2647645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3B45-7B4E-FE41-BD0A-AF264EC7B106}"/>
              </a:ext>
            </a:extLst>
          </p:cNvPr>
          <p:cNvSpPr>
            <a:spLocks noGrp="1"/>
          </p:cNvSpPr>
          <p:nvPr>
            <p:ph type="title"/>
          </p:nvPr>
        </p:nvSpPr>
        <p:spPr/>
        <p:txBody>
          <a:bodyPr/>
          <a:lstStyle/>
          <a:p>
            <a:r>
              <a:rPr lang="en-US" dirty="0"/>
              <a:t>Sensitivity Analysis</a:t>
            </a:r>
          </a:p>
        </p:txBody>
      </p:sp>
      <p:pic>
        <p:nvPicPr>
          <p:cNvPr id="9" name="Picture 8">
            <a:extLst>
              <a:ext uri="{FF2B5EF4-FFF2-40B4-BE49-F238E27FC236}">
                <a16:creationId xmlns:a16="http://schemas.microsoft.com/office/drawing/2014/main" id="{CEEF848F-9458-F246-ABBD-DB0230B0F7FB}"/>
              </a:ext>
            </a:extLst>
          </p:cNvPr>
          <p:cNvPicPr/>
          <p:nvPr/>
        </p:nvPicPr>
        <p:blipFill>
          <a:blip r:embed="rId2">
            <a:extLst>
              <a:ext uri="{28A0092B-C50C-407E-A947-70E740481C1C}">
                <a14:useLocalDpi xmlns:a14="http://schemas.microsoft.com/office/drawing/2010/main" val="0"/>
              </a:ext>
            </a:extLst>
          </a:blip>
          <a:stretch>
            <a:fillRect/>
          </a:stretch>
        </p:blipFill>
        <p:spPr>
          <a:xfrm>
            <a:off x="1709575" y="2442417"/>
            <a:ext cx="3016803" cy="4020132"/>
          </a:xfrm>
          <a:prstGeom prst="rect">
            <a:avLst/>
          </a:prstGeom>
        </p:spPr>
      </p:pic>
      <p:sp>
        <p:nvSpPr>
          <p:cNvPr id="6" name="TextBox 5">
            <a:extLst>
              <a:ext uri="{FF2B5EF4-FFF2-40B4-BE49-F238E27FC236}">
                <a16:creationId xmlns:a16="http://schemas.microsoft.com/office/drawing/2014/main" id="{EE7DA24A-403C-674F-BC5D-AAC2CD920876}"/>
              </a:ext>
            </a:extLst>
          </p:cNvPr>
          <p:cNvSpPr txBox="1"/>
          <p:nvPr/>
        </p:nvSpPr>
        <p:spPr>
          <a:xfrm>
            <a:off x="2926870" y="4859106"/>
            <a:ext cx="582211" cy="369332"/>
          </a:xfrm>
          <a:prstGeom prst="rect">
            <a:avLst/>
          </a:prstGeom>
          <a:noFill/>
        </p:spPr>
        <p:txBody>
          <a:bodyPr wrap="none" rtlCol="0">
            <a:spAutoFit/>
          </a:bodyPr>
          <a:lstStyle/>
          <a:p>
            <a:r>
              <a:rPr lang="en-US" dirty="0"/>
              <a:t>0.32</a:t>
            </a:r>
          </a:p>
        </p:txBody>
      </p:sp>
      <p:sp>
        <p:nvSpPr>
          <p:cNvPr id="10" name="TextBox 9">
            <a:extLst>
              <a:ext uri="{FF2B5EF4-FFF2-40B4-BE49-F238E27FC236}">
                <a16:creationId xmlns:a16="http://schemas.microsoft.com/office/drawing/2014/main" id="{0BF0BAC3-02C1-C14C-ADD4-E4E9FC9C228B}"/>
              </a:ext>
            </a:extLst>
          </p:cNvPr>
          <p:cNvSpPr txBox="1"/>
          <p:nvPr/>
        </p:nvSpPr>
        <p:spPr>
          <a:xfrm>
            <a:off x="3782451" y="4858057"/>
            <a:ext cx="582211" cy="369332"/>
          </a:xfrm>
          <a:prstGeom prst="rect">
            <a:avLst/>
          </a:prstGeom>
          <a:noFill/>
        </p:spPr>
        <p:txBody>
          <a:bodyPr wrap="none" rtlCol="0">
            <a:spAutoFit/>
          </a:bodyPr>
          <a:lstStyle/>
          <a:p>
            <a:r>
              <a:rPr lang="en-US" dirty="0"/>
              <a:t>0.56</a:t>
            </a:r>
          </a:p>
        </p:txBody>
      </p:sp>
      <p:pic>
        <p:nvPicPr>
          <p:cNvPr id="14" name="Content Placeholder 13">
            <a:extLst>
              <a:ext uri="{FF2B5EF4-FFF2-40B4-BE49-F238E27FC236}">
                <a16:creationId xmlns:a16="http://schemas.microsoft.com/office/drawing/2014/main" id="{ADDF7B4F-6343-B444-B494-37AD37D634FB}"/>
              </a:ext>
            </a:extLst>
          </p:cNvPr>
          <p:cNvPicPr>
            <a:picLocks noGrp="1" noChangeAspect="1"/>
          </p:cNvPicPr>
          <p:nvPr>
            <p:ph idx="1"/>
          </p:nvPr>
        </p:nvPicPr>
        <p:blipFill>
          <a:blip r:embed="rId3"/>
          <a:stretch>
            <a:fillRect/>
          </a:stretch>
        </p:blipFill>
        <p:spPr>
          <a:xfrm>
            <a:off x="5721267" y="3927165"/>
            <a:ext cx="5689600" cy="762000"/>
          </a:xfrm>
        </p:spPr>
      </p:pic>
    </p:spTree>
    <p:extLst>
      <p:ext uri="{BB962C8B-B14F-4D97-AF65-F5344CB8AC3E}">
        <p14:creationId xmlns:p14="http://schemas.microsoft.com/office/powerpoint/2010/main" val="2053959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3B45-7B4E-FE41-BD0A-AF264EC7B106}"/>
              </a:ext>
            </a:extLst>
          </p:cNvPr>
          <p:cNvSpPr>
            <a:spLocks noGrp="1"/>
          </p:cNvSpPr>
          <p:nvPr>
            <p:ph type="title"/>
          </p:nvPr>
        </p:nvSpPr>
        <p:spPr/>
        <p:txBody>
          <a:bodyPr/>
          <a:lstStyle/>
          <a:p>
            <a:r>
              <a:rPr lang="en-US" dirty="0"/>
              <a:t>Sensitivity Analysis</a:t>
            </a:r>
          </a:p>
        </p:txBody>
      </p:sp>
      <p:pic>
        <p:nvPicPr>
          <p:cNvPr id="7" name="Picture 6">
            <a:extLst>
              <a:ext uri="{FF2B5EF4-FFF2-40B4-BE49-F238E27FC236}">
                <a16:creationId xmlns:a16="http://schemas.microsoft.com/office/drawing/2014/main" id="{579C607E-DF36-6344-8C94-CF5210306C4E}"/>
              </a:ext>
            </a:extLst>
          </p:cNvPr>
          <p:cNvPicPr/>
          <p:nvPr/>
        </p:nvPicPr>
        <p:blipFill>
          <a:blip r:embed="rId2">
            <a:extLst>
              <a:ext uri="{28A0092B-C50C-407E-A947-70E740481C1C}">
                <a14:useLocalDpi xmlns:a14="http://schemas.microsoft.com/office/drawing/2010/main" val="0"/>
              </a:ext>
            </a:extLst>
          </a:blip>
          <a:stretch>
            <a:fillRect/>
          </a:stretch>
        </p:blipFill>
        <p:spPr>
          <a:xfrm>
            <a:off x="1786163" y="2423546"/>
            <a:ext cx="2904589" cy="4057873"/>
          </a:xfrm>
          <a:prstGeom prst="rect">
            <a:avLst/>
          </a:prstGeom>
        </p:spPr>
      </p:pic>
      <p:pic>
        <p:nvPicPr>
          <p:cNvPr id="11" name="Content Placeholder 10">
            <a:extLst>
              <a:ext uri="{FF2B5EF4-FFF2-40B4-BE49-F238E27FC236}">
                <a16:creationId xmlns:a16="http://schemas.microsoft.com/office/drawing/2014/main" id="{827DE5C0-A273-DA47-BAA4-0BCDEF32E562}"/>
              </a:ext>
            </a:extLst>
          </p:cNvPr>
          <p:cNvPicPr>
            <a:picLocks noGrp="1" noChangeAspect="1"/>
          </p:cNvPicPr>
          <p:nvPr>
            <p:ph idx="1"/>
          </p:nvPr>
        </p:nvPicPr>
        <p:blipFill>
          <a:blip r:embed="rId3"/>
          <a:stretch>
            <a:fillRect/>
          </a:stretch>
        </p:blipFill>
        <p:spPr>
          <a:xfrm>
            <a:off x="5650016" y="3903415"/>
            <a:ext cx="5689600" cy="762000"/>
          </a:xfrm>
        </p:spPr>
      </p:pic>
    </p:spTree>
    <p:extLst>
      <p:ext uri="{BB962C8B-B14F-4D97-AF65-F5344CB8AC3E}">
        <p14:creationId xmlns:p14="http://schemas.microsoft.com/office/powerpoint/2010/main" val="2186350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3B45-7B4E-FE41-BD0A-AF264EC7B106}"/>
              </a:ext>
            </a:extLst>
          </p:cNvPr>
          <p:cNvSpPr>
            <a:spLocks noGrp="1"/>
          </p:cNvSpPr>
          <p:nvPr>
            <p:ph type="title"/>
          </p:nvPr>
        </p:nvSpPr>
        <p:spPr/>
        <p:txBody>
          <a:bodyPr/>
          <a:lstStyle/>
          <a:p>
            <a:r>
              <a:rPr lang="en-US" dirty="0"/>
              <a:t>Sensitivity Analysis</a:t>
            </a:r>
          </a:p>
        </p:txBody>
      </p:sp>
      <p:pic>
        <p:nvPicPr>
          <p:cNvPr id="9" name="Picture 8">
            <a:extLst>
              <a:ext uri="{FF2B5EF4-FFF2-40B4-BE49-F238E27FC236}">
                <a16:creationId xmlns:a16="http://schemas.microsoft.com/office/drawing/2014/main" id="{ABF2043A-F2F3-FF47-B42A-98ADC3C12214}"/>
              </a:ext>
            </a:extLst>
          </p:cNvPr>
          <p:cNvPicPr/>
          <p:nvPr/>
        </p:nvPicPr>
        <p:blipFill>
          <a:blip r:embed="rId2">
            <a:extLst>
              <a:ext uri="{28A0092B-C50C-407E-A947-70E740481C1C}">
                <a14:useLocalDpi xmlns:a14="http://schemas.microsoft.com/office/drawing/2010/main" val="0"/>
              </a:ext>
            </a:extLst>
          </a:blip>
          <a:stretch>
            <a:fillRect/>
          </a:stretch>
        </p:blipFill>
        <p:spPr>
          <a:xfrm>
            <a:off x="1558690" y="2381789"/>
            <a:ext cx="2953933" cy="4137764"/>
          </a:xfrm>
          <a:prstGeom prst="rect">
            <a:avLst/>
          </a:prstGeom>
        </p:spPr>
      </p:pic>
      <p:sp>
        <p:nvSpPr>
          <p:cNvPr id="7" name="TextBox 6">
            <a:extLst>
              <a:ext uri="{FF2B5EF4-FFF2-40B4-BE49-F238E27FC236}">
                <a16:creationId xmlns:a16="http://schemas.microsoft.com/office/drawing/2014/main" id="{1EC67698-517F-524B-A467-00840CEE4B57}"/>
              </a:ext>
            </a:extLst>
          </p:cNvPr>
          <p:cNvSpPr txBox="1"/>
          <p:nvPr/>
        </p:nvSpPr>
        <p:spPr>
          <a:xfrm>
            <a:off x="1940030" y="5011488"/>
            <a:ext cx="582211" cy="369332"/>
          </a:xfrm>
          <a:prstGeom prst="rect">
            <a:avLst/>
          </a:prstGeom>
          <a:noFill/>
        </p:spPr>
        <p:txBody>
          <a:bodyPr wrap="none" rtlCol="0">
            <a:spAutoFit/>
          </a:bodyPr>
          <a:lstStyle/>
          <a:p>
            <a:r>
              <a:rPr lang="en-US" dirty="0"/>
              <a:t>0.02</a:t>
            </a:r>
          </a:p>
        </p:txBody>
      </p:sp>
      <p:sp>
        <p:nvSpPr>
          <p:cNvPr id="8" name="TextBox 7">
            <a:extLst>
              <a:ext uri="{FF2B5EF4-FFF2-40B4-BE49-F238E27FC236}">
                <a16:creationId xmlns:a16="http://schemas.microsoft.com/office/drawing/2014/main" id="{6CDB89C1-A61C-304E-BD81-2FA0D1FC97F2}"/>
              </a:ext>
            </a:extLst>
          </p:cNvPr>
          <p:cNvSpPr txBox="1"/>
          <p:nvPr/>
        </p:nvSpPr>
        <p:spPr>
          <a:xfrm>
            <a:off x="2612475" y="5011488"/>
            <a:ext cx="582211" cy="369332"/>
          </a:xfrm>
          <a:prstGeom prst="rect">
            <a:avLst/>
          </a:prstGeom>
          <a:noFill/>
        </p:spPr>
        <p:txBody>
          <a:bodyPr wrap="none" rtlCol="0">
            <a:spAutoFit/>
          </a:bodyPr>
          <a:lstStyle/>
          <a:p>
            <a:r>
              <a:rPr lang="en-US" dirty="0"/>
              <a:t>0.15</a:t>
            </a:r>
          </a:p>
        </p:txBody>
      </p:sp>
      <p:sp>
        <p:nvSpPr>
          <p:cNvPr id="11" name="TextBox 10">
            <a:extLst>
              <a:ext uri="{FF2B5EF4-FFF2-40B4-BE49-F238E27FC236}">
                <a16:creationId xmlns:a16="http://schemas.microsoft.com/office/drawing/2014/main" id="{166E83E0-B85A-EB4A-A41B-CA0F07B4BD03}"/>
              </a:ext>
            </a:extLst>
          </p:cNvPr>
          <p:cNvSpPr txBox="1"/>
          <p:nvPr/>
        </p:nvSpPr>
        <p:spPr>
          <a:xfrm>
            <a:off x="3284920" y="5011488"/>
            <a:ext cx="582211" cy="369332"/>
          </a:xfrm>
          <a:prstGeom prst="rect">
            <a:avLst/>
          </a:prstGeom>
          <a:noFill/>
        </p:spPr>
        <p:txBody>
          <a:bodyPr wrap="none" rtlCol="0">
            <a:spAutoFit/>
          </a:bodyPr>
          <a:lstStyle/>
          <a:p>
            <a:r>
              <a:rPr lang="en-US" dirty="0"/>
              <a:t>0.51</a:t>
            </a:r>
          </a:p>
        </p:txBody>
      </p:sp>
      <p:pic>
        <p:nvPicPr>
          <p:cNvPr id="15" name="Content Placeholder 14">
            <a:extLst>
              <a:ext uri="{FF2B5EF4-FFF2-40B4-BE49-F238E27FC236}">
                <a16:creationId xmlns:a16="http://schemas.microsoft.com/office/drawing/2014/main" id="{3703FD8A-FDA2-9C49-BFF6-EDACC4B74450}"/>
              </a:ext>
            </a:extLst>
          </p:cNvPr>
          <p:cNvPicPr>
            <a:picLocks noGrp="1" noChangeAspect="1"/>
          </p:cNvPicPr>
          <p:nvPr>
            <p:ph idx="1"/>
          </p:nvPr>
        </p:nvPicPr>
        <p:blipFill>
          <a:blip r:embed="rId3"/>
          <a:stretch>
            <a:fillRect/>
          </a:stretch>
        </p:blipFill>
        <p:spPr>
          <a:xfrm>
            <a:off x="5685642" y="3891539"/>
            <a:ext cx="5689600" cy="762000"/>
          </a:xfrm>
        </p:spPr>
      </p:pic>
    </p:spTree>
    <p:extLst>
      <p:ext uri="{BB962C8B-B14F-4D97-AF65-F5344CB8AC3E}">
        <p14:creationId xmlns:p14="http://schemas.microsoft.com/office/powerpoint/2010/main" val="81857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F51B0-E66D-1043-ADEB-340CAFB8BE1C}"/>
              </a:ext>
            </a:extLst>
          </p:cNvPr>
          <p:cNvSpPr>
            <a:spLocks noGrp="1"/>
          </p:cNvSpPr>
          <p:nvPr>
            <p:ph type="title"/>
          </p:nvPr>
        </p:nvSpPr>
        <p:spPr/>
        <p:txBody>
          <a:bodyPr/>
          <a:lstStyle/>
          <a:p>
            <a:r>
              <a:rPr lang="en-US" dirty="0"/>
              <a:t>Strategic Criteria</a:t>
            </a:r>
          </a:p>
        </p:txBody>
      </p:sp>
      <p:pic>
        <p:nvPicPr>
          <p:cNvPr id="12" name="Content Placeholder 11">
            <a:extLst>
              <a:ext uri="{FF2B5EF4-FFF2-40B4-BE49-F238E27FC236}">
                <a16:creationId xmlns:a16="http://schemas.microsoft.com/office/drawing/2014/main" id="{7C804D8B-1EDA-D548-B683-5016DF9B8F50}"/>
              </a:ext>
            </a:extLst>
          </p:cNvPr>
          <p:cNvPicPr>
            <a:picLocks noGrp="1" noChangeAspect="1"/>
          </p:cNvPicPr>
          <p:nvPr>
            <p:ph idx="1"/>
          </p:nvPr>
        </p:nvPicPr>
        <p:blipFill>
          <a:blip r:embed="rId2"/>
          <a:stretch>
            <a:fillRect/>
          </a:stretch>
        </p:blipFill>
        <p:spPr>
          <a:xfrm>
            <a:off x="3898900" y="3001962"/>
            <a:ext cx="4394200" cy="2374900"/>
          </a:xfrm>
        </p:spPr>
      </p:pic>
    </p:spTree>
    <p:extLst>
      <p:ext uri="{BB962C8B-B14F-4D97-AF65-F5344CB8AC3E}">
        <p14:creationId xmlns:p14="http://schemas.microsoft.com/office/powerpoint/2010/main" val="3681145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C828-1B49-C848-B615-BBD764B87F90}"/>
              </a:ext>
            </a:extLst>
          </p:cNvPr>
          <p:cNvSpPr>
            <a:spLocks noGrp="1"/>
          </p:cNvSpPr>
          <p:nvPr>
            <p:ph type="title"/>
          </p:nvPr>
        </p:nvSpPr>
        <p:spPr/>
        <p:txBody>
          <a:bodyPr/>
          <a:lstStyle/>
          <a:p>
            <a:r>
              <a:rPr lang="en-US" dirty="0"/>
              <a:t>Alternatives</a:t>
            </a:r>
          </a:p>
        </p:txBody>
      </p:sp>
      <p:sp>
        <p:nvSpPr>
          <p:cNvPr id="3" name="Content Placeholder 2">
            <a:extLst>
              <a:ext uri="{FF2B5EF4-FFF2-40B4-BE49-F238E27FC236}">
                <a16:creationId xmlns:a16="http://schemas.microsoft.com/office/drawing/2014/main" id="{3AED1DD7-895B-A845-AFBD-EA4CCC32B67D}"/>
              </a:ext>
            </a:extLst>
          </p:cNvPr>
          <p:cNvSpPr>
            <a:spLocks noGrp="1"/>
          </p:cNvSpPr>
          <p:nvPr>
            <p:ph idx="1"/>
          </p:nvPr>
        </p:nvSpPr>
        <p:spPr/>
        <p:txBody>
          <a:bodyPr/>
          <a:lstStyle/>
          <a:p>
            <a:pPr lvl="0"/>
            <a:r>
              <a:rPr lang="en-US" dirty="0"/>
              <a:t>Reject the takeover bid and employ a poison pill to resist hostile takeover – if Musk were to obtain more than 15% of the company, Twitter would issue new stock at a discount that would dilute Musk’s share and make it a lot more expensive for him to buy the platform </a:t>
            </a:r>
          </a:p>
          <a:p>
            <a:pPr lvl="0"/>
            <a:r>
              <a:rPr lang="en-US" dirty="0"/>
              <a:t>Sell to someone else – </a:t>
            </a:r>
            <a:r>
              <a:rPr lang="en-US" dirty="0" err="1"/>
              <a:t>Thoma</a:t>
            </a:r>
            <a:r>
              <a:rPr lang="en-US" dirty="0"/>
              <a:t> Bravo has expressed interest in making a bid which would be a friendlier arrangement than with Musk. </a:t>
            </a:r>
            <a:r>
              <a:rPr lang="en-US" dirty="0" err="1"/>
              <a:t>Thoma</a:t>
            </a:r>
            <a:r>
              <a:rPr lang="en-US" dirty="0"/>
              <a:t> Bravo’s goal in acquisitions is ”to partner with and support existing management teams to help deliver solid operating results and drive innovation”.</a:t>
            </a:r>
          </a:p>
          <a:p>
            <a:pPr lvl="0"/>
            <a:r>
              <a:rPr lang="en-US" dirty="0"/>
              <a:t>Allow Musk to buy – He has offered the company $43 billion cash to purchase the company and make it privately owned </a:t>
            </a:r>
          </a:p>
          <a:p>
            <a:endParaRPr lang="en-US" dirty="0"/>
          </a:p>
        </p:txBody>
      </p:sp>
    </p:spTree>
    <p:extLst>
      <p:ext uri="{BB962C8B-B14F-4D97-AF65-F5344CB8AC3E}">
        <p14:creationId xmlns:p14="http://schemas.microsoft.com/office/powerpoint/2010/main" val="1768273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1FC3D-DF7A-3941-A075-6F7718B1FE4C}"/>
              </a:ext>
            </a:extLst>
          </p:cNvPr>
          <p:cNvSpPr>
            <a:spLocks noGrp="1"/>
          </p:cNvSpPr>
          <p:nvPr>
            <p:ph type="title"/>
          </p:nvPr>
        </p:nvSpPr>
        <p:spPr/>
        <p:txBody>
          <a:bodyPr/>
          <a:lstStyle/>
          <a:p>
            <a:r>
              <a:rPr lang="en-US" dirty="0"/>
              <a:t>Factors</a:t>
            </a:r>
          </a:p>
        </p:txBody>
      </p:sp>
      <p:sp>
        <p:nvSpPr>
          <p:cNvPr id="3" name="Content Placeholder 2">
            <a:extLst>
              <a:ext uri="{FF2B5EF4-FFF2-40B4-BE49-F238E27FC236}">
                <a16:creationId xmlns:a16="http://schemas.microsoft.com/office/drawing/2014/main" id="{823090CF-523C-EA4E-9B8A-005EDB2F8CBA}"/>
              </a:ext>
            </a:extLst>
          </p:cNvPr>
          <p:cNvSpPr>
            <a:spLocks noGrp="1"/>
          </p:cNvSpPr>
          <p:nvPr>
            <p:ph idx="1"/>
          </p:nvPr>
        </p:nvSpPr>
        <p:spPr>
          <a:xfrm>
            <a:off x="2231136" y="2828050"/>
            <a:ext cx="7729728" cy="3101983"/>
          </a:xfrm>
        </p:spPr>
        <p:txBody>
          <a:bodyPr>
            <a:normAutofit fontScale="92500" lnSpcReduction="20000"/>
          </a:bodyPr>
          <a:lstStyle/>
          <a:p>
            <a:pPr marL="0" indent="0">
              <a:buNone/>
            </a:pPr>
            <a:r>
              <a:rPr lang="en-US" dirty="0"/>
              <a:t>Benefits</a:t>
            </a:r>
          </a:p>
          <a:p>
            <a:r>
              <a:rPr lang="en-US" i="1" dirty="0"/>
              <a:t>Resources</a:t>
            </a:r>
            <a:endParaRPr lang="en-US" dirty="0"/>
          </a:p>
          <a:p>
            <a:pPr lvl="1"/>
            <a:r>
              <a:rPr lang="en-US" dirty="0"/>
              <a:t>CEO assets – Elon Musk has a higher net worth than Jack Dorsey, has Tesla, and an extensive network. </a:t>
            </a:r>
          </a:p>
          <a:p>
            <a:pPr lvl="1"/>
            <a:r>
              <a:rPr lang="en-US" dirty="0"/>
              <a:t>Access to capital - if private can’t rely on selling stocks or bonds on the public market in order to raise cash to fund its growth</a:t>
            </a:r>
          </a:p>
          <a:p>
            <a:r>
              <a:rPr lang="en-US" i="1" dirty="0"/>
              <a:t>Jurisdiction</a:t>
            </a:r>
            <a:endParaRPr lang="en-US" dirty="0"/>
          </a:p>
          <a:p>
            <a:pPr lvl="1"/>
            <a:r>
              <a:rPr lang="en-US" dirty="0"/>
              <a:t>Control – still own the company, may allow inefficient management to remain in charge. Private company doesn’t have fiduciary responsibility to stakeholders but sole control by one man</a:t>
            </a:r>
          </a:p>
          <a:p>
            <a:pPr lvl="1"/>
            <a:r>
              <a:rPr lang="en-US" dirty="0"/>
              <a:t>SEC scrutiny –  disclosure for private companies not regulated by SEC</a:t>
            </a:r>
          </a:p>
          <a:p>
            <a:endParaRPr lang="en-US" dirty="0"/>
          </a:p>
        </p:txBody>
      </p:sp>
    </p:spTree>
    <p:extLst>
      <p:ext uri="{BB962C8B-B14F-4D97-AF65-F5344CB8AC3E}">
        <p14:creationId xmlns:p14="http://schemas.microsoft.com/office/powerpoint/2010/main" val="65224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1FC3D-DF7A-3941-A075-6F7718B1FE4C}"/>
              </a:ext>
            </a:extLst>
          </p:cNvPr>
          <p:cNvSpPr>
            <a:spLocks noGrp="1"/>
          </p:cNvSpPr>
          <p:nvPr>
            <p:ph type="title"/>
          </p:nvPr>
        </p:nvSpPr>
        <p:spPr/>
        <p:txBody>
          <a:bodyPr/>
          <a:lstStyle/>
          <a:p>
            <a:r>
              <a:rPr lang="en-US" dirty="0"/>
              <a:t>Factors</a:t>
            </a:r>
          </a:p>
        </p:txBody>
      </p:sp>
      <p:sp>
        <p:nvSpPr>
          <p:cNvPr id="3" name="Content Placeholder 2">
            <a:extLst>
              <a:ext uri="{FF2B5EF4-FFF2-40B4-BE49-F238E27FC236}">
                <a16:creationId xmlns:a16="http://schemas.microsoft.com/office/drawing/2014/main" id="{823090CF-523C-EA4E-9B8A-005EDB2F8CBA}"/>
              </a:ext>
            </a:extLst>
          </p:cNvPr>
          <p:cNvSpPr>
            <a:spLocks noGrp="1"/>
          </p:cNvSpPr>
          <p:nvPr>
            <p:ph idx="1"/>
          </p:nvPr>
        </p:nvSpPr>
        <p:spPr>
          <a:xfrm>
            <a:off x="2231136" y="2828050"/>
            <a:ext cx="7729728" cy="3101983"/>
          </a:xfrm>
        </p:spPr>
        <p:txBody>
          <a:bodyPr>
            <a:normAutofit fontScale="92500"/>
          </a:bodyPr>
          <a:lstStyle/>
          <a:p>
            <a:pPr marL="0" indent="0">
              <a:buNone/>
            </a:pPr>
            <a:r>
              <a:rPr lang="en-US" dirty="0"/>
              <a:t>Opportunities</a:t>
            </a:r>
          </a:p>
          <a:p>
            <a:r>
              <a:rPr lang="en-US" i="1" dirty="0"/>
              <a:t>Efficiency </a:t>
            </a:r>
            <a:endParaRPr lang="en-US" dirty="0"/>
          </a:p>
          <a:p>
            <a:pPr lvl="1"/>
            <a:r>
              <a:rPr lang="en-US" dirty="0"/>
              <a:t>Speed of growth – quickly acquire resources and competencies not held by company when acquired</a:t>
            </a:r>
          </a:p>
          <a:p>
            <a:pPr lvl="1"/>
            <a:r>
              <a:rPr lang="en-US" dirty="0"/>
              <a:t>Board salary – board salary will be $0 if Musk’s bid succeeds, so ~$3M/year saved</a:t>
            </a:r>
          </a:p>
          <a:p>
            <a:r>
              <a:rPr lang="en-US" i="1" dirty="0"/>
              <a:t>Financial</a:t>
            </a:r>
            <a:endParaRPr lang="en-US" dirty="0"/>
          </a:p>
          <a:p>
            <a:pPr lvl="1"/>
            <a:r>
              <a:rPr lang="en-US" dirty="0"/>
              <a:t>Negotiation power – poison pill slows down the acquisition process and forces negotiation</a:t>
            </a:r>
          </a:p>
          <a:p>
            <a:pPr lvl="1"/>
            <a:r>
              <a:rPr lang="en-US" dirty="0"/>
              <a:t>Revenues – possibly increase with change to subscription model. Returns may not benefit stakeholders to the extent anticipated </a:t>
            </a:r>
          </a:p>
        </p:txBody>
      </p:sp>
    </p:spTree>
    <p:extLst>
      <p:ext uri="{BB962C8B-B14F-4D97-AF65-F5344CB8AC3E}">
        <p14:creationId xmlns:p14="http://schemas.microsoft.com/office/powerpoint/2010/main" val="397843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1FC3D-DF7A-3941-A075-6F7718B1FE4C}"/>
              </a:ext>
            </a:extLst>
          </p:cNvPr>
          <p:cNvSpPr>
            <a:spLocks noGrp="1"/>
          </p:cNvSpPr>
          <p:nvPr>
            <p:ph type="title"/>
          </p:nvPr>
        </p:nvSpPr>
        <p:spPr/>
        <p:txBody>
          <a:bodyPr/>
          <a:lstStyle/>
          <a:p>
            <a:r>
              <a:rPr lang="en-US" dirty="0"/>
              <a:t>Factors</a:t>
            </a:r>
          </a:p>
        </p:txBody>
      </p:sp>
      <p:sp>
        <p:nvSpPr>
          <p:cNvPr id="3" name="Content Placeholder 2">
            <a:extLst>
              <a:ext uri="{FF2B5EF4-FFF2-40B4-BE49-F238E27FC236}">
                <a16:creationId xmlns:a16="http://schemas.microsoft.com/office/drawing/2014/main" id="{823090CF-523C-EA4E-9B8A-005EDB2F8CBA}"/>
              </a:ext>
            </a:extLst>
          </p:cNvPr>
          <p:cNvSpPr>
            <a:spLocks noGrp="1"/>
          </p:cNvSpPr>
          <p:nvPr>
            <p:ph idx="1"/>
          </p:nvPr>
        </p:nvSpPr>
        <p:spPr>
          <a:xfrm>
            <a:off x="2231136" y="2828050"/>
            <a:ext cx="7729728" cy="3101983"/>
          </a:xfrm>
        </p:spPr>
        <p:txBody>
          <a:bodyPr>
            <a:normAutofit/>
          </a:bodyPr>
          <a:lstStyle/>
          <a:p>
            <a:pPr marL="0" indent="0">
              <a:buNone/>
            </a:pPr>
            <a:r>
              <a:rPr lang="en-US" dirty="0"/>
              <a:t>Costs</a:t>
            </a:r>
          </a:p>
          <a:p>
            <a:r>
              <a:rPr lang="en-US" i="1" dirty="0"/>
              <a:t>Financial</a:t>
            </a:r>
            <a:endParaRPr lang="en-US" dirty="0"/>
          </a:p>
          <a:p>
            <a:pPr lvl="1"/>
            <a:r>
              <a:rPr lang="en-US" dirty="0"/>
              <a:t>Premium on stock -</a:t>
            </a:r>
            <a:r>
              <a:rPr lang="en-US" u="sng" dirty="0"/>
              <a:t> </a:t>
            </a:r>
            <a:r>
              <a:rPr lang="en-US" dirty="0"/>
              <a:t>investors are often paid a premium for their stock when company is purchased, the use of a poison pill may deprive investors of potentially hefty profits</a:t>
            </a:r>
          </a:p>
          <a:p>
            <a:pPr lvl="1"/>
            <a:r>
              <a:rPr lang="en-US" dirty="0"/>
              <a:t>Board turnover – money and time to find and retain board members after salary decreases to $0 </a:t>
            </a:r>
          </a:p>
          <a:p>
            <a:endParaRPr lang="en-US" dirty="0"/>
          </a:p>
        </p:txBody>
      </p:sp>
    </p:spTree>
    <p:extLst>
      <p:ext uri="{BB962C8B-B14F-4D97-AF65-F5344CB8AC3E}">
        <p14:creationId xmlns:p14="http://schemas.microsoft.com/office/powerpoint/2010/main" val="3340275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1FC3D-DF7A-3941-A075-6F7718B1FE4C}"/>
              </a:ext>
            </a:extLst>
          </p:cNvPr>
          <p:cNvSpPr>
            <a:spLocks noGrp="1"/>
          </p:cNvSpPr>
          <p:nvPr>
            <p:ph type="title"/>
          </p:nvPr>
        </p:nvSpPr>
        <p:spPr/>
        <p:txBody>
          <a:bodyPr/>
          <a:lstStyle/>
          <a:p>
            <a:r>
              <a:rPr lang="en-US" dirty="0"/>
              <a:t>Factors</a:t>
            </a:r>
          </a:p>
        </p:txBody>
      </p:sp>
      <p:sp>
        <p:nvSpPr>
          <p:cNvPr id="3" name="Content Placeholder 2">
            <a:extLst>
              <a:ext uri="{FF2B5EF4-FFF2-40B4-BE49-F238E27FC236}">
                <a16:creationId xmlns:a16="http://schemas.microsoft.com/office/drawing/2014/main" id="{823090CF-523C-EA4E-9B8A-005EDB2F8CBA}"/>
              </a:ext>
            </a:extLst>
          </p:cNvPr>
          <p:cNvSpPr>
            <a:spLocks noGrp="1"/>
          </p:cNvSpPr>
          <p:nvPr>
            <p:ph idx="1"/>
          </p:nvPr>
        </p:nvSpPr>
        <p:spPr>
          <a:xfrm>
            <a:off x="2231136" y="2828050"/>
            <a:ext cx="7729728" cy="3101983"/>
          </a:xfrm>
        </p:spPr>
        <p:txBody>
          <a:bodyPr>
            <a:normAutofit fontScale="85000" lnSpcReduction="20000"/>
          </a:bodyPr>
          <a:lstStyle/>
          <a:p>
            <a:pPr marL="0" indent="0">
              <a:buNone/>
            </a:pPr>
            <a:r>
              <a:rPr lang="en-US" dirty="0"/>
              <a:t>Risks</a:t>
            </a:r>
          </a:p>
          <a:p>
            <a:r>
              <a:rPr lang="en-US" i="1" dirty="0"/>
              <a:t>Financial</a:t>
            </a:r>
            <a:endParaRPr lang="en-US" dirty="0"/>
          </a:p>
          <a:p>
            <a:pPr lvl="1"/>
            <a:r>
              <a:rPr lang="en-US" dirty="0"/>
              <a:t>Stock price – poison pill: purchasing shares at discounted rate adversely impacts the value of existing shares and investors are forced to purchase new shares in order to maintain their prior ownership percentage. If Elon’s bid is not accepted he stated he “may need to reconsider his position as a shareholder,” his sale of his 9% ownership would cause the share price to collapse</a:t>
            </a:r>
          </a:p>
          <a:p>
            <a:pPr lvl="1"/>
            <a:r>
              <a:rPr lang="en-US" dirty="0"/>
              <a:t>Goodwill – reduced due to hostile takeover </a:t>
            </a:r>
          </a:p>
          <a:p>
            <a:pPr lvl="1"/>
            <a:r>
              <a:rPr lang="en-US" dirty="0"/>
              <a:t>Stock compensation/incentives – private company may not be able to use them to attract top talent also can’t use stock to buy other companies </a:t>
            </a:r>
          </a:p>
          <a:p>
            <a:r>
              <a:rPr lang="en-US" i="1" dirty="0"/>
              <a:t>Stakeholders</a:t>
            </a:r>
            <a:endParaRPr lang="en-US" dirty="0"/>
          </a:p>
          <a:p>
            <a:pPr lvl="1"/>
            <a:r>
              <a:rPr lang="en-US" dirty="0"/>
              <a:t>Customer base – change in management may cause some users to leave </a:t>
            </a:r>
          </a:p>
          <a:p>
            <a:pPr lvl="1"/>
            <a:r>
              <a:rPr lang="en-US" dirty="0"/>
              <a:t>Employees – firing loss of talent and disruption of culture</a:t>
            </a:r>
          </a:p>
          <a:p>
            <a:endParaRPr lang="en-US" dirty="0"/>
          </a:p>
        </p:txBody>
      </p:sp>
    </p:spTree>
    <p:extLst>
      <p:ext uri="{BB962C8B-B14F-4D97-AF65-F5344CB8AC3E}">
        <p14:creationId xmlns:p14="http://schemas.microsoft.com/office/powerpoint/2010/main" val="1103918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4F015-BDC4-CE41-9C93-4CE1EC15DC6D}"/>
              </a:ext>
            </a:extLst>
          </p:cNvPr>
          <p:cNvSpPr>
            <a:spLocks noGrp="1"/>
          </p:cNvSpPr>
          <p:nvPr>
            <p:ph type="title"/>
          </p:nvPr>
        </p:nvSpPr>
        <p:spPr/>
        <p:txBody>
          <a:bodyPr/>
          <a:lstStyle/>
          <a:p>
            <a:r>
              <a:rPr lang="en-US" dirty="0"/>
              <a:t>BOCR Best Alternatives </a:t>
            </a:r>
            <a:br>
              <a:rPr lang="en-US" dirty="0"/>
            </a:br>
            <a:r>
              <a:rPr lang="en-US" dirty="0"/>
              <a:t>&amp; Rating Results</a:t>
            </a:r>
          </a:p>
        </p:txBody>
      </p:sp>
      <p:pic>
        <p:nvPicPr>
          <p:cNvPr id="13" name="Content Placeholder 12">
            <a:extLst>
              <a:ext uri="{FF2B5EF4-FFF2-40B4-BE49-F238E27FC236}">
                <a16:creationId xmlns:a16="http://schemas.microsoft.com/office/drawing/2014/main" id="{15A25539-C0FE-5F40-A07A-8579F454DEE6}"/>
              </a:ext>
            </a:extLst>
          </p:cNvPr>
          <p:cNvPicPr>
            <a:picLocks noGrp="1" noChangeAspect="1"/>
          </p:cNvPicPr>
          <p:nvPr>
            <p:ph idx="1"/>
          </p:nvPr>
        </p:nvPicPr>
        <p:blipFill>
          <a:blip r:embed="rId2"/>
          <a:stretch>
            <a:fillRect/>
          </a:stretch>
        </p:blipFill>
        <p:spPr>
          <a:xfrm>
            <a:off x="2565400" y="3332162"/>
            <a:ext cx="7061200" cy="1714500"/>
          </a:xfrm>
        </p:spPr>
      </p:pic>
    </p:spTree>
    <p:extLst>
      <p:ext uri="{BB962C8B-B14F-4D97-AF65-F5344CB8AC3E}">
        <p14:creationId xmlns:p14="http://schemas.microsoft.com/office/powerpoint/2010/main" val="4025193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F11F8-0695-7341-94C0-F2E9D01AD699}"/>
              </a:ext>
            </a:extLst>
          </p:cNvPr>
          <p:cNvSpPr>
            <a:spLocks noGrp="1"/>
          </p:cNvSpPr>
          <p:nvPr>
            <p:ph type="title"/>
          </p:nvPr>
        </p:nvSpPr>
        <p:spPr/>
        <p:txBody>
          <a:bodyPr/>
          <a:lstStyle/>
          <a:p>
            <a:r>
              <a:rPr lang="en-US" dirty="0"/>
              <a:t>Short Term and Long Term Results</a:t>
            </a:r>
          </a:p>
        </p:txBody>
      </p:sp>
      <p:pic>
        <p:nvPicPr>
          <p:cNvPr id="9" name="Content Placeholder 8">
            <a:extLst>
              <a:ext uri="{FF2B5EF4-FFF2-40B4-BE49-F238E27FC236}">
                <a16:creationId xmlns:a16="http://schemas.microsoft.com/office/drawing/2014/main" id="{B972BFF1-09EE-B847-ADD2-10190B269571}"/>
              </a:ext>
            </a:extLst>
          </p:cNvPr>
          <p:cNvPicPr>
            <a:picLocks noGrp="1" noChangeAspect="1"/>
          </p:cNvPicPr>
          <p:nvPr>
            <p:ph idx="1"/>
          </p:nvPr>
        </p:nvPicPr>
        <p:blipFill>
          <a:blip r:embed="rId2"/>
          <a:stretch>
            <a:fillRect/>
          </a:stretch>
        </p:blipFill>
        <p:spPr>
          <a:xfrm>
            <a:off x="3962400" y="3471862"/>
            <a:ext cx="4267200" cy="1435100"/>
          </a:xfrm>
        </p:spPr>
      </p:pic>
    </p:spTree>
    <p:extLst>
      <p:ext uri="{BB962C8B-B14F-4D97-AF65-F5344CB8AC3E}">
        <p14:creationId xmlns:p14="http://schemas.microsoft.com/office/powerpoint/2010/main" val="4206057731"/>
      </p:ext>
    </p:extLst>
  </p:cSld>
  <p:clrMapOvr>
    <a:masterClrMapping/>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
  <TotalTime>5982</TotalTime>
  <Words>514</Words>
  <Application>Microsoft Macintosh PowerPoint</Application>
  <PresentationFormat>Widescreen</PresentationFormat>
  <Paragraphs>49</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Parcel</vt:lpstr>
      <vt:lpstr>How should Twitter respond to Elon Musk’s offer to buy the company?</vt:lpstr>
      <vt:lpstr>Strategic Criteria</vt:lpstr>
      <vt:lpstr>Alternatives</vt:lpstr>
      <vt:lpstr>Factors</vt:lpstr>
      <vt:lpstr>Factors</vt:lpstr>
      <vt:lpstr>Factors</vt:lpstr>
      <vt:lpstr>Factors</vt:lpstr>
      <vt:lpstr>BOCR Best Alternatives  &amp; Rating Results</vt:lpstr>
      <vt:lpstr>Short Term and Long Term Results</vt:lpstr>
      <vt:lpstr>Sensitivity Analysis</vt:lpstr>
      <vt:lpstr>Sensitivity Analysis</vt:lpstr>
      <vt:lpstr>Sensitivity Analysis</vt:lpstr>
      <vt:lpstr>Sensitivity Analysis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should Twitter respond to Elon Musk’s offer to buy the company?</dc:title>
  <dc:creator>Microsoft Office User</dc:creator>
  <cp:lastModifiedBy>Microsoft Office User</cp:lastModifiedBy>
  <cp:revision>8</cp:revision>
  <dcterms:created xsi:type="dcterms:W3CDTF">2022-04-26T22:10:34Z</dcterms:created>
  <dcterms:modified xsi:type="dcterms:W3CDTF">2022-05-01T01:53:15Z</dcterms:modified>
</cp:coreProperties>
</file>