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5F9C4-458B-4380-AB8E-EC4789E94A2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992BC51-836A-4912-A52E-16033D3CA027}">
      <dgm:prSet/>
      <dgm:spPr/>
      <dgm:t>
        <a:bodyPr/>
        <a:lstStyle/>
        <a:p>
          <a:r>
            <a:rPr lang="en-US" dirty="0"/>
            <a:t>2014, Apple’s first ever car project, “Project Titan” was launched. It has since been in the works</a:t>
          </a:r>
        </a:p>
      </dgm:t>
    </dgm:pt>
    <dgm:pt modelId="{0FC6E0CD-22DE-4F40-98DA-F20FA298F7D7}" type="parTrans" cxnId="{754B059A-7854-4654-B37D-1685C655B3BD}">
      <dgm:prSet/>
      <dgm:spPr/>
      <dgm:t>
        <a:bodyPr/>
        <a:lstStyle/>
        <a:p>
          <a:endParaRPr lang="en-US"/>
        </a:p>
      </dgm:t>
    </dgm:pt>
    <dgm:pt modelId="{1A27B832-F44D-4C71-A81D-ABFC79106E7B}" type="sibTrans" cxnId="{754B059A-7854-4654-B37D-1685C655B3BD}">
      <dgm:prSet/>
      <dgm:spPr/>
      <dgm:t>
        <a:bodyPr/>
        <a:lstStyle/>
        <a:p>
          <a:endParaRPr lang="en-US"/>
        </a:p>
      </dgm:t>
    </dgm:pt>
    <dgm:pt modelId="{30EEC0E7-420B-4C97-B552-4C26B1C49E23}">
      <dgm:prSet/>
      <dgm:spPr/>
      <dgm:t>
        <a:bodyPr/>
        <a:lstStyle/>
        <a:p>
          <a:r>
            <a:rPr lang="en-US" dirty="0"/>
            <a:t>Delayed multiple times due to leadership changes and failed contract negotiations with manufacturers and suppliers</a:t>
          </a:r>
        </a:p>
      </dgm:t>
    </dgm:pt>
    <dgm:pt modelId="{6DBA3ACC-D718-4946-908F-DB0B36642286}" type="parTrans" cxnId="{E3AB4834-7336-4311-AC08-3818C9C968A8}">
      <dgm:prSet/>
      <dgm:spPr/>
      <dgm:t>
        <a:bodyPr/>
        <a:lstStyle/>
        <a:p>
          <a:endParaRPr lang="en-US"/>
        </a:p>
      </dgm:t>
    </dgm:pt>
    <dgm:pt modelId="{F1EE6112-82F1-46A0-8BD9-B44BA0394D89}" type="sibTrans" cxnId="{E3AB4834-7336-4311-AC08-3818C9C968A8}">
      <dgm:prSet/>
      <dgm:spPr/>
      <dgm:t>
        <a:bodyPr/>
        <a:lstStyle/>
        <a:p>
          <a:endParaRPr lang="en-US"/>
        </a:p>
      </dgm:t>
    </dgm:pt>
    <dgm:pt modelId="{47DA7E46-B1DD-4194-84C0-5DFA72F97460}">
      <dgm:prSet/>
      <dgm:spPr/>
      <dgm:t>
        <a:bodyPr/>
        <a:lstStyle/>
        <a:p>
          <a:r>
            <a:rPr lang="en-US" dirty="0"/>
            <a:t>Fully autonomous vehicle expected by 2025 (estimate)</a:t>
          </a:r>
        </a:p>
      </dgm:t>
    </dgm:pt>
    <dgm:pt modelId="{6A386E60-9A0C-4604-8F04-C231F5298552}" type="parTrans" cxnId="{6DDF1177-5961-46FC-811C-0AA438530C27}">
      <dgm:prSet/>
      <dgm:spPr/>
      <dgm:t>
        <a:bodyPr/>
        <a:lstStyle/>
        <a:p>
          <a:endParaRPr lang="en-US"/>
        </a:p>
      </dgm:t>
    </dgm:pt>
    <dgm:pt modelId="{29BD69EA-D929-4493-BF14-A78CCFD73996}" type="sibTrans" cxnId="{6DDF1177-5961-46FC-811C-0AA438530C27}">
      <dgm:prSet/>
      <dgm:spPr/>
      <dgm:t>
        <a:bodyPr/>
        <a:lstStyle/>
        <a:p>
          <a:endParaRPr lang="en-US"/>
        </a:p>
      </dgm:t>
    </dgm:pt>
    <dgm:pt modelId="{13491621-C8F4-4577-9580-9FB460793F1A}">
      <dgm:prSet/>
      <dgm:spPr/>
      <dgm:t>
        <a:bodyPr/>
        <a:lstStyle/>
        <a:p>
          <a:r>
            <a:rPr lang="en-US" dirty="0"/>
            <a:t>CarPlay was also released in 2014, a taste of Apple software in everyday vehicles</a:t>
          </a:r>
        </a:p>
      </dgm:t>
    </dgm:pt>
    <dgm:pt modelId="{7766A1FF-5ECB-4D03-A83D-B93344E9D615}" type="parTrans" cxnId="{D020F848-240F-4812-9645-C33CACC8A2CD}">
      <dgm:prSet/>
      <dgm:spPr/>
      <dgm:t>
        <a:bodyPr/>
        <a:lstStyle/>
        <a:p>
          <a:endParaRPr lang="en-US"/>
        </a:p>
      </dgm:t>
    </dgm:pt>
    <dgm:pt modelId="{D5C86276-4B0E-483F-A083-44A0B9BAC1AE}" type="sibTrans" cxnId="{D020F848-240F-4812-9645-C33CACC8A2CD}">
      <dgm:prSet/>
      <dgm:spPr/>
      <dgm:t>
        <a:bodyPr/>
        <a:lstStyle/>
        <a:p>
          <a:endParaRPr lang="en-US"/>
        </a:p>
      </dgm:t>
    </dgm:pt>
    <dgm:pt modelId="{F0430EEB-D763-4F1C-BC1E-651685712C9A}">
      <dgm:prSet/>
      <dgm:spPr/>
      <dgm:t>
        <a:bodyPr/>
        <a:lstStyle/>
        <a:p>
          <a:endParaRPr lang="en-US" dirty="0"/>
        </a:p>
      </dgm:t>
    </dgm:pt>
    <dgm:pt modelId="{64F4067E-1735-4EEB-8F46-E6A12A796FD6}" type="parTrans" cxnId="{16307D8B-9D60-4D2B-A6F3-F15C635E961B}">
      <dgm:prSet/>
      <dgm:spPr/>
      <dgm:t>
        <a:bodyPr/>
        <a:lstStyle/>
        <a:p>
          <a:endParaRPr lang="en-US"/>
        </a:p>
      </dgm:t>
    </dgm:pt>
    <dgm:pt modelId="{DCB45A70-DA74-45F1-9874-F468704EFF2B}" type="sibTrans" cxnId="{16307D8B-9D60-4D2B-A6F3-F15C635E961B}">
      <dgm:prSet/>
      <dgm:spPr/>
      <dgm:t>
        <a:bodyPr/>
        <a:lstStyle/>
        <a:p>
          <a:endParaRPr lang="en-US"/>
        </a:p>
      </dgm:t>
    </dgm:pt>
    <dgm:pt modelId="{42D37DEC-67C2-4E2F-8565-2ACA88504D5E}" type="pres">
      <dgm:prSet presAssocID="{AFA5F9C4-458B-4380-AB8E-EC4789E94A25}" presName="root" presStyleCnt="0">
        <dgm:presLayoutVars>
          <dgm:dir/>
          <dgm:resizeHandles val="exact"/>
        </dgm:presLayoutVars>
      </dgm:prSet>
      <dgm:spPr/>
    </dgm:pt>
    <dgm:pt modelId="{7F78A418-7096-413A-BE8D-A134996E591E}" type="pres">
      <dgm:prSet presAssocID="{5992BC51-836A-4912-A52E-16033D3CA027}" presName="compNode" presStyleCnt="0"/>
      <dgm:spPr/>
    </dgm:pt>
    <dgm:pt modelId="{21695461-C5CF-42B0-8FC5-4B36F8BB744F}" type="pres">
      <dgm:prSet presAssocID="{5992BC51-836A-4912-A52E-16033D3CA027}" presName="bgRect" presStyleLbl="bgShp" presStyleIdx="0" presStyleCnt="4"/>
      <dgm:spPr/>
    </dgm:pt>
    <dgm:pt modelId="{E3789479-0E01-467D-A3C4-8408E25839F5}" type="pres">
      <dgm:prSet presAssocID="{5992BC51-836A-4912-A52E-16033D3CA02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A765A874-3FB3-4B7D-A6E8-B7173FD910DF}" type="pres">
      <dgm:prSet presAssocID="{5992BC51-836A-4912-A52E-16033D3CA027}" presName="spaceRect" presStyleCnt="0"/>
      <dgm:spPr/>
    </dgm:pt>
    <dgm:pt modelId="{FF31B968-75AB-4CAD-B5A3-989C264C69C2}" type="pres">
      <dgm:prSet presAssocID="{5992BC51-836A-4912-A52E-16033D3CA027}" presName="parTx" presStyleLbl="revTx" presStyleIdx="0" presStyleCnt="5">
        <dgm:presLayoutVars>
          <dgm:chMax val="0"/>
          <dgm:chPref val="0"/>
        </dgm:presLayoutVars>
      </dgm:prSet>
      <dgm:spPr/>
    </dgm:pt>
    <dgm:pt modelId="{13DE9C1A-D370-4BA1-A7BD-63E24F5ADD87}" type="pres">
      <dgm:prSet presAssocID="{1A27B832-F44D-4C71-A81D-ABFC79106E7B}" presName="sibTrans" presStyleCnt="0"/>
      <dgm:spPr/>
    </dgm:pt>
    <dgm:pt modelId="{F826530F-B2E1-4230-A143-FA9D21C4B68D}" type="pres">
      <dgm:prSet presAssocID="{30EEC0E7-420B-4C97-B552-4C26B1C49E23}" presName="compNode" presStyleCnt="0"/>
      <dgm:spPr/>
    </dgm:pt>
    <dgm:pt modelId="{38210849-E06B-42FB-B7BC-D1391A7940BE}" type="pres">
      <dgm:prSet presAssocID="{30EEC0E7-420B-4C97-B552-4C26B1C49E23}" presName="bgRect" presStyleLbl="bgShp" presStyleIdx="1" presStyleCnt="4"/>
      <dgm:spPr/>
    </dgm:pt>
    <dgm:pt modelId="{A7053F3A-C9A5-40AF-A402-E0F6E83442B9}" type="pres">
      <dgm:prSet presAssocID="{30EEC0E7-420B-4C97-B552-4C26B1C49E2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292B54C3-C02A-4EB4-828C-F7DDDF24734F}" type="pres">
      <dgm:prSet presAssocID="{30EEC0E7-420B-4C97-B552-4C26B1C49E23}" presName="spaceRect" presStyleCnt="0"/>
      <dgm:spPr/>
    </dgm:pt>
    <dgm:pt modelId="{0AE3B198-AF19-48C6-9F3E-80CABD0C8801}" type="pres">
      <dgm:prSet presAssocID="{30EEC0E7-420B-4C97-B552-4C26B1C49E23}" presName="parTx" presStyleLbl="revTx" presStyleIdx="1" presStyleCnt="5">
        <dgm:presLayoutVars>
          <dgm:chMax val="0"/>
          <dgm:chPref val="0"/>
        </dgm:presLayoutVars>
      </dgm:prSet>
      <dgm:spPr/>
    </dgm:pt>
    <dgm:pt modelId="{E3D92DA6-1351-4E47-81BF-7B8062D31C3E}" type="pres">
      <dgm:prSet presAssocID="{F1EE6112-82F1-46A0-8BD9-B44BA0394D89}" presName="sibTrans" presStyleCnt="0"/>
      <dgm:spPr/>
    </dgm:pt>
    <dgm:pt modelId="{94898951-ED22-4D2B-9C1A-9B4F4D34D8DE}" type="pres">
      <dgm:prSet presAssocID="{47DA7E46-B1DD-4194-84C0-5DFA72F97460}" presName="compNode" presStyleCnt="0"/>
      <dgm:spPr/>
    </dgm:pt>
    <dgm:pt modelId="{22FA56E8-F826-44A5-A015-59EB0AB00263}" type="pres">
      <dgm:prSet presAssocID="{47DA7E46-B1DD-4194-84C0-5DFA72F97460}" presName="bgRect" presStyleLbl="bgShp" presStyleIdx="2" presStyleCnt="4"/>
      <dgm:spPr/>
    </dgm:pt>
    <dgm:pt modelId="{F1B28705-CEBF-465D-94F6-C98C139E3BE0}" type="pres">
      <dgm:prSet presAssocID="{47DA7E46-B1DD-4194-84C0-5DFA72F9746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3D7BC95-8C60-49D6-9D81-BA58ED63AC28}" type="pres">
      <dgm:prSet presAssocID="{47DA7E46-B1DD-4194-84C0-5DFA72F97460}" presName="spaceRect" presStyleCnt="0"/>
      <dgm:spPr/>
    </dgm:pt>
    <dgm:pt modelId="{049C86CE-11E0-4579-92D3-D49D44124B90}" type="pres">
      <dgm:prSet presAssocID="{47DA7E46-B1DD-4194-84C0-5DFA72F97460}" presName="parTx" presStyleLbl="revTx" presStyleIdx="2" presStyleCnt="5">
        <dgm:presLayoutVars>
          <dgm:chMax val="0"/>
          <dgm:chPref val="0"/>
        </dgm:presLayoutVars>
      </dgm:prSet>
      <dgm:spPr/>
    </dgm:pt>
    <dgm:pt modelId="{C3E75B62-762F-4312-A77F-79AC41BD4C37}" type="pres">
      <dgm:prSet presAssocID="{29BD69EA-D929-4493-BF14-A78CCFD73996}" presName="sibTrans" presStyleCnt="0"/>
      <dgm:spPr/>
    </dgm:pt>
    <dgm:pt modelId="{C1438912-50F4-4F2C-ABFD-C8374AC03A09}" type="pres">
      <dgm:prSet presAssocID="{13491621-C8F4-4577-9580-9FB460793F1A}" presName="compNode" presStyleCnt="0"/>
      <dgm:spPr/>
    </dgm:pt>
    <dgm:pt modelId="{D929CA41-C35B-453D-9D37-15B0E16B5336}" type="pres">
      <dgm:prSet presAssocID="{13491621-C8F4-4577-9580-9FB460793F1A}" presName="bgRect" presStyleLbl="bgShp" presStyleIdx="3" presStyleCnt="4" custLinFactNeighborX="-395" custLinFactNeighborY="5025"/>
      <dgm:spPr/>
    </dgm:pt>
    <dgm:pt modelId="{4773D3D2-3095-4F7E-8851-D4BB1695F21F}" type="pres">
      <dgm:prSet presAssocID="{13491621-C8F4-4577-9580-9FB460793F1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ple"/>
        </a:ext>
      </dgm:extLst>
    </dgm:pt>
    <dgm:pt modelId="{EF7E67B6-ADAA-4E0F-8060-3CC75B52272D}" type="pres">
      <dgm:prSet presAssocID="{13491621-C8F4-4577-9580-9FB460793F1A}" presName="spaceRect" presStyleCnt="0"/>
      <dgm:spPr/>
    </dgm:pt>
    <dgm:pt modelId="{96E0CE2C-DC3F-4716-A266-F241BEB3316D}" type="pres">
      <dgm:prSet presAssocID="{13491621-C8F4-4577-9580-9FB460793F1A}" presName="parTx" presStyleLbl="revTx" presStyleIdx="3" presStyleCnt="5" custScaleX="174986" custLinFactNeighborX="37944" custLinFactNeighborY="5025">
        <dgm:presLayoutVars>
          <dgm:chMax val="0"/>
          <dgm:chPref val="0"/>
        </dgm:presLayoutVars>
      </dgm:prSet>
      <dgm:spPr/>
    </dgm:pt>
    <dgm:pt modelId="{E83B0B31-6285-45C6-9611-DC64912DF43C}" type="pres">
      <dgm:prSet presAssocID="{13491621-C8F4-4577-9580-9FB460793F1A}" presName="desTx" presStyleLbl="revTx" presStyleIdx="4" presStyleCnt="5" custLinFactNeighborX="-15" custLinFactNeighborY="16172">
        <dgm:presLayoutVars/>
      </dgm:prSet>
      <dgm:spPr/>
    </dgm:pt>
  </dgm:ptLst>
  <dgm:cxnLst>
    <dgm:cxn modelId="{37937B12-0A6F-4B12-BFB6-A6330986F9B4}" type="presOf" srcId="{13491621-C8F4-4577-9580-9FB460793F1A}" destId="{96E0CE2C-DC3F-4716-A266-F241BEB3316D}" srcOrd="0" destOrd="0" presId="urn:microsoft.com/office/officeart/2018/2/layout/IconVerticalSolidList"/>
    <dgm:cxn modelId="{E3AB4834-7336-4311-AC08-3818C9C968A8}" srcId="{AFA5F9C4-458B-4380-AB8E-EC4789E94A25}" destId="{30EEC0E7-420B-4C97-B552-4C26B1C49E23}" srcOrd="1" destOrd="0" parTransId="{6DBA3ACC-D718-4946-908F-DB0B36642286}" sibTransId="{F1EE6112-82F1-46A0-8BD9-B44BA0394D89}"/>
    <dgm:cxn modelId="{B7A55935-96D2-434F-9F99-51F7A54B0626}" type="presOf" srcId="{30EEC0E7-420B-4C97-B552-4C26B1C49E23}" destId="{0AE3B198-AF19-48C6-9F3E-80CABD0C8801}" srcOrd="0" destOrd="0" presId="urn:microsoft.com/office/officeart/2018/2/layout/IconVerticalSolidList"/>
    <dgm:cxn modelId="{7379C73B-334B-4DCF-99D5-AF4267061FDB}" type="presOf" srcId="{F0430EEB-D763-4F1C-BC1E-651685712C9A}" destId="{E83B0B31-6285-45C6-9611-DC64912DF43C}" srcOrd="0" destOrd="0" presId="urn:microsoft.com/office/officeart/2018/2/layout/IconVerticalSolidList"/>
    <dgm:cxn modelId="{41679341-0671-42FF-A922-F3F1C0873D74}" type="presOf" srcId="{47DA7E46-B1DD-4194-84C0-5DFA72F97460}" destId="{049C86CE-11E0-4579-92D3-D49D44124B90}" srcOrd="0" destOrd="0" presId="urn:microsoft.com/office/officeart/2018/2/layout/IconVerticalSolidList"/>
    <dgm:cxn modelId="{D020F848-240F-4812-9645-C33CACC8A2CD}" srcId="{AFA5F9C4-458B-4380-AB8E-EC4789E94A25}" destId="{13491621-C8F4-4577-9580-9FB460793F1A}" srcOrd="3" destOrd="0" parTransId="{7766A1FF-5ECB-4D03-A83D-B93344E9D615}" sibTransId="{D5C86276-4B0E-483F-A083-44A0B9BAC1AE}"/>
    <dgm:cxn modelId="{AE882B69-9DB3-4525-8ACA-10AAC3C1C86F}" type="presOf" srcId="{AFA5F9C4-458B-4380-AB8E-EC4789E94A25}" destId="{42D37DEC-67C2-4E2F-8565-2ACA88504D5E}" srcOrd="0" destOrd="0" presId="urn:microsoft.com/office/officeart/2018/2/layout/IconVerticalSolidList"/>
    <dgm:cxn modelId="{6DDF1177-5961-46FC-811C-0AA438530C27}" srcId="{AFA5F9C4-458B-4380-AB8E-EC4789E94A25}" destId="{47DA7E46-B1DD-4194-84C0-5DFA72F97460}" srcOrd="2" destOrd="0" parTransId="{6A386E60-9A0C-4604-8F04-C231F5298552}" sibTransId="{29BD69EA-D929-4493-BF14-A78CCFD73996}"/>
    <dgm:cxn modelId="{16307D8B-9D60-4D2B-A6F3-F15C635E961B}" srcId="{13491621-C8F4-4577-9580-9FB460793F1A}" destId="{F0430EEB-D763-4F1C-BC1E-651685712C9A}" srcOrd="0" destOrd="0" parTransId="{64F4067E-1735-4EEB-8F46-E6A12A796FD6}" sibTransId="{DCB45A70-DA74-45F1-9874-F468704EFF2B}"/>
    <dgm:cxn modelId="{667C5B8D-9288-47F1-A4B3-88B64DED60CF}" type="presOf" srcId="{5992BC51-836A-4912-A52E-16033D3CA027}" destId="{FF31B968-75AB-4CAD-B5A3-989C264C69C2}" srcOrd="0" destOrd="0" presId="urn:microsoft.com/office/officeart/2018/2/layout/IconVerticalSolidList"/>
    <dgm:cxn modelId="{754B059A-7854-4654-B37D-1685C655B3BD}" srcId="{AFA5F9C4-458B-4380-AB8E-EC4789E94A25}" destId="{5992BC51-836A-4912-A52E-16033D3CA027}" srcOrd="0" destOrd="0" parTransId="{0FC6E0CD-22DE-4F40-98DA-F20FA298F7D7}" sibTransId="{1A27B832-F44D-4C71-A81D-ABFC79106E7B}"/>
    <dgm:cxn modelId="{2C357C5D-A46F-43E2-B2A8-6FCFA4E576EB}" type="presParOf" srcId="{42D37DEC-67C2-4E2F-8565-2ACA88504D5E}" destId="{7F78A418-7096-413A-BE8D-A134996E591E}" srcOrd="0" destOrd="0" presId="urn:microsoft.com/office/officeart/2018/2/layout/IconVerticalSolidList"/>
    <dgm:cxn modelId="{96FA137C-B5E9-4CF6-83D5-4C49588CC80C}" type="presParOf" srcId="{7F78A418-7096-413A-BE8D-A134996E591E}" destId="{21695461-C5CF-42B0-8FC5-4B36F8BB744F}" srcOrd="0" destOrd="0" presId="urn:microsoft.com/office/officeart/2018/2/layout/IconVerticalSolidList"/>
    <dgm:cxn modelId="{276CE78B-FB40-410A-AE1D-EF2A32AC134E}" type="presParOf" srcId="{7F78A418-7096-413A-BE8D-A134996E591E}" destId="{E3789479-0E01-467D-A3C4-8408E25839F5}" srcOrd="1" destOrd="0" presId="urn:microsoft.com/office/officeart/2018/2/layout/IconVerticalSolidList"/>
    <dgm:cxn modelId="{C1FA1561-8FD9-4516-880D-B756C8A6EF10}" type="presParOf" srcId="{7F78A418-7096-413A-BE8D-A134996E591E}" destId="{A765A874-3FB3-4B7D-A6E8-B7173FD910DF}" srcOrd="2" destOrd="0" presId="urn:microsoft.com/office/officeart/2018/2/layout/IconVerticalSolidList"/>
    <dgm:cxn modelId="{CDA21A99-233E-42B5-8437-83136B1F346D}" type="presParOf" srcId="{7F78A418-7096-413A-BE8D-A134996E591E}" destId="{FF31B968-75AB-4CAD-B5A3-989C264C69C2}" srcOrd="3" destOrd="0" presId="urn:microsoft.com/office/officeart/2018/2/layout/IconVerticalSolidList"/>
    <dgm:cxn modelId="{EF7E4345-8AA0-475C-9035-B30E74F78171}" type="presParOf" srcId="{42D37DEC-67C2-4E2F-8565-2ACA88504D5E}" destId="{13DE9C1A-D370-4BA1-A7BD-63E24F5ADD87}" srcOrd="1" destOrd="0" presId="urn:microsoft.com/office/officeart/2018/2/layout/IconVerticalSolidList"/>
    <dgm:cxn modelId="{D0CACC68-A107-43A9-9859-0D094AAF6A93}" type="presParOf" srcId="{42D37DEC-67C2-4E2F-8565-2ACA88504D5E}" destId="{F826530F-B2E1-4230-A143-FA9D21C4B68D}" srcOrd="2" destOrd="0" presId="urn:microsoft.com/office/officeart/2018/2/layout/IconVerticalSolidList"/>
    <dgm:cxn modelId="{BDBE8ECE-FF45-4477-84D5-5EF59FC639FB}" type="presParOf" srcId="{F826530F-B2E1-4230-A143-FA9D21C4B68D}" destId="{38210849-E06B-42FB-B7BC-D1391A7940BE}" srcOrd="0" destOrd="0" presId="urn:microsoft.com/office/officeart/2018/2/layout/IconVerticalSolidList"/>
    <dgm:cxn modelId="{A6F0AB28-48A5-43D8-A1F4-E999C59666D3}" type="presParOf" srcId="{F826530F-B2E1-4230-A143-FA9D21C4B68D}" destId="{A7053F3A-C9A5-40AF-A402-E0F6E83442B9}" srcOrd="1" destOrd="0" presId="urn:microsoft.com/office/officeart/2018/2/layout/IconVerticalSolidList"/>
    <dgm:cxn modelId="{4B8FD54A-8EC2-4729-AC2D-F4109D2617C9}" type="presParOf" srcId="{F826530F-B2E1-4230-A143-FA9D21C4B68D}" destId="{292B54C3-C02A-4EB4-828C-F7DDDF24734F}" srcOrd="2" destOrd="0" presId="urn:microsoft.com/office/officeart/2018/2/layout/IconVerticalSolidList"/>
    <dgm:cxn modelId="{80001D23-983A-42FD-9BF5-09D7E3E70BFC}" type="presParOf" srcId="{F826530F-B2E1-4230-A143-FA9D21C4B68D}" destId="{0AE3B198-AF19-48C6-9F3E-80CABD0C8801}" srcOrd="3" destOrd="0" presId="urn:microsoft.com/office/officeart/2018/2/layout/IconVerticalSolidList"/>
    <dgm:cxn modelId="{D3F2B5BA-286E-4F9F-936D-D915C75827DE}" type="presParOf" srcId="{42D37DEC-67C2-4E2F-8565-2ACA88504D5E}" destId="{E3D92DA6-1351-4E47-81BF-7B8062D31C3E}" srcOrd="3" destOrd="0" presId="urn:microsoft.com/office/officeart/2018/2/layout/IconVerticalSolidList"/>
    <dgm:cxn modelId="{3F51B0F3-E73C-49A5-92CA-2DDAFABF81F1}" type="presParOf" srcId="{42D37DEC-67C2-4E2F-8565-2ACA88504D5E}" destId="{94898951-ED22-4D2B-9C1A-9B4F4D34D8DE}" srcOrd="4" destOrd="0" presId="urn:microsoft.com/office/officeart/2018/2/layout/IconVerticalSolidList"/>
    <dgm:cxn modelId="{9F42A757-4EAE-4F8C-ACE7-08A275A92B96}" type="presParOf" srcId="{94898951-ED22-4D2B-9C1A-9B4F4D34D8DE}" destId="{22FA56E8-F826-44A5-A015-59EB0AB00263}" srcOrd="0" destOrd="0" presId="urn:microsoft.com/office/officeart/2018/2/layout/IconVerticalSolidList"/>
    <dgm:cxn modelId="{2C5C54E4-4022-4037-826A-D583B6F373C5}" type="presParOf" srcId="{94898951-ED22-4D2B-9C1A-9B4F4D34D8DE}" destId="{F1B28705-CEBF-465D-94F6-C98C139E3BE0}" srcOrd="1" destOrd="0" presId="urn:microsoft.com/office/officeart/2018/2/layout/IconVerticalSolidList"/>
    <dgm:cxn modelId="{87BC2386-5159-4E22-A69B-CC27E3B12A7D}" type="presParOf" srcId="{94898951-ED22-4D2B-9C1A-9B4F4D34D8DE}" destId="{C3D7BC95-8C60-49D6-9D81-BA58ED63AC28}" srcOrd="2" destOrd="0" presId="urn:microsoft.com/office/officeart/2018/2/layout/IconVerticalSolidList"/>
    <dgm:cxn modelId="{57FA7D4A-CB16-467D-81AA-34AF68A9238C}" type="presParOf" srcId="{94898951-ED22-4D2B-9C1A-9B4F4D34D8DE}" destId="{049C86CE-11E0-4579-92D3-D49D44124B90}" srcOrd="3" destOrd="0" presId="urn:microsoft.com/office/officeart/2018/2/layout/IconVerticalSolidList"/>
    <dgm:cxn modelId="{C36B8381-8784-4D70-8923-DD29BC2B2E5E}" type="presParOf" srcId="{42D37DEC-67C2-4E2F-8565-2ACA88504D5E}" destId="{C3E75B62-762F-4312-A77F-79AC41BD4C37}" srcOrd="5" destOrd="0" presId="urn:microsoft.com/office/officeart/2018/2/layout/IconVerticalSolidList"/>
    <dgm:cxn modelId="{A7B493B9-A923-4D37-8534-7AFA9FAAF06E}" type="presParOf" srcId="{42D37DEC-67C2-4E2F-8565-2ACA88504D5E}" destId="{C1438912-50F4-4F2C-ABFD-C8374AC03A09}" srcOrd="6" destOrd="0" presId="urn:microsoft.com/office/officeart/2018/2/layout/IconVerticalSolidList"/>
    <dgm:cxn modelId="{6885C114-28BF-46E3-AA1F-42861797EDE2}" type="presParOf" srcId="{C1438912-50F4-4F2C-ABFD-C8374AC03A09}" destId="{D929CA41-C35B-453D-9D37-15B0E16B5336}" srcOrd="0" destOrd="0" presId="urn:microsoft.com/office/officeart/2018/2/layout/IconVerticalSolidList"/>
    <dgm:cxn modelId="{E82FAB15-576F-4DC1-AAAA-C9EF5FABBCA6}" type="presParOf" srcId="{C1438912-50F4-4F2C-ABFD-C8374AC03A09}" destId="{4773D3D2-3095-4F7E-8851-D4BB1695F21F}" srcOrd="1" destOrd="0" presId="urn:microsoft.com/office/officeart/2018/2/layout/IconVerticalSolidList"/>
    <dgm:cxn modelId="{A6EE8000-0BF5-4824-8FA4-B9B9331022B4}" type="presParOf" srcId="{C1438912-50F4-4F2C-ABFD-C8374AC03A09}" destId="{EF7E67B6-ADAA-4E0F-8060-3CC75B52272D}" srcOrd="2" destOrd="0" presId="urn:microsoft.com/office/officeart/2018/2/layout/IconVerticalSolidList"/>
    <dgm:cxn modelId="{F3309972-9BB4-4E06-ACEA-CC9A8B54F196}" type="presParOf" srcId="{C1438912-50F4-4F2C-ABFD-C8374AC03A09}" destId="{96E0CE2C-DC3F-4716-A266-F241BEB3316D}" srcOrd="3" destOrd="0" presId="urn:microsoft.com/office/officeart/2018/2/layout/IconVerticalSolidList"/>
    <dgm:cxn modelId="{BC3050A6-6E3F-4EC7-8A6F-9348CB3237BC}" type="presParOf" srcId="{C1438912-50F4-4F2C-ABFD-C8374AC03A09}" destId="{E83B0B31-6285-45C6-9611-DC64912DF43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95461-C5CF-42B0-8FC5-4B36F8BB744F}">
      <dsp:nvSpPr>
        <dsp:cNvPr id="0" name=""/>
        <dsp:cNvSpPr/>
      </dsp:nvSpPr>
      <dsp:spPr>
        <a:xfrm>
          <a:off x="0" y="2398"/>
          <a:ext cx="6669431" cy="12154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89479-0E01-467D-A3C4-8408E25839F5}">
      <dsp:nvSpPr>
        <dsp:cNvPr id="0" name=""/>
        <dsp:cNvSpPr/>
      </dsp:nvSpPr>
      <dsp:spPr>
        <a:xfrm>
          <a:off x="367661" y="275865"/>
          <a:ext cx="668476" cy="6684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1B968-75AB-4CAD-B5A3-989C264C69C2}">
      <dsp:nvSpPr>
        <dsp:cNvPr id="0" name=""/>
        <dsp:cNvSpPr/>
      </dsp:nvSpPr>
      <dsp:spPr>
        <a:xfrm>
          <a:off x="1403800" y="2398"/>
          <a:ext cx="5265630" cy="1215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31" tIns="128631" rIns="128631" bIns="1286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2014, Apple’s first ever car project, “Project Titan” was launched. It has since been in the works</a:t>
          </a:r>
        </a:p>
      </dsp:txBody>
      <dsp:txXfrm>
        <a:off x="1403800" y="2398"/>
        <a:ext cx="5265630" cy="1215411"/>
      </dsp:txXfrm>
    </dsp:sp>
    <dsp:sp modelId="{38210849-E06B-42FB-B7BC-D1391A7940BE}">
      <dsp:nvSpPr>
        <dsp:cNvPr id="0" name=""/>
        <dsp:cNvSpPr/>
      </dsp:nvSpPr>
      <dsp:spPr>
        <a:xfrm>
          <a:off x="0" y="1521662"/>
          <a:ext cx="6669431" cy="12154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53F3A-C9A5-40AF-A402-E0F6E83442B9}">
      <dsp:nvSpPr>
        <dsp:cNvPr id="0" name=""/>
        <dsp:cNvSpPr/>
      </dsp:nvSpPr>
      <dsp:spPr>
        <a:xfrm>
          <a:off x="367661" y="1795129"/>
          <a:ext cx="668476" cy="6684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3B198-AF19-48C6-9F3E-80CABD0C8801}">
      <dsp:nvSpPr>
        <dsp:cNvPr id="0" name=""/>
        <dsp:cNvSpPr/>
      </dsp:nvSpPr>
      <dsp:spPr>
        <a:xfrm>
          <a:off x="1403800" y="1521662"/>
          <a:ext cx="5265630" cy="1215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31" tIns="128631" rIns="128631" bIns="1286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Delayed multiple times due to leadership changes and failed contract negotiations with manufacturers and suppliers</a:t>
          </a:r>
        </a:p>
      </dsp:txBody>
      <dsp:txXfrm>
        <a:off x="1403800" y="1521662"/>
        <a:ext cx="5265630" cy="1215411"/>
      </dsp:txXfrm>
    </dsp:sp>
    <dsp:sp modelId="{22FA56E8-F826-44A5-A015-59EB0AB00263}">
      <dsp:nvSpPr>
        <dsp:cNvPr id="0" name=""/>
        <dsp:cNvSpPr/>
      </dsp:nvSpPr>
      <dsp:spPr>
        <a:xfrm>
          <a:off x="0" y="3040926"/>
          <a:ext cx="6669431" cy="12154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28705-CEBF-465D-94F6-C98C139E3BE0}">
      <dsp:nvSpPr>
        <dsp:cNvPr id="0" name=""/>
        <dsp:cNvSpPr/>
      </dsp:nvSpPr>
      <dsp:spPr>
        <a:xfrm>
          <a:off x="367661" y="3314393"/>
          <a:ext cx="668476" cy="6684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C86CE-11E0-4579-92D3-D49D44124B90}">
      <dsp:nvSpPr>
        <dsp:cNvPr id="0" name=""/>
        <dsp:cNvSpPr/>
      </dsp:nvSpPr>
      <dsp:spPr>
        <a:xfrm>
          <a:off x="1403800" y="3040926"/>
          <a:ext cx="5265630" cy="1215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31" tIns="128631" rIns="128631" bIns="1286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Fully autonomous vehicle expected by 2025 (estimate)</a:t>
          </a:r>
        </a:p>
      </dsp:txBody>
      <dsp:txXfrm>
        <a:off x="1403800" y="3040926"/>
        <a:ext cx="5265630" cy="1215411"/>
      </dsp:txXfrm>
    </dsp:sp>
    <dsp:sp modelId="{D929CA41-C35B-453D-9D37-15B0E16B5336}">
      <dsp:nvSpPr>
        <dsp:cNvPr id="0" name=""/>
        <dsp:cNvSpPr/>
      </dsp:nvSpPr>
      <dsp:spPr>
        <a:xfrm>
          <a:off x="0" y="4562588"/>
          <a:ext cx="6669431" cy="12154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3D3D2-3095-4F7E-8851-D4BB1695F21F}">
      <dsp:nvSpPr>
        <dsp:cNvPr id="0" name=""/>
        <dsp:cNvSpPr/>
      </dsp:nvSpPr>
      <dsp:spPr>
        <a:xfrm>
          <a:off x="367661" y="4833658"/>
          <a:ext cx="668476" cy="6684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E0CE2C-DC3F-4716-A266-F241BEB3316D}">
      <dsp:nvSpPr>
        <dsp:cNvPr id="0" name=""/>
        <dsp:cNvSpPr/>
      </dsp:nvSpPr>
      <dsp:spPr>
        <a:xfrm>
          <a:off x="1417335" y="4562588"/>
          <a:ext cx="5251756" cy="1215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31" tIns="128631" rIns="128631" bIns="12863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CarPlay was also released in 2014, a taste of Apple software in everyday vehicles</a:t>
          </a:r>
        </a:p>
      </dsp:txBody>
      <dsp:txXfrm>
        <a:off x="1417335" y="4562588"/>
        <a:ext cx="5251756" cy="1215411"/>
      </dsp:txXfrm>
    </dsp:sp>
    <dsp:sp modelId="{E83B0B31-6285-45C6-9611-DC64912DF43C}">
      <dsp:nvSpPr>
        <dsp:cNvPr id="0" name=""/>
        <dsp:cNvSpPr/>
      </dsp:nvSpPr>
      <dsp:spPr>
        <a:xfrm>
          <a:off x="4404704" y="4562588"/>
          <a:ext cx="2264386" cy="1215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631" tIns="128631" rIns="128631" bIns="12863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4404704" y="4562588"/>
        <a:ext cx="2264386" cy="1215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5177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4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5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7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50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8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6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8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8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9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7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658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media" Target="../media/media3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10" Type="http://schemas.microsoft.com/office/2007/relationships/diagramDrawing" Target="../diagrams/drawing1.xml"/><Relationship Id="rId4" Type="http://schemas.openxmlformats.org/officeDocument/2006/relationships/audio" Target="../media/media3.m4a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B1742-7BB2-45CB-8046-F3DC9C5D6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737" y="4602162"/>
            <a:ext cx="5306463" cy="1720850"/>
          </a:xfrm>
        </p:spPr>
        <p:txBody>
          <a:bodyPr anchor="ctr">
            <a:normAutofit/>
          </a:bodyPr>
          <a:lstStyle/>
          <a:p>
            <a:r>
              <a:rPr lang="en-US" dirty="0"/>
              <a:t>Apple and the automobile industry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2B5B6-928B-4B88-A8B1-D5C7A33EB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4801" y="4602163"/>
            <a:ext cx="4451347" cy="1720850"/>
          </a:xfrm>
        </p:spPr>
        <p:txBody>
          <a:bodyPr anchor="ctr">
            <a:normAutofit/>
          </a:bodyPr>
          <a:lstStyle/>
          <a:p>
            <a:r>
              <a:rPr lang="en-US" dirty="0"/>
              <a:t>Prepared By </a:t>
            </a:r>
          </a:p>
          <a:p>
            <a:r>
              <a:rPr lang="en-US" dirty="0"/>
              <a:t>Julie Hredzak</a:t>
            </a:r>
          </a:p>
        </p:txBody>
      </p:sp>
      <p:pic>
        <p:nvPicPr>
          <p:cNvPr id="35" name="Picture 3" descr="Line graph and numbers">
            <a:extLst>
              <a:ext uri="{FF2B5EF4-FFF2-40B4-BE49-F238E27FC236}">
                <a16:creationId xmlns:a16="http://schemas.microsoft.com/office/drawing/2014/main" id="{E2664BFE-1C68-D738-D1A9-387895F48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332" b="14242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36" name="Straight Connector 10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6258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2290EF03-38E2-464D-A2A1-FECBB5E3C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192" y="6631535"/>
            <a:ext cx="165657" cy="16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5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4"/>
    </mc:Choice>
    <mc:Fallback>
      <p:transition spd="slow" advTm="1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ADD72DC-CC5F-44D6-97D3-79407D4FF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 flipV="1">
            <a:off x="1058433" y="184491"/>
            <a:ext cx="2287608" cy="3232926"/>
          </a:xfrm>
          <a:custGeom>
            <a:avLst/>
            <a:gdLst>
              <a:gd name="connsiteX0" fmla="*/ 1143804 w 2287608"/>
              <a:gd name="connsiteY0" fmla="*/ 1916209 h 3232926"/>
              <a:gd name="connsiteX1" fmla="*/ 1140311 w 2287608"/>
              <a:gd name="connsiteY1" fmla="*/ 1919384 h 3232926"/>
              <a:gd name="connsiteX2" fmla="*/ 1136818 w 2287608"/>
              <a:gd name="connsiteY2" fmla="*/ 1916209 h 3232926"/>
              <a:gd name="connsiteX3" fmla="*/ 1136818 w 2287608"/>
              <a:gd name="connsiteY3" fmla="*/ 1922559 h 3232926"/>
              <a:gd name="connsiteX4" fmla="*/ 1117018 w 2287608"/>
              <a:gd name="connsiteY4" fmla="*/ 1940554 h 3232926"/>
              <a:gd name="connsiteX5" fmla="*/ 854401 w 2287608"/>
              <a:gd name="connsiteY5" fmla="*/ 2574568 h 3232926"/>
              <a:gd name="connsiteX6" fmla="*/ 1117018 w 2287608"/>
              <a:gd name="connsiteY6" fmla="*/ 3208581 h 3232926"/>
              <a:gd name="connsiteX7" fmla="*/ 1136818 w 2287608"/>
              <a:gd name="connsiteY7" fmla="*/ 3226577 h 3232926"/>
              <a:gd name="connsiteX8" fmla="*/ 1136818 w 2287608"/>
              <a:gd name="connsiteY8" fmla="*/ 3232926 h 3232926"/>
              <a:gd name="connsiteX9" fmla="*/ 1140311 w 2287608"/>
              <a:gd name="connsiteY9" fmla="*/ 3229751 h 3232926"/>
              <a:gd name="connsiteX10" fmla="*/ 1143804 w 2287608"/>
              <a:gd name="connsiteY10" fmla="*/ 3232926 h 3232926"/>
              <a:gd name="connsiteX11" fmla="*/ 1143804 w 2287608"/>
              <a:gd name="connsiteY11" fmla="*/ 3226577 h 3232926"/>
              <a:gd name="connsiteX12" fmla="*/ 1163604 w 2287608"/>
              <a:gd name="connsiteY12" fmla="*/ 3208581 h 3232926"/>
              <a:gd name="connsiteX13" fmla="*/ 1426221 w 2287608"/>
              <a:gd name="connsiteY13" fmla="*/ 2574567 h 3232926"/>
              <a:gd name="connsiteX14" fmla="*/ 1163604 w 2287608"/>
              <a:gd name="connsiteY14" fmla="*/ 1940554 h 3232926"/>
              <a:gd name="connsiteX15" fmla="*/ 1143804 w 2287608"/>
              <a:gd name="connsiteY15" fmla="*/ 1922558 h 3232926"/>
              <a:gd name="connsiteX16" fmla="*/ 1140312 w 2287608"/>
              <a:gd name="connsiteY16" fmla="*/ 1494239 h 3232926"/>
              <a:gd name="connsiteX17" fmla="*/ 1134813 w 2287608"/>
              <a:gd name="connsiteY17" fmla="*/ 1497413 h 3232926"/>
              <a:gd name="connsiteX18" fmla="*/ 1109328 w 2287608"/>
              <a:gd name="connsiteY18" fmla="*/ 1489264 h 3232926"/>
              <a:gd name="connsiteX19" fmla="*/ 428947 w 2287608"/>
              <a:gd name="connsiteY19" fmla="*/ 1578838 h 3232926"/>
              <a:gd name="connsiteX20" fmla="*/ 11185 w 2287608"/>
              <a:gd name="connsiteY20" fmla="*/ 2123278 h 3232926"/>
              <a:gd name="connsiteX21" fmla="*/ 5499 w 2287608"/>
              <a:gd name="connsiteY21" fmla="*/ 2149423 h 3232926"/>
              <a:gd name="connsiteX22" fmla="*/ 0 w 2287608"/>
              <a:gd name="connsiteY22" fmla="*/ 2152597 h 3232926"/>
              <a:gd name="connsiteX23" fmla="*/ 4497 w 2287608"/>
              <a:gd name="connsiteY23" fmla="*/ 2154035 h 3232926"/>
              <a:gd name="connsiteX24" fmla="*/ 3493 w 2287608"/>
              <a:gd name="connsiteY24" fmla="*/ 2158648 h 3232926"/>
              <a:gd name="connsiteX25" fmla="*/ 8992 w 2287608"/>
              <a:gd name="connsiteY25" fmla="*/ 2155473 h 3232926"/>
              <a:gd name="connsiteX26" fmla="*/ 34477 w 2287608"/>
              <a:gd name="connsiteY26" fmla="*/ 2163622 h 3232926"/>
              <a:gd name="connsiteX27" fmla="*/ 290620 w 2287608"/>
              <a:gd name="connsiteY27" fmla="*/ 2194022 h 3232926"/>
              <a:gd name="connsiteX28" fmla="*/ 714858 w 2287608"/>
              <a:gd name="connsiteY28" fmla="*/ 2074049 h 3232926"/>
              <a:gd name="connsiteX29" fmla="*/ 1132621 w 2287608"/>
              <a:gd name="connsiteY29" fmla="*/ 1529609 h 3232926"/>
              <a:gd name="connsiteX30" fmla="*/ 1138305 w 2287608"/>
              <a:gd name="connsiteY30" fmla="*/ 1503464 h 3232926"/>
              <a:gd name="connsiteX31" fmla="*/ 1143804 w 2287608"/>
              <a:gd name="connsiteY31" fmla="*/ 1500289 h 3232926"/>
              <a:gd name="connsiteX32" fmla="*/ 1139308 w 2287608"/>
              <a:gd name="connsiteY32" fmla="*/ 1498852 h 3232926"/>
              <a:gd name="connsiteX33" fmla="*/ 2069415 w 2287608"/>
              <a:gd name="connsiteY33" fmla="*/ 1747063 h 3232926"/>
              <a:gd name="connsiteX34" fmla="*/ 1858661 w 2287608"/>
              <a:gd name="connsiteY34" fmla="*/ 1578837 h 3232926"/>
              <a:gd name="connsiteX35" fmla="*/ 1178281 w 2287608"/>
              <a:gd name="connsiteY35" fmla="*/ 1489263 h 3232926"/>
              <a:gd name="connsiteX36" fmla="*/ 1152796 w 2287608"/>
              <a:gd name="connsiteY36" fmla="*/ 1497412 h 3232926"/>
              <a:gd name="connsiteX37" fmla="*/ 1147297 w 2287608"/>
              <a:gd name="connsiteY37" fmla="*/ 1494238 h 3232926"/>
              <a:gd name="connsiteX38" fmla="*/ 1148300 w 2287608"/>
              <a:gd name="connsiteY38" fmla="*/ 1498851 h 3232926"/>
              <a:gd name="connsiteX39" fmla="*/ 1143804 w 2287608"/>
              <a:gd name="connsiteY39" fmla="*/ 1500288 h 3232926"/>
              <a:gd name="connsiteX40" fmla="*/ 1149304 w 2287608"/>
              <a:gd name="connsiteY40" fmla="*/ 1503463 h 3232926"/>
              <a:gd name="connsiteX41" fmla="*/ 1154988 w 2287608"/>
              <a:gd name="connsiteY41" fmla="*/ 1529608 h 3232926"/>
              <a:gd name="connsiteX42" fmla="*/ 1572751 w 2287608"/>
              <a:gd name="connsiteY42" fmla="*/ 2074048 h 3232926"/>
              <a:gd name="connsiteX43" fmla="*/ 1996989 w 2287608"/>
              <a:gd name="connsiteY43" fmla="*/ 2194021 h 3232926"/>
              <a:gd name="connsiteX44" fmla="*/ 2253131 w 2287608"/>
              <a:gd name="connsiteY44" fmla="*/ 2163621 h 3232926"/>
              <a:gd name="connsiteX45" fmla="*/ 2278616 w 2287608"/>
              <a:gd name="connsiteY45" fmla="*/ 2155472 h 3232926"/>
              <a:gd name="connsiteX46" fmla="*/ 2284115 w 2287608"/>
              <a:gd name="connsiteY46" fmla="*/ 2158647 h 3232926"/>
              <a:gd name="connsiteX47" fmla="*/ 2283112 w 2287608"/>
              <a:gd name="connsiteY47" fmla="*/ 2154034 h 3232926"/>
              <a:gd name="connsiteX48" fmla="*/ 2287608 w 2287608"/>
              <a:gd name="connsiteY48" fmla="*/ 2152596 h 3232926"/>
              <a:gd name="connsiteX49" fmla="*/ 2282109 w 2287608"/>
              <a:gd name="connsiteY49" fmla="*/ 2149422 h 3232926"/>
              <a:gd name="connsiteX50" fmla="*/ 2276424 w 2287608"/>
              <a:gd name="connsiteY50" fmla="*/ 2123277 h 3232926"/>
              <a:gd name="connsiteX51" fmla="*/ 2069415 w 2287608"/>
              <a:gd name="connsiteY51" fmla="*/ 1747063 h 3232926"/>
              <a:gd name="connsiteX52" fmla="*/ 1140311 w 2287608"/>
              <a:gd name="connsiteY52" fmla="*/ 779689 h 3232926"/>
              <a:gd name="connsiteX53" fmla="*/ 1134812 w 2287608"/>
              <a:gd name="connsiteY53" fmla="*/ 782863 h 3232926"/>
              <a:gd name="connsiteX54" fmla="*/ 1109328 w 2287608"/>
              <a:gd name="connsiteY54" fmla="*/ 774714 h 3232926"/>
              <a:gd name="connsiteX55" fmla="*/ 428947 w 2287608"/>
              <a:gd name="connsiteY55" fmla="*/ 864288 h 3232926"/>
              <a:gd name="connsiteX56" fmla="*/ 11185 w 2287608"/>
              <a:gd name="connsiteY56" fmla="*/ 1408728 h 3232926"/>
              <a:gd name="connsiteX57" fmla="*/ 5499 w 2287608"/>
              <a:gd name="connsiteY57" fmla="*/ 1434873 h 3232926"/>
              <a:gd name="connsiteX58" fmla="*/ 0 w 2287608"/>
              <a:gd name="connsiteY58" fmla="*/ 1438047 h 3232926"/>
              <a:gd name="connsiteX59" fmla="*/ 4497 w 2287608"/>
              <a:gd name="connsiteY59" fmla="*/ 1439485 h 3232926"/>
              <a:gd name="connsiteX60" fmla="*/ 3493 w 2287608"/>
              <a:gd name="connsiteY60" fmla="*/ 1444098 h 3232926"/>
              <a:gd name="connsiteX61" fmla="*/ 8992 w 2287608"/>
              <a:gd name="connsiteY61" fmla="*/ 1440923 h 3232926"/>
              <a:gd name="connsiteX62" fmla="*/ 34477 w 2287608"/>
              <a:gd name="connsiteY62" fmla="*/ 1449072 h 3232926"/>
              <a:gd name="connsiteX63" fmla="*/ 290620 w 2287608"/>
              <a:gd name="connsiteY63" fmla="*/ 1479472 h 3232926"/>
              <a:gd name="connsiteX64" fmla="*/ 714858 w 2287608"/>
              <a:gd name="connsiteY64" fmla="*/ 1359499 h 3232926"/>
              <a:gd name="connsiteX65" fmla="*/ 1132621 w 2287608"/>
              <a:gd name="connsiteY65" fmla="*/ 815059 h 3232926"/>
              <a:gd name="connsiteX66" fmla="*/ 1138305 w 2287608"/>
              <a:gd name="connsiteY66" fmla="*/ 788914 h 3232926"/>
              <a:gd name="connsiteX67" fmla="*/ 1143805 w 2287608"/>
              <a:gd name="connsiteY67" fmla="*/ 785739 h 3232926"/>
              <a:gd name="connsiteX68" fmla="*/ 1139308 w 2287608"/>
              <a:gd name="connsiteY68" fmla="*/ 784302 h 3232926"/>
              <a:gd name="connsiteX69" fmla="*/ 2069415 w 2287608"/>
              <a:gd name="connsiteY69" fmla="*/ 1032514 h 3232926"/>
              <a:gd name="connsiteX70" fmla="*/ 1858661 w 2287608"/>
              <a:gd name="connsiteY70" fmla="*/ 864289 h 3232926"/>
              <a:gd name="connsiteX71" fmla="*/ 1178281 w 2287608"/>
              <a:gd name="connsiteY71" fmla="*/ 774715 h 3232926"/>
              <a:gd name="connsiteX72" fmla="*/ 1152796 w 2287608"/>
              <a:gd name="connsiteY72" fmla="*/ 782864 h 3232926"/>
              <a:gd name="connsiteX73" fmla="*/ 1147297 w 2287608"/>
              <a:gd name="connsiteY73" fmla="*/ 779690 h 3232926"/>
              <a:gd name="connsiteX74" fmla="*/ 1148300 w 2287608"/>
              <a:gd name="connsiteY74" fmla="*/ 784303 h 3232926"/>
              <a:gd name="connsiteX75" fmla="*/ 1143804 w 2287608"/>
              <a:gd name="connsiteY75" fmla="*/ 785740 h 3232926"/>
              <a:gd name="connsiteX76" fmla="*/ 1149304 w 2287608"/>
              <a:gd name="connsiteY76" fmla="*/ 788915 h 3232926"/>
              <a:gd name="connsiteX77" fmla="*/ 1154988 w 2287608"/>
              <a:gd name="connsiteY77" fmla="*/ 815060 h 3232926"/>
              <a:gd name="connsiteX78" fmla="*/ 1572751 w 2287608"/>
              <a:gd name="connsiteY78" fmla="*/ 1359500 h 3232926"/>
              <a:gd name="connsiteX79" fmla="*/ 1996989 w 2287608"/>
              <a:gd name="connsiteY79" fmla="*/ 1479473 h 3232926"/>
              <a:gd name="connsiteX80" fmla="*/ 2253131 w 2287608"/>
              <a:gd name="connsiteY80" fmla="*/ 1449073 h 3232926"/>
              <a:gd name="connsiteX81" fmla="*/ 2278616 w 2287608"/>
              <a:gd name="connsiteY81" fmla="*/ 1440924 h 3232926"/>
              <a:gd name="connsiteX82" fmla="*/ 2284115 w 2287608"/>
              <a:gd name="connsiteY82" fmla="*/ 1444099 h 3232926"/>
              <a:gd name="connsiteX83" fmla="*/ 2283112 w 2287608"/>
              <a:gd name="connsiteY83" fmla="*/ 1439486 h 3232926"/>
              <a:gd name="connsiteX84" fmla="*/ 2287608 w 2287608"/>
              <a:gd name="connsiteY84" fmla="*/ 1438048 h 3232926"/>
              <a:gd name="connsiteX85" fmla="*/ 2282109 w 2287608"/>
              <a:gd name="connsiteY85" fmla="*/ 1434874 h 3232926"/>
              <a:gd name="connsiteX86" fmla="*/ 2276424 w 2287608"/>
              <a:gd name="connsiteY86" fmla="*/ 1408729 h 3232926"/>
              <a:gd name="connsiteX87" fmla="*/ 2069415 w 2287608"/>
              <a:gd name="connsiteY87" fmla="*/ 1032514 h 3232926"/>
              <a:gd name="connsiteX88" fmla="*/ 1140311 w 2287608"/>
              <a:gd name="connsiteY88" fmla="*/ 35676 h 3232926"/>
              <a:gd name="connsiteX89" fmla="*/ 1134812 w 2287608"/>
              <a:gd name="connsiteY89" fmla="*/ 38850 h 3232926"/>
              <a:gd name="connsiteX90" fmla="*/ 1109328 w 2287608"/>
              <a:gd name="connsiteY90" fmla="*/ 30701 h 3232926"/>
              <a:gd name="connsiteX91" fmla="*/ 428948 w 2287608"/>
              <a:gd name="connsiteY91" fmla="*/ 120275 h 3232926"/>
              <a:gd name="connsiteX92" fmla="*/ 11185 w 2287608"/>
              <a:gd name="connsiteY92" fmla="*/ 664715 h 3232926"/>
              <a:gd name="connsiteX93" fmla="*/ 5499 w 2287608"/>
              <a:gd name="connsiteY93" fmla="*/ 690860 h 3232926"/>
              <a:gd name="connsiteX94" fmla="*/ 0 w 2287608"/>
              <a:gd name="connsiteY94" fmla="*/ 694034 h 3232926"/>
              <a:gd name="connsiteX95" fmla="*/ 4497 w 2287608"/>
              <a:gd name="connsiteY95" fmla="*/ 695472 h 3232926"/>
              <a:gd name="connsiteX96" fmla="*/ 3493 w 2287608"/>
              <a:gd name="connsiteY96" fmla="*/ 700085 h 3232926"/>
              <a:gd name="connsiteX97" fmla="*/ 8992 w 2287608"/>
              <a:gd name="connsiteY97" fmla="*/ 696910 h 3232926"/>
              <a:gd name="connsiteX98" fmla="*/ 34477 w 2287608"/>
              <a:gd name="connsiteY98" fmla="*/ 705059 h 3232926"/>
              <a:gd name="connsiteX99" fmla="*/ 290620 w 2287608"/>
              <a:gd name="connsiteY99" fmla="*/ 735459 h 3232926"/>
              <a:gd name="connsiteX100" fmla="*/ 714857 w 2287608"/>
              <a:gd name="connsiteY100" fmla="*/ 615486 h 3232926"/>
              <a:gd name="connsiteX101" fmla="*/ 1132621 w 2287608"/>
              <a:gd name="connsiteY101" fmla="*/ 71046 h 3232926"/>
              <a:gd name="connsiteX102" fmla="*/ 1138305 w 2287608"/>
              <a:gd name="connsiteY102" fmla="*/ 44901 h 3232926"/>
              <a:gd name="connsiteX103" fmla="*/ 1143805 w 2287608"/>
              <a:gd name="connsiteY103" fmla="*/ 41726 h 3232926"/>
              <a:gd name="connsiteX104" fmla="*/ 1139308 w 2287608"/>
              <a:gd name="connsiteY104" fmla="*/ 40289 h 3232926"/>
              <a:gd name="connsiteX105" fmla="*/ 2069415 w 2287608"/>
              <a:gd name="connsiteY105" fmla="*/ 288501 h 3232926"/>
              <a:gd name="connsiteX106" fmla="*/ 1858661 w 2287608"/>
              <a:gd name="connsiteY106" fmla="*/ 120276 h 3232926"/>
              <a:gd name="connsiteX107" fmla="*/ 1178281 w 2287608"/>
              <a:gd name="connsiteY107" fmla="*/ 30702 h 3232926"/>
              <a:gd name="connsiteX108" fmla="*/ 1152796 w 2287608"/>
              <a:gd name="connsiteY108" fmla="*/ 38850 h 3232926"/>
              <a:gd name="connsiteX109" fmla="*/ 1147297 w 2287608"/>
              <a:gd name="connsiteY109" fmla="*/ 35676 h 3232926"/>
              <a:gd name="connsiteX110" fmla="*/ 1148300 w 2287608"/>
              <a:gd name="connsiteY110" fmla="*/ 40290 h 3232926"/>
              <a:gd name="connsiteX111" fmla="*/ 1143804 w 2287608"/>
              <a:gd name="connsiteY111" fmla="*/ 41727 h 3232926"/>
              <a:gd name="connsiteX112" fmla="*/ 1149304 w 2287608"/>
              <a:gd name="connsiteY112" fmla="*/ 44901 h 3232926"/>
              <a:gd name="connsiteX113" fmla="*/ 1154988 w 2287608"/>
              <a:gd name="connsiteY113" fmla="*/ 71046 h 3232926"/>
              <a:gd name="connsiteX114" fmla="*/ 1572751 w 2287608"/>
              <a:gd name="connsiteY114" fmla="*/ 615486 h 3232926"/>
              <a:gd name="connsiteX115" fmla="*/ 1996989 w 2287608"/>
              <a:gd name="connsiteY115" fmla="*/ 735460 h 3232926"/>
              <a:gd name="connsiteX116" fmla="*/ 2253131 w 2287608"/>
              <a:gd name="connsiteY116" fmla="*/ 705060 h 3232926"/>
              <a:gd name="connsiteX117" fmla="*/ 2278616 w 2287608"/>
              <a:gd name="connsiteY117" fmla="*/ 696911 h 3232926"/>
              <a:gd name="connsiteX118" fmla="*/ 2284115 w 2287608"/>
              <a:gd name="connsiteY118" fmla="*/ 700086 h 3232926"/>
              <a:gd name="connsiteX119" fmla="*/ 2283112 w 2287608"/>
              <a:gd name="connsiteY119" fmla="*/ 695473 h 3232926"/>
              <a:gd name="connsiteX120" fmla="*/ 2287608 w 2287608"/>
              <a:gd name="connsiteY120" fmla="*/ 694035 h 3232926"/>
              <a:gd name="connsiteX121" fmla="*/ 2282109 w 2287608"/>
              <a:gd name="connsiteY121" fmla="*/ 690860 h 3232926"/>
              <a:gd name="connsiteX122" fmla="*/ 2276424 w 2287608"/>
              <a:gd name="connsiteY122" fmla="*/ 664716 h 3232926"/>
              <a:gd name="connsiteX123" fmla="*/ 2069415 w 2287608"/>
              <a:gd name="connsiteY123" fmla="*/ 288501 h 32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287608" h="3232926">
                <a:moveTo>
                  <a:pt x="1143804" y="1916209"/>
                </a:moveTo>
                <a:lnTo>
                  <a:pt x="1140311" y="1919384"/>
                </a:lnTo>
                <a:lnTo>
                  <a:pt x="1136818" y="1916209"/>
                </a:lnTo>
                <a:lnTo>
                  <a:pt x="1136818" y="1922559"/>
                </a:lnTo>
                <a:lnTo>
                  <a:pt x="1117018" y="1940554"/>
                </a:lnTo>
                <a:cubicBezTo>
                  <a:pt x="954760" y="2102813"/>
                  <a:pt x="854401" y="2326970"/>
                  <a:pt x="854401" y="2574568"/>
                </a:cubicBezTo>
                <a:cubicBezTo>
                  <a:pt x="854401" y="2822165"/>
                  <a:pt x="954760" y="3046323"/>
                  <a:pt x="1117018" y="3208581"/>
                </a:cubicBezTo>
                <a:lnTo>
                  <a:pt x="1136818" y="3226577"/>
                </a:lnTo>
                <a:lnTo>
                  <a:pt x="1136818" y="3232926"/>
                </a:lnTo>
                <a:lnTo>
                  <a:pt x="1140311" y="3229751"/>
                </a:lnTo>
                <a:lnTo>
                  <a:pt x="1143804" y="3232926"/>
                </a:lnTo>
                <a:lnTo>
                  <a:pt x="1143804" y="3226577"/>
                </a:lnTo>
                <a:lnTo>
                  <a:pt x="1163604" y="3208581"/>
                </a:lnTo>
                <a:cubicBezTo>
                  <a:pt x="1325862" y="3046323"/>
                  <a:pt x="1426221" y="2822165"/>
                  <a:pt x="1426221" y="2574567"/>
                </a:cubicBezTo>
                <a:cubicBezTo>
                  <a:pt x="1426221" y="2326970"/>
                  <a:pt x="1325862" y="2102812"/>
                  <a:pt x="1163604" y="1940554"/>
                </a:cubicBezTo>
                <a:lnTo>
                  <a:pt x="1143804" y="1922558"/>
                </a:lnTo>
                <a:close/>
                <a:moveTo>
                  <a:pt x="1140312" y="1494239"/>
                </a:moveTo>
                <a:lnTo>
                  <a:pt x="1134813" y="1497413"/>
                </a:lnTo>
                <a:lnTo>
                  <a:pt x="1109328" y="1489264"/>
                </a:lnTo>
                <a:cubicBezTo>
                  <a:pt x="887680" y="1429874"/>
                  <a:pt x="643374" y="1455039"/>
                  <a:pt x="428947" y="1578838"/>
                </a:cubicBezTo>
                <a:cubicBezTo>
                  <a:pt x="214522" y="1702637"/>
                  <a:pt x="70575" y="1901629"/>
                  <a:pt x="11185" y="2123278"/>
                </a:cubicBezTo>
                <a:lnTo>
                  <a:pt x="5499" y="2149423"/>
                </a:lnTo>
                <a:lnTo>
                  <a:pt x="0" y="2152597"/>
                </a:lnTo>
                <a:lnTo>
                  <a:pt x="4497" y="2154035"/>
                </a:lnTo>
                <a:lnTo>
                  <a:pt x="3493" y="2158648"/>
                </a:lnTo>
                <a:lnTo>
                  <a:pt x="8992" y="2155473"/>
                </a:lnTo>
                <a:lnTo>
                  <a:pt x="34477" y="2163622"/>
                </a:lnTo>
                <a:cubicBezTo>
                  <a:pt x="117596" y="2185894"/>
                  <a:pt x="203900" y="2196274"/>
                  <a:pt x="290620" y="2194022"/>
                </a:cubicBezTo>
                <a:cubicBezTo>
                  <a:pt x="435153" y="2190268"/>
                  <a:pt x="580841" y="2151423"/>
                  <a:pt x="714858" y="2074049"/>
                </a:cubicBezTo>
                <a:cubicBezTo>
                  <a:pt x="929283" y="1950250"/>
                  <a:pt x="1073230" y="1751258"/>
                  <a:pt x="1132621" y="1529609"/>
                </a:cubicBezTo>
                <a:lnTo>
                  <a:pt x="1138305" y="1503464"/>
                </a:lnTo>
                <a:lnTo>
                  <a:pt x="1143804" y="1500289"/>
                </a:lnTo>
                <a:lnTo>
                  <a:pt x="1139308" y="1498852"/>
                </a:lnTo>
                <a:close/>
                <a:moveTo>
                  <a:pt x="2069415" y="1747063"/>
                </a:moveTo>
                <a:cubicBezTo>
                  <a:pt x="2009570" y="1682261"/>
                  <a:pt x="1939071" y="1625262"/>
                  <a:pt x="1858661" y="1578837"/>
                </a:cubicBezTo>
                <a:cubicBezTo>
                  <a:pt x="1644235" y="1455038"/>
                  <a:pt x="1399929" y="1429873"/>
                  <a:pt x="1178281" y="1489263"/>
                </a:cubicBezTo>
                <a:lnTo>
                  <a:pt x="1152796" y="1497412"/>
                </a:lnTo>
                <a:lnTo>
                  <a:pt x="1147297" y="1494238"/>
                </a:lnTo>
                <a:lnTo>
                  <a:pt x="1148300" y="1498851"/>
                </a:lnTo>
                <a:lnTo>
                  <a:pt x="1143804" y="1500288"/>
                </a:lnTo>
                <a:lnTo>
                  <a:pt x="1149304" y="1503463"/>
                </a:lnTo>
                <a:lnTo>
                  <a:pt x="1154988" y="1529608"/>
                </a:lnTo>
                <a:cubicBezTo>
                  <a:pt x="1214379" y="1751257"/>
                  <a:pt x="1358325" y="1950249"/>
                  <a:pt x="1572751" y="2074048"/>
                </a:cubicBezTo>
                <a:cubicBezTo>
                  <a:pt x="1706767" y="2151422"/>
                  <a:pt x="1852455" y="2190267"/>
                  <a:pt x="1996989" y="2194021"/>
                </a:cubicBezTo>
                <a:cubicBezTo>
                  <a:pt x="2083709" y="2196273"/>
                  <a:pt x="2170013" y="2185893"/>
                  <a:pt x="2253131" y="2163621"/>
                </a:cubicBezTo>
                <a:lnTo>
                  <a:pt x="2278616" y="2155472"/>
                </a:lnTo>
                <a:lnTo>
                  <a:pt x="2284115" y="2158647"/>
                </a:lnTo>
                <a:lnTo>
                  <a:pt x="2283112" y="2154034"/>
                </a:lnTo>
                <a:lnTo>
                  <a:pt x="2287608" y="2152596"/>
                </a:lnTo>
                <a:lnTo>
                  <a:pt x="2282109" y="2149422"/>
                </a:lnTo>
                <a:lnTo>
                  <a:pt x="2276424" y="2123277"/>
                </a:lnTo>
                <a:cubicBezTo>
                  <a:pt x="2239306" y="1984747"/>
                  <a:pt x="2169157" y="1855067"/>
                  <a:pt x="2069415" y="1747063"/>
                </a:cubicBezTo>
                <a:close/>
                <a:moveTo>
                  <a:pt x="1140311" y="779689"/>
                </a:moveTo>
                <a:lnTo>
                  <a:pt x="1134812" y="782863"/>
                </a:lnTo>
                <a:lnTo>
                  <a:pt x="1109328" y="774714"/>
                </a:lnTo>
                <a:cubicBezTo>
                  <a:pt x="887679" y="715324"/>
                  <a:pt x="643374" y="740489"/>
                  <a:pt x="428947" y="864288"/>
                </a:cubicBezTo>
                <a:cubicBezTo>
                  <a:pt x="214522" y="988087"/>
                  <a:pt x="70575" y="1187079"/>
                  <a:pt x="11185" y="1408728"/>
                </a:cubicBezTo>
                <a:lnTo>
                  <a:pt x="5499" y="1434873"/>
                </a:lnTo>
                <a:lnTo>
                  <a:pt x="0" y="1438047"/>
                </a:lnTo>
                <a:lnTo>
                  <a:pt x="4497" y="1439485"/>
                </a:lnTo>
                <a:lnTo>
                  <a:pt x="3493" y="1444098"/>
                </a:lnTo>
                <a:lnTo>
                  <a:pt x="8992" y="1440923"/>
                </a:lnTo>
                <a:lnTo>
                  <a:pt x="34477" y="1449072"/>
                </a:lnTo>
                <a:cubicBezTo>
                  <a:pt x="117595" y="1471344"/>
                  <a:pt x="203900" y="1481724"/>
                  <a:pt x="290620" y="1479472"/>
                </a:cubicBezTo>
                <a:cubicBezTo>
                  <a:pt x="435154" y="1475718"/>
                  <a:pt x="580841" y="1436873"/>
                  <a:pt x="714858" y="1359499"/>
                </a:cubicBezTo>
                <a:cubicBezTo>
                  <a:pt x="929284" y="1235700"/>
                  <a:pt x="1073229" y="1036708"/>
                  <a:pt x="1132621" y="815059"/>
                </a:cubicBezTo>
                <a:lnTo>
                  <a:pt x="1138305" y="788914"/>
                </a:lnTo>
                <a:lnTo>
                  <a:pt x="1143805" y="785739"/>
                </a:lnTo>
                <a:lnTo>
                  <a:pt x="1139308" y="784302"/>
                </a:lnTo>
                <a:close/>
                <a:moveTo>
                  <a:pt x="2069415" y="1032514"/>
                </a:moveTo>
                <a:cubicBezTo>
                  <a:pt x="2009570" y="967712"/>
                  <a:pt x="1939071" y="910714"/>
                  <a:pt x="1858661" y="864289"/>
                </a:cubicBezTo>
                <a:cubicBezTo>
                  <a:pt x="1644235" y="740490"/>
                  <a:pt x="1399929" y="715325"/>
                  <a:pt x="1178281" y="774715"/>
                </a:cubicBezTo>
                <a:lnTo>
                  <a:pt x="1152796" y="782864"/>
                </a:lnTo>
                <a:lnTo>
                  <a:pt x="1147297" y="779690"/>
                </a:lnTo>
                <a:lnTo>
                  <a:pt x="1148300" y="784303"/>
                </a:lnTo>
                <a:lnTo>
                  <a:pt x="1143804" y="785740"/>
                </a:lnTo>
                <a:lnTo>
                  <a:pt x="1149304" y="788915"/>
                </a:lnTo>
                <a:lnTo>
                  <a:pt x="1154988" y="815060"/>
                </a:lnTo>
                <a:cubicBezTo>
                  <a:pt x="1214379" y="1036709"/>
                  <a:pt x="1358325" y="1235701"/>
                  <a:pt x="1572751" y="1359500"/>
                </a:cubicBezTo>
                <a:cubicBezTo>
                  <a:pt x="1706767" y="1436874"/>
                  <a:pt x="1852455" y="1475719"/>
                  <a:pt x="1996989" y="1479473"/>
                </a:cubicBezTo>
                <a:cubicBezTo>
                  <a:pt x="2083709" y="1481725"/>
                  <a:pt x="2170013" y="1471345"/>
                  <a:pt x="2253131" y="1449073"/>
                </a:cubicBezTo>
                <a:lnTo>
                  <a:pt x="2278616" y="1440924"/>
                </a:lnTo>
                <a:lnTo>
                  <a:pt x="2284115" y="1444099"/>
                </a:lnTo>
                <a:lnTo>
                  <a:pt x="2283112" y="1439486"/>
                </a:lnTo>
                <a:lnTo>
                  <a:pt x="2287608" y="1438048"/>
                </a:lnTo>
                <a:lnTo>
                  <a:pt x="2282109" y="1434874"/>
                </a:lnTo>
                <a:lnTo>
                  <a:pt x="2276424" y="1408729"/>
                </a:lnTo>
                <a:cubicBezTo>
                  <a:pt x="2239306" y="1270198"/>
                  <a:pt x="2169157" y="1140518"/>
                  <a:pt x="2069415" y="1032514"/>
                </a:cubicBezTo>
                <a:close/>
                <a:moveTo>
                  <a:pt x="1140311" y="35676"/>
                </a:moveTo>
                <a:lnTo>
                  <a:pt x="1134812" y="38850"/>
                </a:lnTo>
                <a:lnTo>
                  <a:pt x="1109328" y="30701"/>
                </a:lnTo>
                <a:cubicBezTo>
                  <a:pt x="887679" y="-28689"/>
                  <a:pt x="643374" y="-3524"/>
                  <a:pt x="428948" y="120275"/>
                </a:cubicBezTo>
                <a:cubicBezTo>
                  <a:pt x="214521" y="244074"/>
                  <a:pt x="70575" y="443066"/>
                  <a:pt x="11185" y="664715"/>
                </a:cubicBezTo>
                <a:lnTo>
                  <a:pt x="5499" y="690860"/>
                </a:lnTo>
                <a:lnTo>
                  <a:pt x="0" y="694034"/>
                </a:lnTo>
                <a:lnTo>
                  <a:pt x="4497" y="695472"/>
                </a:lnTo>
                <a:lnTo>
                  <a:pt x="3493" y="700085"/>
                </a:lnTo>
                <a:lnTo>
                  <a:pt x="8992" y="696910"/>
                </a:lnTo>
                <a:lnTo>
                  <a:pt x="34477" y="705059"/>
                </a:lnTo>
                <a:cubicBezTo>
                  <a:pt x="117595" y="727331"/>
                  <a:pt x="203900" y="737711"/>
                  <a:pt x="290620" y="735459"/>
                </a:cubicBezTo>
                <a:cubicBezTo>
                  <a:pt x="435154" y="731705"/>
                  <a:pt x="580841" y="692860"/>
                  <a:pt x="714857" y="615486"/>
                </a:cubicBezTo>
                <a:cubicBezTo>
                  <a:pt x="929284" y="491687"/>
                  <a:pt x="1073229" y="292695"/>
                  <a:pt x="1132621" y="71046"/>
                </a:cubicBezTo>
                <a:lnTo>
                  <a:pt x="1138305" y="44901"/>
                </a:lnTo>
                <a:lnTo>
                  <a:pt x="1143805" y="41726"/>
                </a:lnTo>
                <a:lnTo>
                  <a:pt x="1139308" y="40289"/>
                </a:lnTo>
                <a:close/>
                <a:moveTo>
                  <a:pt x="2069415" y="288501"/>
                </a:moveTo>
                <a:cubicBezTo>
                  <a:pt x="2009570" y="223699"/>
                  <a:pt x="1939071" y="166700"/>
                  <a:pt x="1858661" y="120276"/>
                </a:cubicBezTo>
                <a:cubicBezTo>
                  <a:pt x="1644235" y="-3523"/>
                  <a:pt x="1399929" y="-28688"/>
                  <a:pt x="1178281" y="30702"/>
                </a:cubicBezTo>
                <a:lnTo>
                  <a:pt x="1152796" y="38850"/>
                </a:lnTo>
                <a:lnTo>
                  <a:pt x="1147297" y="35676"/>
                </a:lnTo>
                <a:lnTo>
                  <a:pt x="1148300" y="40290"/>
                </a:lnTo>
                <a:lnTo>
                  <a:pt x="1143804" y="41727"/>
                </a:lnTo>
                <a:lnTo>
                  <a:pt x="1149304" y="44901"/>
                </a:lnTo>
                <a:lnTo>
                  <a:pt x="1154988" y="71046"/>
                </a:lnTo>
                <a:cubicBezTo>
                  <a:pt x="1214379" y="292695"/>
                  <a:pt x="1358325" y="491688"/>
                  <a:pt x="1572751" y="615486"/>
                </a:cubicBezTo>
                <a:cubicBezTo>
                  <a:pt x="1706767" y="692860"/>
                  <a:pt x="1852455" y="731705"/>
                  <a:pt x="1996989" y="735460"/>
                </a:cubicBezTo>
                <a:cubicBezTo>
                  <a:pt x="2083709" y="737712"/>
                  <a:pt x="2170013" y="727332"/>
                  <a:pt x="2253131" y="705060"/>
                </a:cubicBezTo>
                <a:lnTo>
                  <a:pt x="2278616" y="696911"/>
                </a:lnTo>
                <a:lnTo>
                  <a:pt x="2284115" y="700086"/>
                </a:lnTo>
                <a:lnTo>
                  <a:pt x="2283112" y="695473"/>
                </a:lnTo>
                <a:lnTo>
                  <a:pt x="2287608" y="694035"/>
                </a:lnTo>
                <a:lnTo>
                  <a:pt x="2282109" y="690860"/>
                </a:lnTo>
                <a:lnTo>
                  <a:pt x="2276424" y="664716"/>
                </a:lnTo>
                <a:cubicBezTo>
                  <a:pt x="2239306" y="526185"/>
                  <a:pt x="2169157" y="396505"/>
                  <a:pt x="2069415" y="28850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83E179-CF1F-4694-AEAB-6931C9B31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 flipH="1">
            <a:off x="388193" y="3690094"/>
            <a:ext cx="1785983" cy="1799739"/>
          </a:xfrm>
          <a:custGeom>
            <a:avLst/>
            <a:gdLst>
              <a:gd name="connsiteX0" fmla="*/ 440819 w 1785983"/>
              <a:gd name="connsiteY0" fmla="*/ 59 h 1799739"/>
              <a:gd name="connsiteX1" fmla="*/ 845918 w 1785983"/>
              <a:gd name="connsiteY1" fmla="*/ 261596 h 1799739"/>
              <a:gd name="connsiteX2" fmla="*/ 892992 w 1785983"/>
              <a:gd name="connsiteY2" fmla="*/ 360758 h 1799739"/>
              <a:gd name="connsiteX3" fmla="*/ 892992 w 1785983"/>
              <a:gd name="connsiteY3" fmla="*/ 365372 h 1799739"/>
              <a:gd name="connsiteX4" fmla="*/ 940065 w 1785983"/>
              <a:gd name="connsiteY4" fmla="*/ 266212 h 1799739"/>
              <a:gd name="connsiteX5" fmla="*/ 1406106 w 1785983"/>
              <a:gd name="connsiteY5" fmla="*/ 8338 h 1799739"/>
              <a:gd name="connsiteX6" fmla="*/ 1022901 w 1785983"/>
              <a:gd name="connsiteY6" fmla="*/ 1699451 h 1799739"/>
              <a:gd name="connsiteX7" fmla="*/ 892991 w 1785983"/>
              <a:gd name="connsiteY7" fmla="*/ 1799739 h 1799739"/>
              <a:gd name="connsiteX8" fmla="*/ 892991 w 1785983"/>
              <a:gd name="connsiteY8" fmla="*/ 1795123 h 1799739"/>
              <a:gd name="connsiteX9" fmla="*/ 763082 w 1785983"/>
              <a:gd name="connsiteY9" fmla="*/ 1694835 h 1799739"/>
              <a:gd name="connsiteX10" fmla="*/ 379877 w 1785983"/>
              <a:gd name="connsiteY10" fmla="*/ 3722 h 1799739"/>
              <a:gd name="connsiteX11" fmla="*/ 440819 w 1785983"/>
              <a:gd name="connsiteY11" fmla="*/ 59 h 179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83" h="1799739">
                <a:moveTo>
                  <a:pt x="440819" y="59"/>
                </a:moveTo>
                <a:cubicBezTo>
                  <a:pt x="584367" y="2557"/>
                  <a:pt x="735105" y="83293"/>
                  <a:pt x="845918" y="261596"/>
                </a:cubicBezTo>
                <a:lnTo>
                  <a:pt x="892992" y="360758"/>
                </a:lnTo>
                <a:lnTo>
                  <a:pt x="892992" y="365372"/>
                </a:lnTo>
                <a:lnTo>
                  <a:pt x="940065" y="266212"/>
                </a:lnTo>
                <a:cubicBezTo>
                  <a:pt x="1066709" y="62437"/>
                  <a:pt x="1245499" y="-13903"/>
                  <a:pt x="1406106" y="8338"/>
                </a:cubicBezTo>
                <a:cubicBezTo>
                  <a:pt x="1827702" y="66720"/>
                  <a:pt x="2124001" y="804388"/>
                  <a:pt x="1022901" y="1699451"/>
                </a:cubicBezTo>
                <a:lnTo>
                  <a:pt x="892991" y="1799739"/>
                </a:lnTo>
                <a:lnTo>
                  <a:pt x="892991" y="1795123"/>
                </a:lnTo>
                <a:lnTo>
                  <a:pt x="763082" y="1694835"/>
                </a:lnTo>
                <a:cubicBezTo>
                  <a:pt x="-338018" y="799772"/>
                  <a:pt x="-41719" y="62104"/>
                  <a:pt x="379877" y="3722"/>
                </a:cubicBezTo>
                <a:cubicBezTo>
                  <a:pt x="399953" y="942"/>
                  <a:pt x="420313" y="-298"/>
                  <a:pt x="440819" y="5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257A7-D071-42C9-8560-75A6EAE2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500000" flipH="1" flipV="1">
            <a:off x="854399" y="71786"/>
            <a:ext cx="2287608" cy="3673900"/>
            <a:chOff x="-6080955" y="3437416"/>
            <a:chExt cx="2287608" cy="36739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115B20-516B-48FE-ABF8-0300640B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4937151" y="4754133"/>
              <a:ext cx="0" cy="23571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72F2AC0-C134-4522-9F34-10107EC52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-5226554" y="3437416"/>
              <a:ext cx="571820" cy="1316717"/>
            </a:xfrm>
            <a:custGeom>
              <a:avLst/>
              <a:gdLst>
                <a:gd name="connsiteX0" fmla="*/ 282417 w 571820"/>
                <a:gd name="connsiteY0" fmla="*/ 1316717 h 1316717"/>
                <a:gd name="connsiteX1" fmla="*/ 285910 w 571820"/>
                <a:gd name="connsiteY1" fmla="*/ 1313542 h 1316717"/>
                <a:gd name="connsiteX2" fmla="*/ 289403 w 571820"/>
                <a:gd name="connsiteY2" fmla="*/ 1316717 h 1316717"/>
                <a:gd name="connsiteX3" fmla="*/ 289403 w 571820"/>
                <a:gd name="connsiteY3" fmla="*/ 1310368 h 1316717"/>
                <a:gd name="connsiteX4" fmla="*/ 309203 w 571820"/>
                <a:gd name="connsiteY4" fmla="*/ 1292372 h 1316717"/>
                <a:gd name="connsiteX5" fmla="*/ 571820 w 571820"/>
                <a:gd name="connsiteY5" fmla="*/ 658358 h 1316717"/>
                <a:gd name="connsiteX6" fmla="*/ 309203 w 571820"/>
                <a:gd name="connsiteY6" fmla="*/ 24345 h 1316717"/>
                <a:gd name="connsiteX7" fmla="*/ 289403 w 571820"/>
                <a:gd name="connsiteY7" fmla="*/ 6349 h 1316717"/>
                <a:gd name="connsiteX8" fmla="*/ 289403 w 571820"/>
                <a:gd name="connsiteY8" fmla="*/ 0 h 1316717"/>
                <a:gd name="connsiteX9" fmla="*/ 285910 w 571820"/>
                <a:gd name="connsiteY9" fmla="*/ 3175 h 1316717"/>
                <a:gd name="connsiteX10" fmla="*/ 282417 w 571820"/>
                <a:gd name="connsiteY10" fmla="*/ 0 h 1316717"/>
                <a:gd name="connsiteX11" fmla="*/ 282417 w 571820"/>
                <a:gd name="connsiteY11" fmla="*/ 6350 h 1316717"/>
                <a:gd name="connsiteX12" fmla="*/ 262617 w 571820"/>
                <a:gd name="connsiteY12" fmla="*/ 24345 h 1316717"/>
                <a:gd name="connsiteX13" fmla="*/ 0 w 571820"/>
                <a:gd name="connsiteY13" fmla="*/ 658359 h 1316717"/>
                <a:gd name="connsiteX14" fmla="*/ 262617 w 571820"/>
                <a:gd name="connsiteY14" fmla="*/ 1292372 h 1316717"/>
                <a:gd name="connsiteX15" fmla="*/ 282417 w 571820"/>
                <a:gd name="connsiteY15" fmla="*/ 1310368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1820" h="1316717">
                  <a:moveTo>
                    <a:pt x="282417" y="1316717"/>
                  </a:moveTo>
                  <a:lnTo>
                    <a:pt x="285910" y="1313542"/>
                  </a:lnTo>
                  <a:lnTo>
                    <a:pt x="289403" y="1316717"/>
                  </a:lnTo>
                  <a:lnTo>
                    <a:pt x="289403" y="1310368"/>
                  </a:lnTo>
                  <a:lnTo>
                    <a:pt x="309203" y="1292372"/>
                  </a:lnTo>
                  <a:cubicBezTo>
                    <a:pt x="471461" y="1130114"/>
                    <a:pt x="571820" y="905956"/>
                    <a:pt x="571820" y="658358"/>
                  </a:cubicBezTo>
                  <a:cubicBezTo>
                    <a:pt x="571820" y="410761"/>
                    <a:pt x="471461" y="186603"/>
                    <a:pt x="309203" y="24345"/>
                  </a:cubicBezTo>
                  <a:lnTo>
                    <a:pt x="289403" y="6349"/>
                  </a:lnTo>
                  <a:lnTo>
                    <a:pt x="289403" y="0"/>
                  </a:lnTo>
                  <a:lnTo>
                    <a:pt x="285910" y="3175"/>
                  </a:lnTo>
                  <a:lnTo>
                    <a:pt x="282417" y="0"/>
                  </a:lnTo>
                  <a:lnTo>
                    <a:pt x="282417" y="6350"/>
                  </a:lnTo>
                  <a:lnTo>
                    <a:pt x="262617" y="24345"/>
                  </a:lnTo>
                  <a:cubicBezTo>
                    <a:pt x="100359" y="186604"/>
                    <a:pt x="0" y="410761"/>
                    <a:pt x="0" y="658359"/>
                  </a:cubicBezTo>
                  <a:cubicBezTo>
                    <a:pt x="0" y="905956"/>
                    <a:pt x="100359" y="1130114"/>
                    <a:pt x="262617" y="1292372"/>
                  </a:cubicBezTo>
                  <a:lnTo>
                    <a:pt x="282417" y="131036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EA2E5B3-77CC-4AA0-A77A-5D95FCDD5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005C810-6BE0-4E85-BA3D-785C45D9B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4ECB930-9F06-48DB-86D3-75A7E6A2C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9116707-08B8-43A2-8DCB-845D77ABAA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7DC9CC-81EB-48D8-AC44-C99F47742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E2C41B-8946-4545-9CF1-9978182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AD7D35B-560E-435E-B0FD-0F84A2E6C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V="1">
            <a:off x="8942212" y="184491"/>
            <a:ext cx="2287608" cy="3232926"/>
          </a:xfrm>
          <a:custGeom>
            <a:avLst/>
            <a:gdLst>
              <a:gd name="connsiteX0" fmla="*/ 1143804 w 2287608"/>
              <a:gd name="connsiteY0" fmla="*/ 1916209 h 3232926"/>
              <a:gd name="connsiteX1" fmla="*/ 1140311 w 2287608"/>
              <a:gd name="connsiteY1" fmla="*/ 1919384 h 3232926"/>
              <a:gd name="connsiteX2" fmla="*/ 1136818 w 2287608"/>
              <a:gd name="connsiteY2" fmla="*/ 1916209 h 3232926"/>
              <a:gd name="connsiteX3" fmla="*/ 1136818 w 2287608"/>
              <a:gd name="connsiteY3" fmla="*/ 1922559 h 3232926"/>
              <a:gd name="connsiteX4" fmla="*/ 1117018 w 2287608"/>
              <a:gd name="connsiteY4" fmla="*/ 1940554 h 3232926"/>
              <a:gd name="connsiteX5" fmla="*/ 854401 w 2287608"/>
              <a:gd name="connsiteY5" fmla="*/ 2574568 h 3232926"/>
              <a:gd name="connsiteX6" fmla="*/ 1117018 w 2287608"/>
              <a:gd name="connsiteY6" fmla="*/ 3208581 h 3232926"/>
              <a:gd name="connsiteX7" fmla="*/ 1136818 w 2287608"/>
              <a:gd name="connsiteY7" fmla="*/ 3226577 h 3232926"/>
              <a:gd name="connsiteX8" fmla="*/ 1136818 w 2287608"/>
              <a:gd name="connsiteY8" fmla="*/ 3232926 h 3232926"/>
              <a:gd name="connsiteX9" fmla="*/ 1140311 w 2287608"/>
              <a:gd name="connsiteY9" fmla="*/ 3229751 h 3232926"/>
              <a:gd name="connsiteX10" fmla="*/ 1143804 w 2287608"/>
              <a:gd name="connsiteY10" fmla="*/ 3232926 h 3232926"/>
              <a:gd name="connsiteX11" fmla="*/ 1143804 w 2287608"/>
              <a:gd name="connsiteY11" fmla="*/ 3226577 h 3232926"/>
              <a:gd name="connsiteX12" fmla="*/ 1163604 w 2287608"/>
              <a:gd name="connsiteY12" fmla="*/ 3208581 h 3232926"/>
              <a:gd name="connsiteX13" fmla="*/ 1426221 w 2287608"/>
              <a:gd name="connsiteY13" fmla="*/ 2574567 h 3232926"/>
              <a:gd name="connsiteX14" fmla="*/ 1163604 w 2287608"/>
              <a:gd name="connsiteY14" fmla="*/ 1940554 h 3232926"/>
              <a:gd name="connsiteX15" fmla="*/ 1143804 w 2287608"/>
              <a:gd name="connsiteY15" fmla="*/ 1922558 h 3232926"/>
              <a:gd name="connsiteX16" fmla="*/ 1140312 w 2287608"/>
              <a:gd name="connsiteY16" fmla="*/ 1494239 h 3232926"/>
              <a:gd name="connsiteX17" fmla="*/ 1134813 w 2287608"/>
              <a:gd name="connsiteY17" fmla="*/ 1497413 h 3232926"/>
              <a:gd name="connsiteX18" fmla="*/ 1109328 w 2287608"/>
              <a:gd name="connsiteY18" fmla="*/ 1489264 h 3232926"/>
              <a:gd name="connsiteX19" fmla="*/ 428947 w 2287608"/>
              <a:gd name="connsiteY19" fmla="*/ 1578838 h 3232926"/>
              <a:gd name="connsiteX20" fmla="*/ 11185 w 2287608"/>
              <a:gd name="connsiteY20" fmla="*/ 2123278 h 3232926"/>
              <a:gd name="connsiteX21" fmla="*/ 5499 w 2287608"/>
              <a:gd name="connsiteY21" fmla="*/ 2149423 h 3232926"/>
              <a:gd name="connsiteX22" fmla="*/ 0 w 2287608"/>
              <a:gd name="connsiteY22" fmla="*/ 2152597 h 3232926"/>
              <a:gd name="connsiteX23" fmla="*/ 4497 w 2287608"/>
              <a:gd name="connsiteY23" fmla="*/ 2154035 h 3232926"/>
              <a:gd name="connsiteX24" fmla="*/ 3493 w 2287608"/>
              <a:gd name="connsiteY24" fmla="*/ 2158648 h 3232926"/>
              <a:gd name="connsiteX25" fmla="*/ 8992 w 2287608"/>
              <a:gd name="connsiteY25" fmla="*/ 2155473 h 3232926"/>
              <a:gd name="connsiteX26" fmla="*/ 34477 w 2287608"/>
              <a:gd name="connsiteY26" fmla="*/ 2163622 h 3232926"/>
              <a:gd name="connsiteX27" fmla="*/ 290620 w 2287608"/>
              <a:gd name="connsiteY27" fmla="*/ 2194022 h 3232926"/>
              <a:gd name="connsiteX28" fmla="*/ 714858 w 2287608"/>
              <a:gd name="connsiteY28" fmla="*/ 2074049 h 3232926"/>
              <a:gd name="connsiteX29" fmla="*/ 1132621 w 2287608"/>
              <a:gd name="connsiteY29" fmla="*/ 1529609 h 3232926"/>
              <a:gd name="connsiteX30" fmla="*/ 1138305 w 2287608"/>
              <a:gd name="connsiteY30" fmla="*/ 1503464 h 3232926"/>
              <a:gd name="connsiteX31" fmla="*/ 1143804 w 2287608"/>
              <a:gd name="connsiteY31" fmla="*/ 1500289 h 3232926"/>
              <a:gd name="connsiteX32" fmla="*/ 1139308 w 2287608"/>
              <a:gd name="connsiteY32" fmla="*/ 1498852 h 3232926"/>
              <a:gd name="connsiteX33" fmla="*/ 2069415 w 2287608"/>
              <a:gd name="connsiteY33" fmla="*/ 1747063 h 3232926"/>
              <a:gd name="connsiteX34" fmla="*/ 1858661 w 2287608"/>
              <a:gd name="connsiteY34" fmla="*/ 1578837 h 3232926"/>
              <a:gd name="connsiteX35" fmla="*/ 1178281 w 2287608"/>
              <a:gd name="connsiteY35" fmla="*/ 1489263 h 3232926"/>
              <a:gd name="connsiteX36" fmla="*/ 1152796 w 2287608"/>
              <a:gd name="connsiteY36" fmla="*/ 1497412 h 3232926"/>
              <a:gd name="connsiteX37" fmla="*/ 1147297 w 2287608"/>
              <a:gd name="connsiteY37" fmla="*/ 1494238 h 3232926"/>
              <a:gd name="connsiteX38" fmla="*/ 1148300 w 2287608"/>
              <a:gd name="connsiteY38" fmla="*/ 1498851 h 3232926"/>
              <a:gd name="connsiteX39" fmla="*/ 1143804 w 2287608"/>
              <a:gd name="connsiteY39" fmla="*/ 1500288 h 3232926"/>
              <a:gd name="connsiteX40" fmla="*/ 1149304 w 2287608"/>
              <a:gd name="connsiteY40" fmla="*/ 1503463 h 3232926"/>
              <a:gd name="connsiteX41" fmla="*/ 1154988 w 2287608"/>
              <a:gd name="connsiteY41" fmla="*/ 1529608 h 3232926"/>
              <a:gd name="connsiteX42" fmla="*/ 1572751 w 2287608"/>
              <a:gd name="connsiteY42" fmla="*/ 2074048 h 3232926"/>
              <a:gd name="connsiteX43" fmla="*/ 1996989 w 2287608"/>
              <a:gd name="connsiteY43" fmla="*/ 2194021 h 3232926"/>
              <a:gd name="connsiteX44" fmla="*/ 2253131 w 2287608"/>
              <a:gd name="connsiteY44" fmla="*/ 2163621 h 3232926"/>
              <a:gd name="connsiteX45" fmla="*/ 2278616 w 2287608"/>
              <a:gd name="connsiteY45" fmla="*/ 2155472 h 3232926"/>
              <a:gd name="connsiteX46" fmla="*/ 2284115 w 2287608"/>
              <a:gd name="connsiteY46" fmla="*/ 2158647 h 3232926"/>
              <a:gd name="connsiteX47" fmla="*/ 2283112 w 2287608"/>
              <a:gd name="connsiteY47" fmla="*/ 2154034 h 3232926"/>
              <a:gd name="connsiteX48" fmla="*/ 2287608 w 2287608"/>
              <a:gd name="connsiteY48" fmla="*/ 2152596 h 3232926"/>
              <a:gd name="connsiteX49" fmla="*/ 2282109 w 2287608"/>
              <a:gd name="connsiteY49" fmla="*/ 2149422 h 3232926"/>
              <a:gd name="connsiteX50" fmla="*/ 2276424 w 2287608"/>
              <a:gd name="connsiteY50" fmla="*/ 2123277 h 3232926"/>
              <a:gd name="connsiteX51" fmla="*/ 2069415 w 2287608"/>
              <a:gd name="connsiteY51" fmla="*/ 1747063 h 3232926"/>
              <a:gd name="connsiteX52" fmla="*/ 1140311 w 2287608"/>
              <a:gd name="connsiteY52" fmla="*/ 779689 h 3232926"/>
              <a:gd name="connsiteX53" fmla="*/ 1134812 w 2287608"/>
              <a:gd name="connsiteY53" fmla="*/ 782863 h 3232926"/>
              <a:gd name="connsiteX54" fmla="*/ 1109328 w 2287608"/>
              <a:gd name="connsiteY54" fmla="*/ 774714 h 3232926"/>
              <a:gd name="connsiteX55" fmla="*/ 428947 w 2287608"/>
              <a:gd name="connsiteY55" fmla="*/ 864288 h 3232926"/>
              <a:gd name="connsiteX56" fmla="*/ 11185 w 2287608"/>
              <a:gd name="connsiteY56" fmla="*/ 1408728 h 3232926"/>
              <a:gd name="connsiteX57" fmla="*/ 5499 w 2287608"/>
              <a:gd name="connsiteY57" fmla="*/ 1434873 h 3232926"/>
              <a:gd name="connsiteX58" fmla="*/ 0 w 2287608"/>
              <a:gd name="connsiteY58" fmla="*/ 1438047 h 3232926"/>
              <a:gd name="connsiteX59" fmla="*/ 4497 w 2287608"/>
              <a:gd name="connsiteY59" fmla="*/ 1439485 h 3232926"/>
              <a:gd name="connsiteX60" fmla="*/ 3493 w 2287608"/>
              <a:gd name="connsiteY60" fmla="*/ 1444098 h 3232926"/>
              <a:gd name="connsiteX61" fmla="*/ 8992 w 2287608"/>
              <a:gd name="connsiteY61" fmla="*/ 1440923 h 3232926"/>
              <a:gd name="connsiteX62" fmla="*/ 34477 w 2287608"/>
              <a:gd name="connsiteY62" fmla="*/ 1449072 h 3232926"/>
              <a:gd name="connsiteX63" fmla="*/ 290620 w 2287608"/>
              <a:gd name="connsiteY63" fmla="*/ 1479472 h 3232926"/>
              <a:gd name="connsiteX64" fmla="*/ 714858 w 2287608"/>
              <a:gd name="connsiteY64" fmla="*/ 1359499 h 3232926"/>
              <a:gd name="connsiteX65" fmla="*/ 1132621 w 2287608"/>
              <a:gd name="connsiteY65" fmla="*/ 815059 h 3232926"/>
              <a:gd name="connsiteX66" fmla="*/ 1138305 w 2287608"/>
              <a:gd name="connsiteY66" fmla="*/ 788914 h 3232926"/>
              <a:gd name="connsiteX67" fmla="*/ 1143805 w 2287608"/>
              <a:gd name="connsiteY67" fmla="*/ 785739 h 3232926"/>
              <a:gd name="connsiteX68" fmla="*/ 1139308 w 2287608"/>
              <a:gd name="connsiteY68" fmla="*/ 784302 h 3232926"/>
              <a:gd name="connsiteX69" fmla="*/ 2069415 w 2287608"/>
              <a:gd name="connsiteY69" fmla="*/ 1032514 h 3232926"/>
              <a:gd name="connsiteX70" fmla="*/ 1858661 w 2287608"/>
              <a:gd name="connsiteY70" fmla="*/ 864289 h 3232926"/>
              <a:gd name="connsiteX71" fmla="*/ 1178281 w 2287608"/>
              <a:gd name="connsiteY71" fmla="*/ 774715 h 3232926"/>
              <a:gd name="connsiteX72" fmla="*/ 1152796 w 2287608"/>
              <a:gd name="connsiteY72" fmla="*/ 782864 h 3232926"/>
              <a:gd name="connsiteX73" fmla="*/ 1147297 w 2287608"/>
              <a:gd name="connsiteY73" fmla="*/ 779690 h 3232926"/>
              <a:gd name="connsiteX74" fmla="*/ 1148300 w 2287608"/>
              <a:gd name="connsiteY74" fmla="*/ 784303 h 3232926"/>
              <a:gd name="connsiteX75" fmla="*/ 1143804 w 2287608"/>
              <a:gd name="connsiteY75" fmla="*/ 785740 h 3232926"/>
              <a:gd name="connsiteX76" fmla="*/ 1149304 w 2287608"/>
              <a:gd name="connsiteY76" fmla="*/ 788915 h 3232926"/>
              <a:gd name="connsiteX77" fmla="*/ 1154988 w 2287608"/>
              <a:gd name="connsiteY77" fmla="*/ 815060 h 3232926"/>
              <a:gd name="connsiteX78" fmla="*/ 1572751 w 2287608"/>
              <a:gd name="connsiteY78" fmla="*/ 1359500 h 3232926"/>
              <a:gd name="connsiteX79" fmla="*/ 1996989 w 2287608"/>
              <a:gd name="connsiteY79" fmla="*/ 1479473 h 3232926"/>
              <a:gd name="connsiteX80" fmla="*/ 2253131 w 2287608"/>
              <a:gd name="connsiteY80" fmla="*/ 1449073 h 3232926"/>
              <a:gd name="connsiteX81" fmla="*/ 2278616 w 2287608"/>
              <a:gd name="connsiteY81" fmla="*/ 1440924 h 3232926"/>
              <a:gd name="connsiteX82" fmla="*/ 2284115 w 2287608"/>
              <a:gd name="connsiteY82" fmla="*/ 1444099 h 3232926"/>
              <a:gd name="connsiteX83" fmla="*/ 2283112 w 2287608"/>
              <a:gd name="connsiteY83" fmla="*/ 1439486 h 3232926"/>
              <a:gd name="connsiteX84" fmla="*/ 2287608 w 2287608"/>
              <a:gd name="connsiteY84" fmla="*/ 1438048 h 3232926"/>
              <a:gd name="connsiteX85" fmla="*/ 2282109 w 2287608"/>
              <a:gd name="connsiteY85" fmla="*/ 1434874 h 3232926"/>
              <a:gd name="connsiteX86" fmla="*/ 2276424 w 2287608"/>
              <a:gd name="connsiteY86" fmla="*/ 1408729 h 3232926"/>
              <a:gd name="connsiteX87" fmla="*/ 2069415 w 2287608"/>
              <a:gd name="connsiteY87" fmla="*/ 1032514 h 3232926"/>
              <a:gd name="connsiteX88" fmla="*/ 1140311 w 2287608"/>
              <a:gd name="connsiteY88" fmla="*/ 35676 h 3232926"/>
              <a:gd name="connsiteX89" fmla="*/ 1134812 w 2287608"/>
              <a:gd name="connsiteY89" fmla="*/ 38850 h 3232926"/>
              <a:gd name="connsiteX90" fmla="*/ 1109328 w 2287608"/>
              <a:gd name="connsiteY90" fmla="*/ 30701 h 3232926"/>
              <a:gd name="connsiteX91" fmla="*/ 428948 w 2287608"/>
              <a:gd name="connsiteY91" fmla="*/ 120275 h 3232926"/>
              <a:gd name="connsiteX92" fmla="*/ 11185 w 2287608"/>
              <a:gd name="connsiteY92" fmla="*/ 664715 h 3232926"/>
              <a:gd name="connsiteX93" fmla="*/ 5499 w 2287608"/>
              <a:gd name="connsiteY93" fmla="*/ 690860 h 3232926"/>
              <a:gd name="connsiteX94" fmla="*/ 0 w 2287608"/>
              <a:gd name="connsiteY94" fmla="*/ 694034 h 3232926"/>
              <a:gd name="connsiteX95" fmla="*/ 4497 w 2287608"/>
              <a:gd name="connsiteY95" fmla="*/ 695472 h 3232926"/>
              <a:gd name="connsiteX96" fmla="*/ 3493 w 2287608"/>
              <a:gd name="connsiteY96" fmla="*/ 700085 h 3232926"/>
              <a:gd name="connsiteX97" fmla="*/ 8992 w 2287608"/>
              <a:gd name="connsiteY97" fmla="*/ 696910 h 3232926"/>
              <a:gd name="connsiteX98" fmla="*/ 34477 w 2287608"/>
              <a:gd name="connsiteY98" fmla="*/ 705059 h 3232926"/>
              <a:gd name="connsiteX99" fmla="*/ 290620 w 2287608"/>
              <a:gd name="connsiteY99" fmla="*/ 735459 h 3232926"/>
              <a:gd name="connsiteX100" fmla="*/ 714857 w 2287608"/>
              <a:gd name="connsiteY100" fmla="*/ 615486 h 3232926"/>
              <a:gd name="connsiteX101" fmla="*/ 1132621 w 2287608"/>
              <a:gd name="connsiteY101" fmla="*/ 71046 h 3232926"/>
              <a:gd name="connsiteX102" fmla="*/ 1138305 w 2287608"/>
              <a:gd name="connsiteY102" fmla="*/ 44901 h 3232926"/>
              <a:gd name="connsiteX103" fmla="*/ 1143805 w 2287608"/>
              <a:gd name="connsiteY103" fmla="*/ 41726 h 3232926"/>
              <a:gd name="connsiteX104" fmla="*/ 1139308 w 2287608"/>
              <a:gd name="connsiteY104" fmla="*/ 40289 h 3232926"/>
              <a:gd name="connsiteX105" fmla="*/ 2069415 w 2287608"/>
              <a:gd name="connsiteY105" fmla="*/ 288501 h 3232926"/>
              <a:gd name="connsiteX106" fmla="*/ 1858661 w 2287608"/>
              <a:gd name="connsiteY106" fmla="*/ 120276 h 3232926"/>
              <a:gd name="connsiteX107" fmla="*/ 1178281 w 2287608"/>
              <a:gd name="connsiteY107" fmla="*/ 30702 h 3232926"/>
              <a:gd name="connsiteX108" fmla="*/ 1152796 w 2287608"/>
              <a:gd name="connsiteY108" fmla="*/ 38850 h 3232926"/>
              <a:gd name="connsiteX109" fmla="*/ 1147297 w 2287608"/>
              <a:gd name="connsiteY109" fmla="*/ 35676 h 3232926"/>
              <a:gd name="connsiteX110" fmla="*/ 1148300 w 2287608"/>
              <a:gd name="connsiteY110" fmla="*/ 40290 h 3232926"/>
              <a:gd name="connsiteX111" fmla="*/ 1143804 w 2287608"/>
              <a:gd name="connsiteY111" fmla="*/ 41727 h 3232926"/>
              <a:gd name="connsiteX112" fmla="*/ 1149304 w 2287608"/>
              <a:gd name="connsiteY112" fmla="*/ 44901 h 3232926"/>
              <a:gd name="connsiteX113" fmla="*/ 1154988 w 2287608"/>
              <a:gd name="connsiteY113" fmla="*/ 71046 h 3232926"/>
              <a:gd name="connsiteX114" fmla="*/ 1572751 w 2287608"/>
              <a:gd name="connsiteY114" fmla="*/ 615486 h 3232926"/>
              <a:gd name="connsiteX115" fmla="*/ 1996989 w 2287608"/>
              <a:gd name="connsiteY115" fmla="*/ 735460 h 3232926"/>
              <a:gd name="connsiteX116" fmla="*/ 2253131 w 2287608"/>
              <a:gd name="connsiteY116" fmla="*/ 705060 h 3232926"/>
              <a:gd name="connsiteX117" fmla="*/ 2278616 w 2287608"/>
              <a:gd name="connsiteY117" fmla="*/ 696911 h 3232926"/>
              <a:gd name="connsiteX118" fmla="*/ 2284115 w 2287608"/>
              <a:gd name="connsiteY118" fmla="*/ 700086 h 3232926"/>
              <a:gd name="connsiteX119" fmla="*/ 2283112 w 2287608"/>
              <a:gd name="connsiteY119" fmla="*/ 695473 h 3232926"/>
              <a:gd name="connsiteX120" fmla="*/ 2287608 w 2287608"/>
              <a:gd name="connsiteY120" fmla="*/ 694035 h 3232926"/>
              <a:gd name="connsiteX121" fmla="*/ 2282109 w 2287608"/>
              <a:gd name="connsiteY121" fmla="*/ 690860 h 3232926"/>
              <a:gd name="connsiteX122" fmla="*/ 2276424 w 2287608"/>
              <a:gd name="connsiteY122" fmla="*/ 664716 h 3232926"/>
              <a:gd name="connsiteX123" fmla="*/ 2069415 w 2287608"/>
              <a:gd name="connsiteY123" fmla="*/ 288501 h 32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2287608" h="3232926">
                <a:moveTo>
                  <a:pt x="1143804" y="1916209"/>
                </a:moveTo>
                <a:lnTo>
                  <a:pt x="1140311" y="1919384"/>
                </a:lnTo>
                <a:lnTo>
                  <a:pt x="1136818" y="1916209"/>
                </a:lnTo>
                <a:lnTo>
                  <a:pt x="1136818" y="1922559"/>
                </a:lnTo>
                <a:lnTo>
                  <a:pt x="1117018" y="1940554"/>
                </a:lnTo>
                <a:cubicBezTo>
                  <a:pt x="954760" y="2102813"/>
                  <a:pt x="854401" y="2326970"/>
                  <a:pt x="854401" y="2574568"/>
                </a:cubicBezTo>
                <a:cubicBezTo>
                  <a:pt x="854401" y="2822165"/>
                  <a:pt x="954760" y="3046323"/>
                  <a:pt x="1117018" y="3208581"/>
                </a:cubicBezTo>
                <a:lnTo>
                  <a:pt x="1136818" y="3226577"/>
                </a:lnTo>
                <a:lnTo>
                  <a:pt x="1136818" y="3232926"/>
                </a:lnTo>
                <a:lnTo>
                  <a:pt x="1140311" y="3229751"/>
                </a:lnTo>
                <a:lnTo>
                  <a:pt x="1143804" y="3232926"/>
                </a:lnTo>
                <a:lnTo>
                  <a:pt x="1143804" y="3226577"/>
                </a:lnTo>
                <a:lnTo>
                  <a:pt x="1163604" y="3208581"/>
                </a:lnTo>
                <a:cubicBezTo>
                  <a:pt x="1325862" y="3046323"/>
                  <a:pt x="1426221" y="2822165"/>
                  <a:pt x="1426221" y="2574567"/>
                </a:cubicBezTo>
                <a:cubicBezTo>
                  <a:pt x="1426221" y="2326970"/>
                  <a:pt x="1325862" y="2102812"/>
                  <a:pt x="1163604" y="1940554"/>
                </a:cubicBezTo>
                <a:lnTo>
                  <a:pt x="1143804" y="1922558"/>
                </a:lnTo>
                <a:close/>
                <a:moveTo>
                  <a:pt x="1140312" y="1494239"/>
                </a:moveTo>
                <a:lnTo>
                  <a:pt x="1134813" y="1497413"/>
                </a:lnTo>
                <a:lnTo>
                  <a:pt x="1109328" y="1489264"/>
                </a:lnTo>
                <a:cubicBezTo>
                  <a:pt x="887680" y="1429874"/>
                  <a:pt x="643374" y="1455039"/>
                  <a:pt x="428947" y="1578838"/>
                </a:cubicBezTo>
                <a:cubicBezTo>
                  <a:pt x="214522" y="1702637"/>
                  <a:pt x="70575" y="1901629"/>
                  <a:pt x="11185" y="2123278"/>
                </a:cubicBezTo>
                <a:lnTo>
                  <a:pt x="5499" y="2149423"/>
                </a:lnTo>
                <a:lnTo>
                  <a:pt x="0" y="2152597"/>
                </a:lnTo>
                <a:lnTo>
                  <a:pt x="4497" y="2154035"/>
                </a:lnTo>
                <a:lnTo>
                  <a:pt x="3493" y="2158648"/>
                </a:lnTo>
                <a:lnTo>
                  <a:pt x="8992" y="2155473"/>
                </a:lnTo>
                <a:lnTo>
                  <a:pt x="34477" y="2163622"/>
                </a:lnTo>
                <a:cubicBezTo>
                  <a:pt x="117596" y="2185894"/>
                  <a:pt x="203900" y="2196274"/>
                  <a:pt x="290620" y="2194022"/>
                </a:cubicBezTo>
                <a:cubicBezTo>
                  <a:pt x="435153" y="2190268"/>
                  <a:pt x="580841" y="2151423"/>
                  <a:pt x="714858" y="2074049"/>
                </a:cubicBezTo>
                <a:cubicBezTo>
                  <a:pt x="929283" y="1950250"/>
                  <a:pt x="1073230" y="1751258"/>
                  <a:pt x="1132621" y="1529609"/>
                </a:cubicBezTo>
                <a:lnTo>
                  <a:pt x="1138305" y="1503464"/>
                </a:lnTo>
                <a:lnTo>
                  <a:pt x="1143804" y="1500289"/>
                </a:lnTo>
                <a:lnTo>
                  <a:pt x="1139308" y="1498852"/>
                </a:lnTo>
                <a:close/>
                <a:moveTo>
                  <a:pt x="2069415" y="1747063"/>
                </a:moveTo>
                <a:cubicBezTo>
                  <a:pt x="2009570" y="1682261"/>
                  <a:pt x="1939071" y="1625262"/>
                  <a:pt x="1858661" y="1578837"/>
                </a:cubicBezTo>
                <a:cubicBezTo>
                  <a:pt x="1644235" y="1455038"/>
                  <a:pt x="1399929" y="1429873"/>
                  <a:pt x="1178281" y="1489263"/>
                </a:cubicBezTo>
                <a:lnTo>
                  <a:pt x="1152796" y="1497412"/>
                </a:lnTo>
                <a:lnTo>
                  <a:pt x="1147297" y="1494238"/>
                </a:lnTo>
                <a:lnTo>
                  <a:pt x="1148300" y="1498851"/>
                </a:lnTo>
                <a:lnTo>
                  <a:pt x="1143804" y="1500288"/>
                </a:lnTo>
                <a:lnTo>
                  <a:pt x="1149304" y="1503463"/>
                </a:lnTo>
                <a:lnTo>
                  <a:pt x="1154988" y="1529608"/>
                </a:lnTo>
                <a:cubicBezTo>
                  <a:pt x="1214379" y="1751257"/>
                  <a:pt x="1358325" y="1950249"/>
                  <a:pt x="1572751" y="2074048"/>
                </a:cubicBezTo>
                <a:cubicBezTo>
                  <a:pt x="1706767" y="2151422"/>
                  <a:pt x="1852455" y="2190267"/>
                  <a:pt x="1996989" y="2194021"/>
                </a:cubicBezTo>
                <a:cubicBezTo>
                  <a:pt x="2083709" y="2196273"/>
                  <a:pt x="2170013" y="2185893"/>
                  <a:pt x="2253131" y="2163621"/>
                </a:cubicBezTo>
                <a:lnTo>
                  <a:pt x="2278616" y="2155472"/>
                </a:lnTo>
                <a:lnTo>
                  <a:pt x="2284115" y="2158647"/>
                </a:lnTo>
                <a:lnTo>
                  <a:pt x="2283112" y="2154034"/>
                </a:lnTo>
                <a:lnTo>
                  <a:pt x="2287608" y="2152596"/>
                </a:lnTo>
                <a:lnTo>
                  <a:pt x="2282109" y="2149422"/>
                </a:lnTo>
                <a:lnTo>
                  <a:pt x="2276424" y="2123277"/>
                </a:lnTo>
                <a:cubicBezTo>
                  <a:pt x="2239306" y="1984747"/>
                  <a:pt x="2169157" y="1855067"/>
                  <a:pt x="2069415" y="1747063"/>
                </a:cubicBezTo>
                <a:close/>
                <a:moveTo>
                  <a:pt x="1140311" y="779689"/>
                </a:moveTo>
                <a:lnTo>
                  <a:pt x="1134812" y="782863"/>
                </a:lnTo>
                <a:lnTo>
                  <a:pt x="1109328" y="774714"/>
                </a:lnTo>
                <a:cubicBezTo>
                  <a:pt x="887679" y="715324"/>
                  <a:pt x="643374" y="740489"/>
                  <a:pt x="428947" y="864288"/>
                </a:cubicBezTo>
                <a:cubicBezTo>
                  <a:pt x="214522" y="988087"/>
                  <a:pt x="70575" y="1187079"/>
                  <a:pt x="11185" y="1408728"/>
                </a:cubicBezTo>
                <a:lnTo>
                  <a:pt x="5499" y="1434873"/>
                </a:lnTo>
                <a:lnTo>
                  <a:pt x="0" y="1438047"/>
                </a:lnTo>
                <a:lnTo>
                  <a:pt x="4497" y="1439485"/>
                </a:lnTo>
                <a:lnTo>
                  <a:pt x="3493" y="1444098"/>
                </a:lnTo>
                <a:lnTo>
                  <a:pt x="8992" y="1440923"/>
                </a:lnTo>
                <a:lnTo>
                  <a:pt x="34477" y="1449072"/>
                </a:lnTo>
                <a:cubicBezTo>
                  <a:pt x="117595" y="1471344"/>
                  <a:pt x="203900" y="1481724"/>
                  <a:pt x="290620" y="1479472"/>
                </a:cubicBezTo>
                <a:cubicBezTo>
                  <a:pt x="435154" y="1475718"/>
                  <a:pt x="580841" y="1436873"/>
                  <a:pt x="714858" y="1359499"/>
                </a:cubicBezTo>
                <a:cubicBezTo>
                  <a:pt x="929284" y="1235700"/>
                  <a:pt x="1073229" y="1036708"/>
                  <a:pt x="1132621" y="815059"/>
                </a:cubicBezTo>
                <a:lnTo>
                  <a:pt x="1138305" y="788914"/>
                </a:lnTo>
                <a:lnTo>
                  <a:pt x="1143805" y="785739"/>
                </a:lnTo>
                <a:lnTo>
                  <a:pt x="1139308" y="784302"/>
                </a:lnTo>
                <a:close/>
                <a:moveTo>
                  <a:pt x="2069415" y="1032514"/>
                </a:moveTo>
                <a:cubicBezTo>
                  <a:pt x="2009570" y="967712"/>
                  <a:pt x="1939071" y="910714"/>
                  <a:pt x="1858661" y="864289"/>
                </a:cubicBezTo>
                <a:cubicBezTo>
                  <a:pt x="1644235" y="740490"/>
                  <a:pt x="1399929" y="715325"/>
                  <a:pt x="1178281" y="774715"/>
                </a:cubicBezTo>
                <a:lnTo>
                  <a:pt x="1152796" y="782864"/>
                </a:lnTo>
                <a:lnTo>
                  <a:pt x="1147297" y="779690"/>
                </a:lnTo>
                <a:lnTo>
                  <a:pt x="1148300" y="784303"/>
                </a:lnTo>
                <a:lnTo>
                  <a:pt x="1143804" y="785740"/>
                </a:lnTo>
                <a:lnTo>
                  <a:pt x="1149304" y="788915"/>
                </a:lnTo>
                <a:lnTo>
                  <a:pt x="1154988" y="815060"/>
                </a:lnTo>
                <a:cubicBezTo>
                  <a:pt x="1214379" y="1036709"/>
                  <a:pt x="1358325" y="1235701"/>
                  <a:pt x="1572751" y="1359500"/>
                </a:cubicBezTo>
                <a:cubicBezTo>
                  <a:pt x="1706767" y="1436874"/>
                  <a:pt x="1852455" y="1475719"/>
                  <a:pt x="1996989" y="1479473"/>
                </a:cubicBezTo>
                <a:cubicBezTo>
                  <a:pt x="2083709" y="1481725"/>
                  <a:pt x="2170013" y="1471345"/>
                  <a:pt x="2253131" y="1449073"/>
                </a:cubicBezTo>
                <a:lnTo>
                  <a:pt x="2278616" y="1440924"/>
                </a:lnTo>
                <a:lnTo>
                  <a:pt x="2284115" y="1444099"/>
                </a:lnTo>
                <a:lnTo>
                  <a:pt x="2283112" y="1439486"/>
                </a:lnTo>
                <a:lnTo>
                  <a:pt x="2287608" y="1438048"/>
                </a:lnTo>
                <a:lnTo>
                  <a:pt x="2282109" y="1434874"/>
                </a:lnTo>
                <a:lnTo>
                  <a:pt x="2276424" y="1408729"/>
                </a:lnTo>
                <a:cubicBezTo>
                  <a:pt x="2239306" y="1270198"/>
                  <a:pt x="2169157" y="1140518"/>
                  <a:pt x="2069415" y="1032514"/>
                </a:cubicBezTo>
                <a:close/>
                <a:moveTo>
                  <a:pt x="1140311" y="35676"/>
                </a:moveTo>
                <a:lnTo>
                  <a:pt x="1134812" y="38850"/>
                </a:lnTo>
                <a:lnTo>
                  <a:pt x="1109328" y="30701"/>
                </a:lnTo>
                <a:cubicBezTo>
                  <a:pt x="887679" y="-28689"/>
                  <a:pt x="643374" y="-3524"/>
                  <a:pt x="428948" y="120275"/>
                </a:cubicBezTo>
                <a:cubicBezTo>
                  <a:pt x="214521" y="244074"/>
                  <a:pt x="70575" y="443066"/>
                  <a:pt x="11185" y="664715"/>
                </a:cubicBezTo>
                <a:lnTo>
                  <a:pt x="5499" y="690860"/>
                </a:lnTo>
                <a:lnTo>
                  <a:pt x="0" y="694034"/>
                </a:lnTo>
                <a:lnTo>
                  <a:pt x="4497" y="695472"/>
                </a:lnTo>
                <a:lnTo>
                  <a:pt x="3493" y="700085"/>
                </a:lnTo>
                <a:lnTo>
                  <a:pt x="8992" y="696910"/>
                </a:lnTo>
                <a:lnTo>
                  <a:pt x="34477" y="705059"/>
                </a:lnTo>
                <a:cubicBezTo>
                  <a:pt x="117595" y="727331"/>
                  <a:pt x="203900" y="737711"/>
                  <a:pt x="290620" y="735459"/>
                </a:cubicBezTo>
                <a:cubicBezTo>
                  <a:pt x="435154" y="731705"/>
                  <a:pt x="580841" y="692860"/>
                  <a:pt x="714857" y="615486"/>
                </a:cubicBezTo>
                <a:cubicBezTo>
                  <a:pt x="929284" y="491687"/>
                  <a:pt x="1073229" y="292695"/>
                  <a:pt x="1132621" y="71046"/>
                </a:cubicBezTo>
                <a:lnTo>
                  <a:pt x="1138305" y="44901"/>
                </a:lnTo>
                <a:lnTo>
                  <a:pt x="1143805" y="41726"/>
                </a:lnTo>
                <a:lnTo>
                  <a:pt x="1139308" y="40289"/>
                </a:lnTo>
                <a:close/>
                <a:moveTo>
                  <a:pt x="2069415" y="288501"/>
                </a:moveTo>
                <a:cubicBezTo>
                  <a:pt x="2009570" y="223699"/>
                  <a:pt x="1939071" y="166700"/>
                  <a:pt x="1858661" y="120276"/>
                </a:cubicBezTo>
                <a:cubicBezTo>
                  <a:pt x="1644235" y="-3523"/>
                  <a:pt x="1399929" y="-28688"/>
                  <a:pt x="1178281" y="30702"/>
                </a:cubicBezTo>
                <a:lnTo>
                  <a:pt x="1152796" y="38850"/>
                </a:lnTo>
                <a:lnTo>
                  <a:pt x="1147297" y="35676"/>
                </a:lnTo>
                <a:lnTo>
                  <a:pt x="1148300" y="40290"/>
                </a:lnTo>
                <a:lnTo>
                  <a:pt x="1143804" y="41727"/>
                </a:lnTo>
                <a:lnTo>
                  <a:pt x="1149304" y="44901"/>
                </a:lnTo>
                <a:lnTo>
                  <a:pt x="1154988" y="71046"/>
                </a:lnTo>
                <a:cubicBezTo>
                  <a:pt x="1214379" y="292695"/>
                  <a:pt x="1358325" y="491688"/>
                  <a:pt x="1572751" y="615486"/>
                </a:cubicBezTo>
                <a:cubicBezTo>
                  <a:pt x="1706767" y="692860"/>
                  <a:pt x="1852455" y="731705"/>
                  <a:pt x="1996989" y="735460"/>
                </a:cubicBezTo>
                <a:cubicBezTo>
                  <a:pt x="2083709" y="737712"/>
                  <a:pt x="2170013" y="727332"/>
                  <a:pt x="2253131" y="705060"/>
                </a:cubicBezTo>
                <a:lnTo>
                  <a:pt x="2278616" y="696911"/>
                </a:lnTo>
                <a:lnTo>
                  <a:pt x="2284115" y="700086"/>
                </a:lnTo>
                <a:lnTo>
                  <a:pt x="2283112" y="695473"/>
                </a:lnTo>
                <a:lnTo>
                  <a:pt x="2287608" y="694035"/>
                </a:lnTo>
                <a:lnTo>
                  <a:pt x="2282109" y="690860"/>
                </a:lnTo>
                <a:lnTo>
                  <a:pt x="2276424" y="664716"/>
                </a:lnTo>
                <a:cubicBezTo>
                  <a:pt x="2239306" y="526185"/>
                  <a:pt x="2169157" y="396505"/>
                  <a:pt x="2069415" y="288501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6C823-4AEE-4D15-A7B7-556599F86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100000" flipV="1">
            <a:off x="521489" y="5639014"/>
            <a:ext cx="865742" cy="628383"/>
            <a:chOff x="558167" y="958515"/>
            <a:chExt cx="865742" cy="628383"/>
          </a:xfrm>
          <a:solidFill>
            <a:schemeClr val="accent3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FE368E1-8B21-487B-879D-A96309199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>
              <a:off x="558167" y="1122160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A31684-3F27-4828-8633-A1624B028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959170" y="95851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6CF5CA-BCE0-446B-990C-62FB772AB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486523" y="3291143"/>
            <a:ext cx="1785983" cy="2208479"/>
            <a:chOff x="2725201" y="4453039"/>
            <a:chExt cx="1785983" cy="220847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91F38DD-D787-4EE5-931B-C8CC2ED92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0" flipH="1">
              <a:off x="3618192" y="4453039"/>
              <a:ext cx="0" cy="2208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4E1D11-C91E-45F4-9A4A-EC0243DE7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738439" y="5243393"/>
              <a:ext cx="17609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3D0A83C-B0AD-4E04-B3FE-48D739F6F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2725201" y="4861779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  <a:gd name="connsiteX0" fmla="*/ 440819 w 1785983"/>
                <a:gd name="connsiteY0" fmla="*/ 59 h 1849891"/>
                <a:gd name="connsiteX1" fmla="*/ 845918 w 1785983"/>
                <a:gd name="connsiteY1" fmla="*/ 261596 h 1849891"/>
                <a:gd name="connsiteX2" fmla="*/ 892992 w 1785983"/>
                <a:gd name="connsiteY2" fmla="*/ 360758 h 1849891"/>
                <a:gd name="connsiteX3" fmla="*/ 892992 w 1785983"/>
                <a:gd name="connsiteY3" fmla="*/ 365372 h 1849891"/>
                <a:gd name="connsiteX4" fmla="*/ 940065 w 1785983"/>
                <a:gd name="connsiteY4" fmla="*/ 266212 h 1849891"/>
                <a:gd name="connsiteX5" fmla="*/ 1406106 w 1785983"/>
                <a:gd name="connsiteY5" fmla="*/ 8338 h 1849891"/>
                <a:gd name="connsiteX6" fmla="*/ 1022901 w 1785983"/>
                <a:gd name="connsiteY6" fmla="*/ 1699451 h 1849891"/>
                <a:gd name="connsiteX7" fmla="*/ 892991 w 1785983"/>
                <a:gd name="connsiteY7" fmla="*/ 1799739 h 1849891"/>
                <a:gd name="connsiteX8" fmla="*/ 838223 w 1785983"/>
                <a:gd name="connsiteY8" fmla="*/ 1849891 h 1849891"/>
                <a:gd name="connsiteX9" fmla="*/ 763082 w 1785983"/>
                <a:gd name="connsiteY9" fmla="*/ 1694835 h 1849891"/>
                <a:gd name="connsiteX10" fmla="*/ 379877 w 1785983"/>
                <a:gd name="connsiteY10" fmla="*/ 3722 h 1849891"/>
                <a:gd name="connsiteX11" fmla="*/ 440819 w 1785983"/>
                <a:gd name="connsiteY11" fmla="*/ 59 h 1849891"/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763082 w 1785983"/>
                <a:gd name="connsiteY8" fmla="*/ 1694835 h 1799739"/>
                <a:gd name="connsiteX9" fmla="*/ 379877 w 1785983"/>
                <a:gd name="connsiteY9" fmla="*/ 3722 h 1799739"/>
                <a:gd name="connsiteX10" fmla="*/ 440819 w 1785983"/>
                <a:gd name="connsiteY10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Bell MT" panose="02020503060305020303" pitchFamily="18" charset="0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AF60A4C7-053A-4E00-9224-C9C9CAA54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124232" y="5447997"/>
              <a:ext cx="987915" cy="987915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C90A005E-7D6C-4543-AE86-10F5BA1C0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315029" y="5983110"/>
              <a:ext cx="606323" cy="606323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174C2C-9AC5-4D2F-B12B-8AD9BE877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 flipV="1">
            <a:off x="473803" y="5280732"/>
            <a:ext cx="864005" cy="1032464"/>
            <a:chOff x="2207971" y="2384401"/>
            <a:chExt cx="864005" cy="1032464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A1D572-4E75-4B18-83CD-369937018B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2207971" y="285630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501448-AAB4-4BDF-81E5-BF4BEF2A4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607238" y="2688467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A5CA3F8-7E28-4253-9221-2849B18913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40769" y="2384401"/>
              <a:ext cx="313009" cy="1032464"/>
              <a:chOff x="2440769" y="2384401"/>
              <a:chExt cx="313009" cy="103246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BAD8F42-57F4-4A12-8B47-E199EA174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2440769" y="2516865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BF509FE-DD9E-4AB3-94EE-468C868875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100000" flipH="1">
                <a:off x="2753778" y="2384401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7F45189-997F-4E6B-800E-D17FF116E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10114077" y="3690094"/>
            <a:ext cx="1785983" cy="1799739"/>
          </a:xfrm>
          <a:custGeom>
            <a:avLst/>
            <a:gdLst>
              <a:gd name="connsiteX0" fmla="*/ 440819 w 1785983"/>
              <a:gd name="connsiteY0" fmla="*/ 59 h 1799739"/>
              <a:gd name="connsiteX1" fmla="*/ 845918 w 1785983"/>
              <a:gd name="connsiteY1" fmla="*/ 261596 h 1799739"/>
              <a:gd name="connsiteX2" fmla="*/ 892992 w 1785983"/>
              <a:gd name="connsiteY2" fmla="*/ 360758 h 1799739"/>
              <a:gd name="connsiteX3" fmla="*/ 892992 w 1785983"/>
              <a:gd name="connsiteY3" fmla="*/ 365372 h 1799739"/>
              <a:gd name="connsiteX4" fmla="*/ 940065 w 1785983"/>
              <a:gd name="connsiteY4" fmla="*/ 266212 h 1799739"/>
              <a:gd name="connsiteX5" fmla="*/ 1406106 w 1785983"/>
              <a:gd name="connsiteY5" fmla="*/ 8338 h 1799739"/>
              <a:gd name="connsiteX6" fmla="*/ 1022901 w 1785983"/>
              <a:gd name="connsiteY6" fmla="*/ 1699451 h 1799739"/>
              <a:gd name="connsiteX7" fmla="*/ 892991 w 1785983"/>
              <a:gd name="connsiteY7" fmla="*/ 1799739 h 1799739"/>
              <a:gd name="connsiteX8" fmla="*/ 892991 w 1785983"/>
              <a:gd name="connsiteY8" fmla="*/ 1795123 h 1799739"/>
              <a:gd name="connsiteX9" fmla="*/ 763082 w 1785983"/>
              <a:gd name="connsiteY9" fmla="*/ 1694835 h 1799739"/>
              <a:gd name="connsiteX10" fmla="*/ 379877 w 1785983"/>
              <a:gd name="connsiteY10" fmla="*/ 3722 h 1799739"/>
              <a:gd name="connsiteX11" fmla="*/ 440819 w 1785983"/>
              <a:gd name="connsiteY11" fmla="*/ 59 h 1799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5983" h="1799739">
                <a:moveTo>
                  <a:pt x="440819" y="59"/>
                </a:moveTo>
                <a:cubicBezTo>
                  <a:pt x="584367" y="2557"/>
                  <a:pt x="735105" y="83293"/>
                  <a:pt x="845918" y="261596"/>
                </a:cubicBezTo>
                <a:lnTo>
                  <a:pt x="892992" y="360758"/>
                </a:lnTo>
                <a:lnTo>
                  <a:pt x="892992" y="365372"/>
                </a:lnTo>
                <a:lnTo>
                  <a:pt x="940065" y="266212"/>
                </a:lnTo>
                <a:cubicBezTo>
                  <a:pt x="1066709" y="62437"/>
                  <a:pt x="1245499" y="-13903"/>
                  <a:pt x="1406106" y="8338"/>
                </a:cubicBezTo>
                <a:cubicBezTo>
                  <a:pt x="1827702" y="66720"/>
                  <a:pt x="2124001" y="804388"/>
                  <a:pt x="1022901" y="1699451"/>
                </a:cubicBezTo>
                <a:lnTo>
                  <a:pt x="892991" y="1799739"/>
                </a:lnTo>
                <a:lnTo>
                  <a:pt x="892991" y="1795123"/>
                </a:lnTo>
                <a:lnTo>
                  <a:pt x="763082" y="1694835"/>
                </a:lnTo>
                <a:cubicBezTo>
                  <a:pt x="-338018" y="799772"/>
                  <a:pt x="-41719" y="62104"/>
                  <a:pt x="379877" y="3722"/>
                </a:cubicBezTo>
                <a:cubicBezTo>
                  <a:pt x="399953" y="942"/>
                  <a:pt x="420313" y="-298"/>
                  <a:pt x="440819" y="59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214B40-3523-42BE-856A-2B9047265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100000" flipV="1">
            <a:off x="9049994" y="71786"/>
            <a:ext cx="2287608" cy="3673900"/>
            <a:chOff x="-6080955" y="3437416"/>
            <a:chExt cx="2287608" cy="3673900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26B876-FE3F-403F-B675-FB9415E00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4937151" y="4754133"/>
              <a:ext cx="0" cy="23571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3F8DDE7-4258-4181-9F2B-940B587EE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-5226554" y="3437416"/>
              <a:ext cx="571820" cy="1316717"/>
            </a:xfrm>
            <a:custGeom>
              <a:avLst/>
              <a:gdLst>
                <a:gd name="connsiteX0" fmla="*/ 282417 w 571820"/>
                <a:gd name="connsiteY0" fmla="*/ 1316717 h 1316717"/>
                <a:gd name="connsiteX1" fmla="*/ 285910 w 571820"/>
                <a:gd name="connsiteY1" fmla="*/ 1313542 h 1316717"/>
                <a:gd name="connsiteX2" fmla="*/ 289403 w 571820"/>
                <a:gd name="connsiteY2" fmla="*/ 1316717 h 1316717"/>
                <a:gd name="connsiteX3" fmla="*/ 289403 w 571820"/>
                <a:gd name="connsiteY3" fmla="*/ 1310368 h 1316717"/>
                <a:gd name="connsiteX4" fmla="*/ 309203 w 571820"/>
                <a:gd name="connsiteY4" fmla="*/ 1292372 h 1316717"/>
                <a:gd name="connsiteX5" fmla="*/ 571820 w 571820"/>
                <a:gd name="connsiteY5" fmla="*/ 658358 h 1316717"/>
                <a:gd name="connsiteX6" fmla="*/ 309203 w 571820"/>
                <a:gd name="connsiteY6" fmla="*/ 24345 h 1316717"/>
                <a:gd name="connsiteX7" fmla="*/ 289403 w 571820"/>
                <a:gd name="connsiteY7" fmla="*/ 6349 h 1316717"/>
                <a:gd name="connsiteX8" fmla="*/ 289403 w 571820"/>
                <a:gd name="connsiteY8" fmla="*/ 0 h 1316717"/>
                <a:gd name="connsiteX9" fmla="*/ 285910 w 571820"/>
                <a:gd name="connsiteY9" fmla="*/ 3175 h 1316717"/>
                <a:gd name="connsiteX10" fmla="*/ 282417 w 571820"/>
                <a:gd name="connsiteY10" fmla="*/ 0 h 1316717"/>
                <a:gd name="connsiteX11" fmla="*/ 282417 w 571820"/>
                <a:gd name="connsiteY11" fmla="*/ 6350 h 1316717"/>
                <a:gd name="connsiteX12" fmla="*/ 262617 w 571820"/>
                <a:gd name="connsiteY12" fmla="*/ 24345 h 1316717"/>
                <a:gd name="connsiteX13" fmla="*/ 0 w 571820"/>
                <a:gd name="connsiteY13" fmla="*/ 658359 h 1316717"/>
                <a:gd name="connsiteX14" fmla="*/ 262617 w 571820"/>
                <a:gd name="connsiteY14" fmla="*/ 1292372 h 1316717"/>
                <a:gd name="connsiteX15" fmla="*/ 282417 w 571820"/>
                <a:gd name="connsiteY15" fmla="*/ 1310368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1820" h="1316717">
                  <a:moveTo>
                    <a:pt x="282417" y="1316717"/>
                  </a:moveTo>
                  <a:lnTo>
                    <a:pt x="285910" y="1313542"/>
                  </a:lnTo>
                  <a:lnTo>
                    <a:pt x="289403" y="1316717"/>
                  </a:lnTo>
                  <a:lnTo>
                    <a:pt x="289403" y="1310368"/>
                  </a:lnTo>
                  <a:lnTo>
                    <a:pt x="309203" y="1292372"/>
                  </a:lnTo>
                  <a:cubicBezTo>
                    <a:pt x="471461" y="1130114"/>
                    <a:pt x="571820" y="905956"/>
                    <a:pt x="571820" y="658358"/>
                  </a:cubicBezTo>
                  <a:cubicBezTo>
                    <a:pt x="571820" y="410761"/>
                    <a:pt x="471461" y="186603"/>
                    <a:pt x="309203" y="24345"/>
                  </a:cubicBezTo>
                  <a:lnTo>
                    <a:pt x="289403" y="6349"/>
                  </a:lnTo>
                  <a:lnTo>
                    <a:pt x="289403" y="0"/>
                  </a:lnTo>
                  <a:lnTo>
                    <a:pt x="285910" y="3175"/>
                  </a:lnTo>
                  <a:lnTo>
                    <a:pt x="282417" y="0"/>
                  </a:lnTo>
                  <a:lnTo>
                    <a:pt x="282417" y="6350"/>
                  </a:lnTo>
                  <a:lnTo>
                    <a:pt x="262617" y="24345"/>
                  </a:lnTo>
                  <a:cubicBezTo>
                    <a:pt x="100359" y="186604"/>
                    <a:pt x="0" y="410761"/>
                    <a:pt x="0" y="658359"/>
                  </a:cubicBezTo>
                  <a:cubicBezTo>
                    <a:pt x="0" y="905956"/>
                    <a:pt x="100359" y="1130114"/>
                    <a:pt x="262617" y="1292372"/>
                  </a:cubicBezTo>
                  <a:lnTo>
                    <a:pt x="282417" y="1310368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EED88FA-E654-453B-92BF-21196E32B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F3C238A-5CF1-4927-B70F-C99112299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4476018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2EAC2EE-4C33-44A6-A62B-6130E320A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2EC395-DF39-4C41-A452-37AF723EA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190567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425D947-0068-4059-B9BE-93A3B27CD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6080955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0F2FE05-A04C-4860-B709-2FCBEAE87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-4937151" y="5934581"/>
              <a:ext cx="1143804" cy="735761"/>
            </a:xfrm>
            <a:custGeom>
              <a:avLst/>
              <a:gdLst>
                <a:gd name="connsiteX0" fmla="*/ 290619 w 1143804"/>
                <a:gd name="connsiteY0" fmla="*/ 302 h 735761"/>
                <a:gd name="connsiteX1" fmla="*/ 714857 w 1143804"/>
                <a:gd name="connsiteY1" fmla="*/ 120275 h 735761"/>
                <a:gd name="connsiteX2" fmla="*/ 1132620 w 1143804"/>
                <a:gd name="connsiteY2" fmla="*/ 664715 h 735761"/>
                <a:gd name="connsiteX3" fmla="*/ 1138304 w 1143804"/>
                <a:gd name="connsiteY3" fmla="*/ 690860 h 735761"/>
                <a:gd name="connsiteX4" fmla="*/ 1143804 w 1143804"/>
                <a:gd name="connsiteY4" fmla="*/ 694035 h 735761"/>
                <a:gd name="connsiteX5" fmla="*/ 1139308 w 1143804"/>
                <a:gd name="connsiteY5" fmla="*/ 695472 h 735761"/>
                <a:gd name="connsiteX6" fmla="*/ 1140311 w 1143804"/>
                <a:gd name="connsiteY6" fmla="*/ 700085 h 735761"/>
                <a:gd name="connsiteX7" fmla="*/ 1134812 w 1143804"/>
                <a:gd name="connsiteY7" fmla="*/ 696911 h 735761"/>
                <a:gd name="connsiteX8" fmla="*/ 1109327 w 1143804"/>
                <a:gd name="connsiteY8" fmla="*/ 705060 h 735761"/>
                <a:gd name="connsiteX9" fmla="*/ 428947 w 1143804"/>
                <a:gd name="connsiteY9" fmla="*/ 615486 h 735761"/>
                <a:gd name="connsiteX10" fmla="*/ 11184 w 1143804"/>
                <a:gd name="connsiteY10" fmla="*/ 71046 h 735761"/>
                <a:gd name="connsiteX11" fmla="*/ 5499 w 1143804"/>
                <a:gd name="connsiteY11" fmla="*/ 44901 h 735761"/>
                <a:gd name="connsiteX12" fmla="*/ 0 w 1143804"/>
                <a:gd name="connsiteY12" fmla="*/ 41727 h 735761"/>
                <a:gd name="connsiteX13" fmla="*/ 4496 w 1143804"/>
                <a:gd name="connsiteY13" fmla="*/ 40289 h 735761"/>
                <a:gd name="connsiteX14" fmla="*/ 3493 w 1143804"/>
                <a:gd name="connsiteY14" fmla="*/ 35676 h 735761"/>
                <a:gd name="connsiteX15" fmla="*/ 8992 w 1143804"/>
                <a:gd name="connsiteY15" fmla="*/ 38851 h 735761"/>
                <a:gd name="connsiteX16" fmla="*/ 34477 w 1143804"/>
                <a:gd name="connsiteY16" fmla="*/ 30702 h 735761"/>
                <a:gd name="connsiteX17" fmla="*/ 290619 w 1143804"/>
                <a:gd name="connsiteY17" fmla="*/ 302 h 73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3804" h="735761">
                  <a:moveTo>
                    <a:pt x="290619" y="302"/>
                  </a:moveTo>
                  <a:cubicBezTo>
                    <a:pt x="435153" y="4056"/>
                    <a:pt x="580841" y="42901"/>
                    <a:pt x="714857" y="120275"/>
                  </a:cubicBezTo>
                  <a:cubicBezTo>
                    <a:pt x="929283" y="244074"/>
                    <a:pt x="1073229" y="443066"/>
                    <a:pt x="1132620" y="664715"/>
                  </a:cubicBezTo>
                  <a:lnTo>
                    <a:pt x="1138304" y="690860"/>
                  </a:lnTo>
                  <a:lnTo>
                    <a:pt x="1143804" y="694035"/>
                  </a:lnTo>
                  <a:lnTo>
                    <a:pt x="1139308" y="695472"/>
                  </a:lnTo>
                  <a:lnTo>
                    <a:pt x="1140311" y="700085"/>
                  </a:lnTo>
                  <a:lnTo>
                    <a:pt x="1134812" y="696911"/>
                  </a:lnTo>
                  <a:lnTo>
                    <a:pt x="1109327" y="705060"/>
                  </a:lnTo>
                  <a:cubicBezTo>
                    <a:pt x="887679" y="764450"/>
                    <a:pt x="643373" y="739285"/>
                    <a:pt x="428947" y="615486"/>
                  </a:cubicBezTo>
                  <a:cubicBezTo>
                    <a:pt x="214521" y="491687"/>
                    <a:pt x="70574" y="292695"/>
                    <a:pt x="11184" y="71046"/>
                  </a:cubicBezTo>
                  <a:lnTo>
                    <a:pt x="5499" y="44901"/>
                  </a:lnTo>
                  <a:lnTo>
                    <a:pt x="0" y="41727"/>
                  </a:lnTo>
                  <a:lnTo>
                    <a:pt x="4496" y="40289"/>
                  </a:lnTo>
                  <a:lnTo>
                    <a:pt x="3493" y="35676"/>
                  </a:lnTo>
                  <a:lnTo>
                    <a:pt x="8992" y="38851"/>
                  </a:lnTo>
                  <a:lnTo>
                    <a:pt x="34477" y="30702"/>
                  </a:lnTo>
                  <a:cubicBezTo>
                    <a:pt x="117595" y="8430"/>
                    <a:pt x="203899" y="-1950"/>
                    <a:pt x="290619" y="302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B24FAF-5447-4024-88D7-8EBD474B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610" y="1011237"/>
            <a:ext cx="4426782" cy="86040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Final decision</a:t>
            </a:r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6E305-0221-4707-829B-4168A4F3E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2788" y="3312459"/>
            <a:ext cx="6419918" cy="3009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Apple should invest and install their own software into other brands of vehicles within the automobile industry.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9D14CB3-B46C-4D52-91C7-9020767C0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500000" flipH="1" flipV="1">
            <a:off x="10901022" y="5639014"/>
            <a:ext cx="865742" cy="628383"/>
            <a:chOff x="558167" y="958515"/>
            <a:chExt cx="865742" cy="628383"/>
          </a:xfrm>
          <a:solidFill>
            <a:schemeClr val="accent3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A77D7F4-D3A2-4801-9AC3-6626FDE15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>
              <a:off x="558167" y="1122160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E62BACE-7CE7-442A-BFFB-8BC57C446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959170" y="95851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95E1464-F8FF-467B-BC7A-2DB63FD73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 flipH="1">
            <a:off x="9919495" y="3291143"/>
            <a:ext cx="1785983" cy="2208479"/>
            <a:chOff x="2725201" y="4453039"/>
            <a:chExt cx="1785983" cy="220847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D9EF77E-636A-4F91-8AC6-2926F2512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0" flipH="1">
              <a:off x="3618192" y="4453039"/>
              <a:ext cx="0" cy="22084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F9F8CE5-DA1D-4DAF-A044-400C40169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738439" y="5243393"/>
              <a:ext cx="17609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C47A2FE-4826-4485-B3C0-56DF9A73A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2725201" y="4861779"/>
              <a:ext cx="1785983" cy="1799739"/>
            </a:xfrm>
            <a:custGeom>
              <a:avLst/>
              <a:gdLst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892991 w 1785983"/>
                <a:gd name="connsiteY8" fmla="*/ 1795123 h 1799739"/>
                <a:gd name="connsiteX9" fmla="*/ 763082 w 1785983"/>
                <a:gd name="connsiteY9" fmla="*/ 1694835 h 1799739"/>
                <a:gd name="connsiteX10" fmla="*/ 379877 w 1785983"/>
                <a:gd name="connsiteY10" fmla="*/ 3722 h 1799739"/>
                <a:gd name="connsiteX11" fmla="*/ 440819 w 1785983"/>
                <a:gd name="connsiteY11" fmla="*/ 59 h 1799739"/>
                <a:gd name="connsiteX0" fmla="*/ 440819 w 1785983"/>
                <a:gd name="connsiteY0" fmla="*/ 59 h 1849891"/>
                <a:gd name="connsiteX1" fmla="*/ 845918 w 1785983"/>
                <a:gd name="connsiteY1" fmla="*/ 261596 h 1849891"/>
                <a:gd name="connsiteX2" fmla="*/ 892992 w 1785983"/>
                <a:gd name="connsiteY2" fmla="*/ 360758 h 1849891"/>
                <a:gd name="connsiteX3" fmla="*/ 892992 w 1785983"/>
                <a:gd name="connsiteY3" fmla="*/ 365372 h 1849891"/>
                <a:gd name="connsiteX4" fmla="*/ 940065 w 1785983"/>
                <a:gd name="connsiteY4" fmla="*/ 266212 h 1849891"/>
                <a:gd name="connsiteX5" fmla="*/ 1406106 w 1785983"/>
                <a:gd name="connsiteY5" fmla="*/ 8338 h 1849891"/>
                <a:gd name="connsiteX6" fmla="*/ 1022901 w 1785983"/>
                <a:gd name="connsiteY6" fmla="*/ 1699451 h 1849891"/>
                <a:gd name="connsiteX7" fmla="*/ 892991 w 1785983"/>
                <a:gd name="connsiteY7" fmla="*/ 1799739 h 1849891"/>
                <a:gd name="connsiteX8" fmla="*/ 838223 w 1785983"/>
                <a:gd name="connsiteY8" fmla="*/ 1849891 h 1849891"/>
                <a:gd name="connsiteX9" fmla="*/ 763082 w 1785983"/>
                <a:gd name="connsiteY9" fmla="*/ 1694835 h 1849891"/>
                <a:gd name="connsiteX10" fmla="*/ 379877 w 1785983"/>
                <a:gd name="connsiteY10" fmla="*/ 3722 h 1849891"/>
                <a:gd name="connsiteX11" fmla="*/ 440819 w 1785983"/>
                <a:gd name="connsiteY11" fmla="*/ 59 h 1849891"/>
                <a:gd name="connsiteX0" fmla="*/ 440819 w 1785983"/>
                <a:gd name="connsiteY0" fmla="*/ 59 h 1799739"/>
                <a:gd name="connsiteX1" fmla="*/ 845918 w 1785983"/>
                <a:gd name="connsiteY1" fmla="*/ 261596 h 1799739"/>
                <a:gd name="connsiteX2" fmla="*/ 892992 w 1785983"/>
                <a:gd name="connsiteY2" fmla="*/ 360758 h 1799739"/>
                <a:gd name="connsiteX3" fmla="*/ 892992 w 1785983"/>
                <a:gd name="connsiteY3" fmla="*/ 365372 h 1799739"/>
                <a:gd name="connsiteX4" fmla="*/ 940065 w 1785983"/>
                <a:gd name="connsiteY4" fmla="*/ 266212 h 1799739"/>
                <a:gd name="connsiteX5" fmla="*/ 1406106 w 1785983"/>
                <a:gd name="connsiteY5" fmla="*/ 8338 h 1799739"/>
                <a:gd name="connsiteX6" fmla="*/ 1022901 w 1785983"/>
                <a:gd name="connsiteY6" fmla="*/ 1699451 h 1799739"/>
                <a:gd name="connsiteX7" fmla="*/ 892991 w 1785983"/>
                <a:gd name="connsiteY7" fmla="*/ 1799739 h 1799739"/>
                <a:gd name="connsiteX8" fmla="*/ 763082 w 1785983"/>
                <a:gd name="connsiteY8" fmla="*/ 1694835 h 1799739"/>
                <a:gd name="connsiteX9" fmla="*/ 379877 w 1785983"/>
                <a:gd name="connsiteY9" fmla="*/ 3722 h 1799739"/>
                <a:gd name="connsiteX10" fmla="*/ 440819 w 1785983"/>
                <a:gd name="connsiteY10" fmla="*/ 59 h 179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5983" h="1799739">
                  <a:moveTo>
                    <a:pt x="440819" y="59"/>
                  </a:moveTo>
                  <a:cubicBezTo>
                    <a:pt x="584367" y="2557"/>
                    <a:pt x="735105" y="83293"/>
                    <a:pt x="845918" y="261596"/>
                  </a:cubicBezTo>
                  <a:lnTo>
                    <a:pt x="892992" y="360758"/>
                  </a:lnTo>
                  <a:lnTo>
                    <a:pt x="892992" y="365372"/>
                  </a:lnTo>
                  <a:lnTo>
                    <a:pt x="940065" y="266212"/>
                  </a:lnTo>
                  <a:cubicBezTo>
                    <a:pt x="1066709" y="62437"/>
                    <a:pt x="1245499" y="-13903"/>
                    <a:pt x="1406106" y="8338"/>
                  </a:cubicBezTo>
                  <a:cubicBezTo>
                    <a:pt x="1827702" y="66720"/>
                    <a:pt x="2124001" y="804388"/>
                    <a:pt x="1022901" y="1699451"/>
                  </a:cubicBezTo>
                  <a:lnTo>
                    <a:pt x="892991" y="1799739"/>
                  </a:lnTo>
                  <a:lnTo>
                    <a:pt x="763082" y="1694835"/>
                  </a:lnTo>
                  <a:cubicBezTo>
                    <a:pt x="-338018" y="799772"/>
                    <a:pt x="-41719" y="62104"/>
                    <a:pt x="379877" y="3722"/>
                  </a:cubicBezTo>
                  <a:cubicBezTo>
                    <a:pt x="399953" y="942"/>
                    <a:pt x="420313" y="-298"/>
                    <a:pt x="440819" y="59"/>
                  </a:cubicBez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Bell MT" panose="02020503060305020303" pitchFamily="18" charset="0"/>
              </a:endParaRPr>
            </a:p>
          </p:txBody>
        </p:sp>
        <p:sp>
          <p:nvSpPr>
            <p:cNvPr id="66" name="Rectangle 30">
              <a:extLst>
                <a:ext uri="{FF2B5EF4-FFF2-40B4-BE49-F238E27FC236}">
                  <a16:creationId xmlns:a16="http://schemas.microsoft.com/office/drawing/2014/main" id="{A9D0A0EF-4934-4E46-A33A-95E5D932D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124232" y="5447997"/>
              <a:ext cx="987915" cy="987915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30">
              <a:extLst>
                <a:ext uri="{FF2B5EF4-FFF2-40B4-BE49-F238E27FC236}">
                  <a16:creationId xmlns:a16="http://schemas.microsoft.com/office/drawing/2014/main" id="{EA389321-1892-4D9B-9F10-CA83BC15F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315029" y="5983110"/>
              <a:ext cx="606323" cy="606323"/>
            </a:xfrm>
            <a:custGeom>
              <a:avLst/>
              <a:gdLst>
                <a:gd name="connsiteX0" fmla="*/ 0 w 1302493"/>
                <a:gd name="connsiteY0" fmla="*/ 0 h 1302493"/>
                <a:gd name="connsiteX1" fmla="*/ 1302493 w 1302493"/>
                <a:gd name="connsiteY1" fmla="*/ 0 h 1302493"/>
                <a:gd name="connsiteX2" fmla="*/ 1302493 w 1302493"/>
                <a:gd name="connsiteY2" fmla="*/ 1302493 h 1302493"/>
                <a:gd name="connsiteX3" fmla="*/ 0 w 1302493"/>
                <a:gd name="connsiteY3" fmla="*/ 1302493 h 1302493"/>
                <a:gd name="connsiteX4" fmla="*/ 0 w 1302493"/>
                <a:gd name="connsiteY4" fmla="*/ 0 h 1302493"/>
                <a:gd name="connsiteX0" fmla="*/ 1302493 w 1393933"/>
                <a:gd name="connsiteY0" fmla="*/ 1302493 h 1393933"/>
                <a:gd name="connsiteX1" fmla="*/ 0 w 1393933"/>
                <a:gd name="connsiteY1" fmla="*/ 1302493 h 1393933"/>
                <a:gd name="connsiteX2" fmla="*/ 0 w 1393933"/>
                <a:gd name="connsiteY2" fmla="*/ 0 h 1393933"/>
                <a:gd name="connsiteX3" fmla="*/ 1302493 w 1393933"/>
                <a:gd name="connsiteY3" fmla="*/ 0 h 1393933"/>
                <a:gd name="connsiteX4" fmla="*/ 1393933 w 1393933"/>
                <a:gd name="connsiteY4" fmla="*/ 1393933 h 1393933"/>
                <a:gd name="connsiteX0" fmla="*/ 0 w 1393933"/>
                <a:gd name="connsiteY0" fmla="*/ 1302493 h 1393933"/>
                <a:gd name="connsiteX1" fmla="*/ 0 w 1393933"/>
                <a:gd name="connsiteY1" fmla="*/ 0 h 1393933"/>
                <a:gd name="connsiteX2" fmla="*/ 1302493 w 1393933"/>
                <a:gd name="connsiteY2" fmla="*/ 0 h 1393933"/>
                <a:gd name="connsiteX3" fmla="*/ 1393933 w 1393933"/>
                <a:gd name="connsiteY3" fmla="*/ 1393933 h 1393933"/>
                <a:gd name="connsiteX0" fmla="*/ 0 w 1302493"/>
                <a:gd name="connsiteY0" fmla="*/ 1302493 h 1302493"/>
                <a:gd name="connsiteX1" fmla="*/ 0 w 1302493"/>
                <a:gd name="connsiteY1" fmla="*/ 0 h 1302493"/>
                <a:gd name="connsiteX2" fmla="*/ 1302493 w 1302493"/>
                <a:gd name="connsiteY2" fmla="*/ 0 h 130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2493" h="1302493">
                  <a:moveTo>
                    <a:pt x="0" y="1302493"/>
                  </a:moveTo>
                  <a:lnTo>
                    <a:pt x="0" y="0"/>
                  </a:lnTo>
                  <a:lnTo>
                    <a:pt x="1302493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9F93B70-A436-473C-A7CE-540999A59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V="1">
            <a:off x="10854193" y="5280732"/>
            <a:ext cx="864005" cy="1032464"/>
            <a:chOff x="2207971" y="2384401"/>
            <a:chExt cx="864005" cy="1032464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78ABD64-1B50-4D55-BC1F-146CC4D6E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2207971" y="2856305"/>
              <a:ext cx="464739" cy="464739"/>
            </a:xfrm>
            <a:custGeom>
              <a:avLst/>
              <a:gdLst>
                <a:gd name="connsiteX0" fmla="*/ 464132 w 464739"/>
                <a:gd name="connsiteY0" fmla="*/ 463881 h 464739"/>
                <a:gd name="connsiteX1" fmla="*/ 463891 w 464739"/>
                <a:gd name="connsiteY1" fmla="*/ 463892 h 464739"/>
                <a:gd name="connsiteX2" fmla="*/ 463880 w 464739"/>
                <a:gd name="connsiteY2" fmla="*/ 464132 h 464739"/>
                <a:gd name="connsiteX3" fmla="*/ 463651 w 464739"/>
                <a:gd name="connsiteY3" fmla="*/ 463904 h 464739"/>
                <a:gd name="connsiteX4" fmla="*/ 446142 w 464739"/>
                <a:gd name="connsiteY4" fmla="*/ 464739 h 464739"/>
                <a:gd name="connsiteX5" fmla="*/ 130673 w 464739"/>
                <a:gd name="connsiteY5" fmla="*/ 334067 h 464739"/>
                <a:gd name="connsiteX6" fmla="*/ 0 w 464739"/>
                <a:gd name="connsiteY6" fmla="*/ 18597 h 464739"/>
                <a:gd name="connsiteX7" fmla="*/ 836 w 464739"/>
                <a:gd name="connsiteY7" fmla="*/ 1089 h 464739"/>
                <a:gd name="connsiteX8" fmla="*/ 607 w 464739"/>
                <a:gd name="connsiteY8" fmla="*/ 859 h 464739"/>
                <a:gd name="connsiteX9" fmla="*/ 848 w 464739"/>
                <a:gd name="connsiteY9" fmla="*/ 848 h 464739"/>
                <a:gd name="connsiteX10" fmla="*/ 859 w 464739"/>
                <a:gd name="connsiteY10" fmla="*/ 607 h 464739"/>
                <a:gd name="connsiteX11" fmla="*/ 1089 w 464739"/>
                <a:gd name="connsiteY11" fmla="*/ 836 h 464739"/>
                <a:gd name="connsiteX12" fmla="*/ 18597 w 464739"/>
                <a:gd name="connsiteY12" fmla="*/ 0 h 464739"/>
                <a:gd name="connsiteX13" fmla="*/ 334067 w 464739"/>
                <a:gd name="connsiteY13" fmla="*/ 130672 h 464739"/>
                <a:gd name="connsiteX14" fmla="*/ 464739 w 464739"/>
                <a:gd name="connsiteY14" fmla="*/ 446142 h 464739"/>
                <a:gd name="connsiteX15" fmla="*/ 463903 w 464739"/>
                <a:gd name="connsiteY15" fmla="*/ 463652 h 46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9" h="464739">
                  <a:moveTo>
                    <a:pt x="464132" y="463881"/>
                  </a:moveTo>
                  <a:lnTo>
                    <a:pt x="463891" y="463892"/>
                  </a:lnTo>
                  <a:lnTo>
                    <a:pt x="463880" y="464132"/>
                  </a:lnTo>
                  <a:lnTo>
                    <a:pt x="463651" y="463904"/>
                  </a:lnTo>
                  <a:lnTo>
                    <a:pt x="446142" y="464739"/>
                  </a:lnTo>
                  <a:cubicBezTo>
                    <a:pt x="331965" y="464739"/>
                    <a:pt x="217787" y="421182"/>
                    <a:pt x="130673" y="334067"/>
                  </a:cubicBezTo>
                  <a:cubicBezTo>
                    <a:pt x="43558" y="246953"/>
                    <a:pt x="1" y="132775"/>
                    <a:pt x="0" y="18597"/>
                  </a:cubicBezTo>
                  <a:lnTo>
                    <a:pt x="836" y="1089"/>
                  </a:lnTo>
                  <a:lnTo>
                    <a:pt x="607" y="859"/>
                  </a:lnTo>
                  <a:lnTo>
                    <a:pt x="848" y="848"/>
                  </a:lnTo>
                  <a:lnTo>
                    <a:pt x="859" y="607"/>
                  </a:lnTo>
                  <a:lnTo>
                    <a:pt x="1089" y="836"/>
                  </a:lnTo>
                  <a:lnTo>
                    <a:pt x="18597" y="0"/>
                  </a:lnTo>
                  <a:cubicBezTo>
                    <a:pt x="132775" y="0"/>
                    <a:pt x="246952" y="43557"/>
                    <a:pt x="334067" y="130672"/>
                  </a:cubicBezTo>
                  <a:cubicBezTo>
                    <a:pt x="421182" y="217787"/>
                    <a:pt x="464739" y="331964"/>
                    <a:pt x="464739" y="446142"/>
                  </a:cubicBezTo>
                  <a:lnTo>
                    <a:pt x="463903" y="463652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7FC7EAA-9D36-4047-8A25-796E944D1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607238" y="2688467"/>
              <a:ext cx="464738" cy="464738"/>
            </a:xfrm>
            <a:custGeom>
              <a:avLst/>
              <a:gdLst>
                <a:gd name="connsiteX0" fmla="*/ 446142 w 464738"/>
                <a:gd name="connsiteY0" fmla="*/ 464738 h 464738"/>
                <a:gd name="connsiteX1" fmla="*/ 130673 w 464738"/>
                <a:gd name="connsiteY1" fmla="*/ 334066 h 464738"/>
                <a:gd name="connsiteX2" fmla="*/ 0 w 464738"/>
                <a:gd name="connsiteY2" fmla="*/ 18596 h 464738"/>
                <a:gd name="connsiteX3" fmla="*/ 836 w 464738"/>
                <a:gd name="connsiteY3" fmla="*/ 1089 h 464738"/>
                <a:gd name="connsiteX4" fmla="*/ 606 w 464738"/>
                <a:gd name="connsiteY4" fmla="*/ 859 h 464738"/>
                <a:gd name="connsiteX5" fmla="*/ 848 w 464738"/>
                <a:gd name="connsiteY5" fmla="*/ 848 h 464738"/>
                <a:gd name="connsiteX6" fmla="*/ 859 w 464738"/>
                <a:gd name="connsiteY6" fmla="*/ 606 h 464738"/>
                <a:gd name="connsiteX7" fmla="*/ 1089 w 464738"/>
                <a:gd name="connsiteY7" fmla="*/ 836 h 464738"/>
                <a:gd name="connsiteX8" fmla="*/ 18596 w 464738"/>
                <a:gd name="connsiteY8" fmla="*/ 0 h 464738"/>
                <a:gd name="connsiteX9" fmla="*/ 334066 w 464738"/>
                <a:gd name="connsiteY9" fmla="*/ 130672 h 464738"/>
                <a:gd name="connsiteX10" fmla="*/ 464738 w 464738"/>
                <a:gd name="connsiteY10" fmla="*/ 446142 h 464738"/>
                <a:gd name="connsiteX11" fmla="*/ 463902 w 464738"/>
                <a:gd name="connsiteY11" fmla="*/ 463650 h 464738"/>
                <a:gd name="connsiteX12" fmla="*/ 464132 w 464738"/>
                <a:gd name="connsiteY12" fmla="*/ 463880 h 464738"/>
                <a:gd name="connsiteX13" fmla="*/ 463891 w 464738"/>
                <a:gd name="connsiteY13" fmla="*/ 463892 h 464738"/>
                <a:gd name="connsiteX14" fmla="*/ 463879 w 464738"/>
                <a:gd name="connsiteY14" fmla="*/ 464132 h 464738"/>
                <a:gd name="connsiteX15" fmla="*/ 463650 w 464738"/>
                <a:gd name="connsiteY15" fmla="*/ 463903 h 46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4738" h="464738">
                  <a:moveTo>
                    <a:pt x="446142" y="464738"/>
                  </a:moveTo>
                  <a:cubicBezTo>
                    <a:pt x="331965" y="464738"/>
                    <a:pt x="217787" y="421181"/>
                    <a:pt x="130673" y="334066"/>
                  </a:cubicBezTo>
                  <a:cubicBezTo>
                    <a:pt x="43558" y="246952"/>
                    <a:pt x="1" y="132774"/>
                    <a:pt x="0" y="18596"/>
                  </a:cubicBezTo>
                  <a:lnTo>
                    <a:pt x="836" y="1089"/>
                  </a:lnTo>
                  <a:lnTo>
                    <a:pt x="606" y="859"/>
                  </a:lnTo>
                  <a:lnTo>
                    <a:pt x="848" y="848"/>
                  </a:lnTo>
                  <a:lnTo>
                    <a:pt x="859" y="606"/>
                  </a:lnTo>
                  <a:lnTo>
                    <a:pt x="1089" y="836"/>
                  </a:lnTo>
                  <a:lnTo>
                    <a:pt x="18596" y="0"/>
                  </a:lnTo>
                  <a:cubicBezTo>
                    <a:pt x="132774" y="0"/>
                    <a:pt x="246951" y="43557"/>
                    <a:pt x="334066" y="130672"/>
                  </a:cubicBezTo>
                  <a:cubicBezTo>
                    <a:pt x="421181" y="217787"/>
                    <a:pt x="464738" y="331964"/>
                    <a:pt x="464738" y="446142"/>
                  </a:cubicBezTo>
                  <a:lnTo>
                    <a:pt x="463902" y="463650"/>
                  </a:lnTo>
                  <a:lnTo>
                    <a:pt x="464132" y="463880"/>
                  </a:lnTo>
                  <a:lnTo>
                    <a:pt x="463891" y="463892"/>
                  </a:lnTo>
                  <a:lnTo>
                    <a:pt x="463879" y="464132"/>
                  </a:lnTo>
                  <a:lnTo>
                    <a:pt x="463650" y="463903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C72E6B1-2CDE-4B76-BB57-54923A35B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40769" y="2384401"/>
              <a:ext cx="313009" cy="1032464"/>
              <a:chOff x="2440769" y="2384401"/>
              <a:chExt cx="313009" cy="1032464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A618DA4-FD3B-435B-9077-6643BD6C9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0" flipH="1">
                <a:off x="2440769" y="2516865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579CD8F-9756-4DC0-A735-0CA77A8734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100000" flipH="1">
                <a:off x="2753778" y="2384401"/>
                <a:ext cx="0" cy="90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C9B90A-9603-4DF9-979E-86E40711E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691" y="143019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F923C9-1E46-4948-924A-1B93BA209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531" y="245193"/>
            <a:ext cx="419575" cy="4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99"/>
    </mc:Choice>
    <mc:Fallback>
      <p:transition spd="slow" advTm="4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1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84F3-7E8F-43A1-9A4C-F507C828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350" y="1011237"/>
            <a:ext cx="5575300" cy="86040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Works Cited</a:t>
            </a:r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DA7F8-5AA4-442F-8690-D98FBA71E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741" y="2759076"/>
            <a:ext cx="11630826" cy="3009899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“5 Benefits of Expanding into New Markets.” </a:t>
            </a:r>
            <a:r>
              <a:rPr lang="en-US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Www.safeguardglobal.com</a:t>
            </a: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www.safeguardglobal.com/resources/blog/benefits-of-expanding-into-new-markets#:~:text=%20Benefits%20of%20expanding%20into%20new%20markets%20. Accessed 26 Apr. 2022.</a:t>
            </a:r>
          </a:p>
          <a:p>
            <a:pPr marL="0" indent="0" algn="l">
              <a:buNone/>
            </a:pPr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Staff, MacRumors. “Apple Car: It’s No Secret, Apple’s Actively Working on Car Tech.” MacRumors, 18 Mar. 2022, www.macrumors.com/roundup/apple-car/#safety.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 and Training, International Center. “The History of Apple. Inc -.”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History of Apple, Inc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11 Dec. 2021, icetonline.com/the-history-of-apple-</a:t>
            </a:r>
            <a:r>
              <a:rPr lang="en-US" sz="1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HEFLO. “8 Examples of Barriers to Entry and an Explanation of What They Are.”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HEFLO BPM</a:t>
            </a:r>
            <a:r>
              <a:rPr lang="en-U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25 Aug. 2018, www.heflo.com/blog/strategic-planning/examples-of-barriers-to-entry/.</a:t>
            </a:r>
          </a:p>
          <a:p>
            <a:pPr>
              <a:lnSpc>
                <a:spcPct val="115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6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3E746-27BB-4446-A00B-CA681E90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97" y="-99820"/>
            <a:ext cx="3322637" cy="468947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Apple’s automobile experience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76A6EA-4B09-480F-BB03-96160272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5950" y="-1"/>
            <a:ext cx="7766050" cy="6857993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FEE05F-798B-2234-1214-E97DC69163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565663"/>
              </p:ext>
            </p:extLst>
          </p:nvPr>
        </p:nvGraphicFramePr>
        <p:xfrm>
          <a:off x="4981575" y="540000"/>
          <a:ext cx="6669431" cy="5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1911E73-B353-42F3-93D7-85123205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7" y="4097708"/>
            <a:ext cx="4140438" cy="27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2.1">
            <a:hlinkClick r:id="" action="ppaction://media"/>
            <a:extLst>
              <a:ext uri="{FF2B5EF4-FFF2-40B4-BE49-F238E27FC236}">
                <a16:creationId xmlns:a16="http://schemas.microsoft.com/office/drawing/2014/main" id="{3DB46E90-E820-4174-8B17-DFDFEE59B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3831" y="124626"/>
            <a:ext cx="277866" cy="277866"/>
          </a:xfrm>
          <a:prstGeom prst="rect">
            <a:avLst/>
          </a:prstGeom>
        </p:spPr>
      </p:pic>
      <p:pic>
        <p:nvPicPr>
          <p:cNvPr id="6" name="Slide 2.2">
            <a:hlinkClick r:id="" action="ppaction://media"/>
            <a:extLst>
              <a:ext uri="{FF2B5EF4-FFF2-40B4-BE49-F238E27FC236}">
                <a16:creationId xmlns:a16="http://schemas.microsoft.com/office/drawing/2014/main" id="{8B55D238-EAFB-456A-B433-395C5374E7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5447" y="124626"/>
            <a:ext cx="277866" cy="2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1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97"/>
    </mc:Choice>
    <mc:Fallback>
      <p:transition spd="slow" advTm="6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A92BC-F311-493A-B93D-204313499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31813"/>
            <a:ext cx="6120000" cy="1339824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Where does apple go from here?</a:t>
            </a:r>
            <a:br>
              <a:rPr lang="en-US" sz="2400" dirty="0"/>
            </a:br>
            <a:br>
              <a:rPr lang="en-US" sz="2400" dirty="0"/>
            </a:br>
            <a:r>
              <a:rPr lang="en-US" sz="1200" dirty="0"/>
              <a:t>The Alternatives</a:t>
            </a:r>
            <a:endParaRPr lang="en-US" sz="2400" dirty="0"/>
          </a:p>
        </p:txBody>
      </p:sp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572EEC1-2C2F-4F43-B479-68B6A1BC0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6121400" cy="300989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5000"/>
              </a:lnSpc>
              <a:buAutoNum type="arabicPeriod"/>
            </a:pPr>
            <a:r>
              <a:rPr lang="en-US" sz="1700"/>
              <a:t>Apple permanently resigns Project Titan and does not invest in an autonomous vehicle</a:t>
            </a:r>
          </a:p>
          <a:p>
            <a:pPr marL="457200" indent="-457200">
              <a:lnSpc>
                <a:spcPct val="115000"/>
              </a:lnSpc>
              <a:buAutoNum type="arabicPeriod"/>
            </a:pPr>
            <a:r>
              <a:rPr lang="en-US" sz="1700"/>
              <a:t>Invest in software to be implemented in delivery vehicles (FedEx, UPS, USPS, </a:t>
            </a:r>
            <a:r>
              <a:rPr lang="en-US" sz="1700" err="1"/>
              <a:t>etc</a:t>
            </a:r>
            <a:r>
              <a:rPr lang="en-US" sz="1700"/>
              <a:t>…)</a:t>
            </a:r>
          </a:p>
          <a:p>
            <a:pPr marL="457200" indent="-457200">
              <a:lnSpc>
                <a:spcPct val="115000"/>
              </a:lnSpc>
              <a:buAutoNum type="arabicPeriod"/>
            </a:pPr>
            <a:r>
              <a:rPr lang="en-US" sz="1700"/>
              <a:t>Invest in autonomous driving software in other auto manufacturer vehicles</a:t>
            </a:r>
          </a:p>
          <a:p>
            <a:pPr marL="457200" indent="-457200">
              <a:lnSpc>
                <a:spcPct val="115000"/>
              </a:lnSpc>
              <a:buAutoNum type="arabicPeriod"/>
            </a:pPr>
            <a:r>
              <a:rPr lang="en-US" sz="1700"/>
              <a:t>Manufacture a fully autonomous vehicle under the Apple brand name.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EC8E66F9-05C3-401D-983A-3D962F401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17942" y="446254"/>
            <a:ext cx="33300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Long exposure of lights">
            <a:extLst>
              <a:ext uri="{FF2B5EF4-FFF2-40B4-BE49-F238E27FC236}">
                <a16:creationId xmlns:a16="http://schemas.microsoft.com/office/drawing/2014/main" id="{4B06478B-DF58-DBB0-B673-79D2A7218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83" r="21137"/>
          <a:stretch/>
        </p:blipFill>
        <p:spPr>
          <a:xfrm>
            <a:off x="8221779" y="446254"/>
            <a:ext cx="3326162" cy="5784850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6CBE2BBD-AAE3-434F-A1E3-7FEC5D978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1547942" y="446254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6E9B5BF4-BD00-429D-8599-C19DDEDA6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217942" y="6206254"/>
            <a:ext cx="33300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61E23039-B2E2-4F77-8337-0C8CD608B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65" y="227013"/>
            <a:ext cx="308882" cy="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9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03"/>
    </mc:Choice>
    <mc:Fallback>
      <p:transition spd="slow" advTm="5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E3F17-3B97-4B9A-87E6-91DF50E2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350" y="1011237"/>
            <a:ext cx="5575300" cy="860400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Strategic Criteria</a:t>
            </a:r>
          </a:p>
        </p:txBody>
      </p:sp>
      <p:cxnSp>
        <p:nvCxnSpPr>
          <p:cNvPr id="32" name="Straight Connector 7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B67-376B-4C4E-AC42-F3CBC8BD6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870" y="2598744"/>
            <a:ext cx="9104260" cy="389809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1800" b="1" dirty="0"/>
              <a:t>Accessibility: </a:t>
            </a:r>
            <a:r>
              <a:rPr lang="en-US" sz="1800" dirty="0"/>
              <a:t>integrating Apple software into all areas of life to keep the consumer 		connected (iPhone, Mac, Apple Watch, Apple TV, iPad, </a:t>
            </a:r>
            <a:r>
              <a:rPr lang="en-US" sz="1800" dirty="0" err="1"/>
              <a:t>etc</a:t>
            </a:r>
            <a:r>
              <a:rPr lang="en-US" sz="1800" dirty="0"/>
              <a:t>…)</a:t>
            </a:r>
          </a:p>
          <a:p>
            <a:pPr>
              <a:lnSpc>
                <a:spcPct val="115000"/>
              </a:lnSpc>
            </a:pPr>
            <a:r>
              <a:rPr lang="en-US" sz="1800" b="1" dirty="0"/>
              <a:t>Artificial Intelligence: </a:t>
            </a:r>
            <a:r>
              <a:rPr lang="en-US" sz="1800" dirty="0"/>
              <a:t>Advancing technology for the future</a:t>
            </a:r>
          </a:p>
          <a:p>
            <a:pPr>
              <a:lnSpc>
                <a:spcPct val="115000"/>
              </a:lnSpc>
            </a:pPr>
            <a:r>
              <a:rPr lang="en-US" sz="1800" b="1" dirty="0"/>
              <a:t>Growth: </a:t>
            </a:r>
            <a:r>
              <a:rPr lang="en-US" sz="1800" dirty="0"/>
              <a:t>as an organization</a:t>
            </a:r>
          </a:p>
          <a:p>
            <a:pPr>
              <a:lnSpc>
                <a:spcPct val="115000"/>
              </a:lnSpc>
            </a:pPr>
            <a:r>
              <a:rPr lang="en-US" sz="1800" b="1" dirty="0"/>
              <a:t>Innovation: </a:t>
            </a:r>
            <a:r>
              <a:rPr lang="en-US" sz="1800" dirty="0"/>
              <a:t>continuing research and development </a:t>
            </a:r>
          </a:p>
          <a:p>
            <a:pPr>
              <a:lnSpc>
                <a:spcPct val="115000"/>
              </a:lnSpc>
            </a:pPr>
            <a:r>
              <a:rPr lang="en-US" sz="1800" b="1" dirty="0"/>
              <a:t>Market Expansion: </a:t>
            </a:r>
            <a:r>
              <a:rPr lang="en-US" sz="1800" dirty="0"/>
              <a:t>Looking beyond mobile and computer device industry</a:t>
            </a:r>
          </a:p>
          <a:p>
            <a:pPr>
              <a:lnSpc>
                <a:spcPct val="115000"/>
              </a:lnSpc>
            </a:pPr>
            <a:r>
              <a:rPr lang="en-US" sz="1800" b="1" dirty="0"/>
              <a:t>Safety: </a:t>
            </a:r>
            <a:r>
              <a:rPr lang="en-US" sz="1800" dirty="0"/>
              <a:t>keeping the consumer safe from any dangers </a:t>
            </a:r>
          </a:p>
          <a:p>
            <a:pPr>
              <a:lnSpc>
                <a:spcPct val="115000"/>
              </a:lnSpc>
            </a:pPr>
            <a:endParaRPr lang="en-US" sz="1400" dirty="0"/>
          </a:p>
          <a:p>
            <a:pPr>
              <a:lnSpc>
                <a:spcPct val="115000"/>
              </a:lnSpc>
            </a:pPr>
            <a:endParaRPr lang="en-US" sz="1400" dirty="0"/>
          </a:p>
          <a:p>
            <a:pPr>
              <a:lnSpc>
                <a:spcPct val="115000"/>
              </a:lnSpc>
            </a:pPr>
            <a:endParaRPr lang="en-US" sz="1400" dirty="0"/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83852DA7-55E2-4F59-89E9-1B12605A8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071" y="175901"/>
            <a:ext cx="362484" cy="3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60"/>
    </mc:Choice>
    <mc:Fallback>
      <p:transition spd="slow" advTm="4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4FF9-FBAD-4C8F-A5AC-1F8957433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EC4CE-C18A-479A-ADDD-1D7C907653A7}"/>
              </a:ext>
            </a:extLst>
          </p:cNvPr>
          <p:cNvSpPr txBox="1"/>
          <p:nvPr/>
        </p:nvSpPr>
        <p:spPr>
          <a:xfrm>
            <a:off x="1085316" y="1666875"/>
            <a:ext cx="93320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Economic:</a:t>
            </a:r>
          </a:p>
          <a:p>
            <a:r>
              <a:rPr lang="en-US" dirty="0"/>
              <a:t>	Market – Brand Equity, </a:t>
            </a:r>
            <a:r>
              <a:rPr lang="en-US" dirty="0" err="1"/>
              <a:t>Marketshare</a:t>
            </a:r>
            <a:r>
              <a:rPr lang="en-US" dirty="0"/>
              <a:t>, Pricing Power</a:t>
            </a:r>
          </a:p>
          <a:p>
            <a:endParaRPr lang="en-US" dirty="0"/>
          </a:p>
          <a:p>
            <a:r>
              <a:rPr lang="en-US" dirty="0"/>
              <a:t>	Financial – Asset Diversification, Sales Revenue</a:t>
            </a:r>
          </a:p>
          <a:p>
            <a:endParaRPr lang="en-US" dirty="0"/>
          </a:p>
          <a:p>
            <a:r>
              <a:rPr lang="en-US" dirty="0"/>
              <a:t>Operational: </a:t>
            </a:r>
          </a:p>
          <a:p>
            <a:r>
              <a:rPr lang="en-US" dirty="0"/>
              <a:t>	Technology - Accessibility (Integrated Technology), Data collection</a:t>
            </a:r>
          </a:p>
          <a:p>
            <a:endParaRPr lang="en-US" dirty="0"/>
          </a:p>
          <a:p>
            <a:r>
              <a:rPr lang="en-US" dirty="0"/>
              <a:t>	Asset Portfolio - Product Variety, Stocks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B80981C-B280-4CD1-978E-C9B1CE0F2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2611240" y="4753244"/>
            <a:ext cx="5178667" cy="1558183"/>
          </a:xfrm>
        </p:spPr>
      </p:pic>
      <p:pic>
        <p:nvPicPr>
          <p:cNvPr id="9" name="Slide 5.1">
            <a:hlinkClick r:id="" action="ppaction://media"/>
            <a:extLst>
              <a:ext uri="{FF2B5EF4-FFF2-40B4-BE49-F238E27FC236}">
                <a16:creationId xmlns:a16="http://schemas.microsoft.com/office/drawing/2014/main" id="{CBC12248-2B3E-44F1-800A-7E193E7C9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3526" y="116081"/>
            <a:ext cx="294117" cy="294117"/>
          </a:xfrm>
          <a:prstGeom prst="rect">
            <a:avLst/>
          </a:prstGeom>
        </p:spPr>
      </p:pic>
      <p:pic>
        <p:nvPicPr>
          <p:cNvPr id="10" name="Slide 5.2">
            <a:hlinkClick r:id="" action="ppaction://media"/>
            <a:extLst>
              <a:ext uri="{FF2B5EF4-FFF2-40B4-BE49-F238E27FC236}">
                <a16:creationId xmlns:a16="http://schemas.microsoft.com/office/drawing/2014/main" id="{6AA438B7-6DAE-4DB4-A962-B90B6A454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441" y="116081"/>
            <a:ext cx="294117" cy="294117"/>
          </a:xfrm>
          <a:prstGeom prst="rect">
            <a:avLst/>
          </a:prstGeom>
        </p:spPr>
      </p:pic>
      <p:pic>
        <p:nvPicPr>
          <p:cNvPr id="11" name="5.3">
            <a:hlinkClick r:id="" action="ppaction://media"/>
            <a:extLst>
              <a:ext uri="{FF2B5EF4-FFF2-40B4-BE49-F238E27FC236}">
                <a16:creationId xmlns:a16="http://schemas.microsoft.com/office/drawing/2014/main" id="{8D7A8243-928B-4CC4-8DB4-0847C80F5D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1356" y="116081"/>
            <a:ext cx="294117" cy="2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2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57"/>
    </mc:Choice>
    <mc:Fallback>
      <p:transition spd="slow" advTm="5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1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17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A5CF7-5DC5-41E3-BE5D-9A381395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08" y="1004232"/>
            <a:ext cx="6178610" cy="1331637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+mj-lt"/>
              </a:rPr>
              <a:t>OPPORTUNITIES analysis</a:t>
            </a:r>
            <a:br>
              <a:rPr lang="en-US" sz="2400" dirty="0">
                <a:latin typeface="+mj-lt"/>
              </a:rPr>
            </a:br>
            <a:endParaRPr lang="en-US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7D1A6-0E5F-47A9-BF87-EE15379D5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9" y="2759076"/>
            <a:ext cx="6443529" cy="300989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1400" dirty="0"/>
              <a:t>Economic: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/>
              <a:t>	Financial - Market Expansion, Sales Revenue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/>
              <a:t>	Loyalty – Brand reputation, New customer base</a:t>
            </a:r>
          </a:p>
          <a:p>
            <a:pPr>
              <a:lnSpc>
                <a:spcPct val="115000"/>
              </a:lnSpc>
            </a:pPr>
            <a:r>
              <a:rPr lang="en-US" sz="1400" dirty="0"/>
              <a:t>Operational: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/>
              <a:t>	Software – AI enhancements, cross-functionality between devices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/>
              <a:t>	Relationships – Contractors, New manufacturers, new suppliers</a:t>
            </a:r>
          </a:p>
          <a:p>
            <a:pPr>
              <a:lnSpc>
                <a:spcPct val="115000"/>
              </a:lnSpc>
            </a:pPr>
            <a:endParaRPr lang="en-US" sz="1400" dirty="0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C0B9CDC7-5D3C-4184-9491-855E59362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9C6C4-8822-4FBE-BC53-BFB66A423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898" y="3118166"/>
            <a:ext cx="4438998" cy="1374910"/>
          </a:xfrm>
          <a:prstGeom prst="rect">
            <a:avLst/>
          </a:prstGeom>
        </p:spPr>
      </p:pic>
      <p:pic>
        <p:nvPicPr>
          <p:cNvPr id="7" name="Slide 6">
            <a:hlinkClick r:id="" action="ppaction://media"/>
            <a:extLst>
              <a:ext uri="{FF2B5EF4-FFF2-40B4-BE49-F238E27FC236}">
                <a16:creationId xmlns:a16="http://schemas.microsoft.com/office/drawing/2014/main" id="{988E812B-9820-438A-B1C4-DCDDBB485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008" y="183029"/>
            <a:ext cx="329014" cy="32901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D4086A-2FAD-4177-B10B-B0310D61E2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372" y="139632"/>
            <a:ext cx="329014" cy="32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18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06"/>
    </mc:Choice>
    <mc:Fallback>
      <p:transition spd="slow" advTm="4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A6FA-ABED-434C-BFDA-3276E0AFE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1B90B4-CEB7-410F-86C8-572CD309962D}"/>
              </a:ext>
            </a:extLst>
          </p:cNvPr>
          <p:cNvSpPr txBox="1"/>
          <p:nvPr/>
        </p:nvSpPr>
        <p:spPr>
          <a:xfrm>
            <a:off x="1008404" y="1666875"/>
            <a:ext cx="909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Economic:</a:t>
            </a:r>
          </a:p>
          <a:p>
            <a:r>
              <a:rPr lang="en-US" dirty="0"/>
              <a:t>	Marketing – Advertisements, Commercials, Sponsorships</a:t>
            </a:r>
          </a:p>
          <a:p>
            <a:endParaRPr lang="en-US" dirty="0"/>
          </a:p>
          <a:p>
            <a:r>
              <a:rPr lang="en-US" dirty="0"/>
              <a:t>	Barriers of Entry – Economies of Scale, regulatory fees, manufacturer/supplier  			 loyalty</a:t>
            </a:r>
          </a:p>
          <a:p>
            <a:endParaRPr lang="en-US" dirty="0"/>
          </a:p>
          <a:p>
            <a:r>
              <a:rPr lang="en-US" dirty="0"/>
              <a:t>Operational:</a:t>
            </a:r>
          </a:p>
          <a:p>
            <a:r>
              <a:rPr lang="en-US" dirty="0"/>
              <a:t>	Human Capital – Job re-alignment, New Hires, Training</a:t>
            </a:r>
          </a:p>
          <a:p>
            <a:endParaRPr lang="en-US" dirty="0"/>
          </a:p>
          <a:p>
            <a:r>
              <a:rPr lang="en-US" dirty="0"/>
              <a:t>	Technology – Contract fees, integration/migration, upgrades/updates</a:t>
            </a:r>
          </a:p>
          <a:p>
            <a:endParaRPr lang="en-US" dirty="0"/>
          </a:p>
          <a:p>
            <a:r>
              <a:rPr lang="en-US" dirty="0"/>
              <a:t>	Production – Distribution channels, Overhead, R&amp;D, supplies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3A7FE-077C-49A8-A49B-6454150C7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431" y="5083195"/>
            <a:ext cx="5323229" cy="1633397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F91322-551C-49CC-8707-C3DBFD2E5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7" y="98989"/>
            <a:ext cx="294118" cy="294118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ADFE7C-169B-4109-AC4B-48097C95F4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604" y="738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4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16"/>
    </mc:Choice>
    <mc:Fallback>
      <p:transition spd="slow" advTm="11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0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8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3C13-8940-4054-BDDB-C79B2559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46FC-2B52-4256-B4C2-90E9BDBE2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790701"/>
            <a:ext cx="8320874" cy="26360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Economic:</a:t>
            </a:r>
          </a:p>
          <a:p>
            <a:pPr marL="0" indent="0">
              <a:buNone/>
            </a:pPr>
            <a:r>
              <a:rPr lang="en-US" dirty="0"/>
              <a:t>	Market – Barriers of entry, consumer reactions, economies of scale</a:t>
            </a:r>
          </a:p>
          <a:p>
            <a:pPr marL="0" indent="0">
              <a:buNone/>
            </a:pPr>
            <a:r>
              <a:rPr lang="en-US" dirty="0"/>
              <a:t>	Financial – excessive production costs, low margins, overpricing</a:t>
            </a:r>
          </a:p>
          <a:p>
            <a:r>
              <a:rPr lang="en-US" dirty="0"/>
              <a:t>Operational: </a:t>
            </a:r>
          </a:p>
          <a:p>
            <a:pPr marL="0" indent="0">
              <a:buNone/>
            </a:pPr>
            <a:r>
              <a:rPr lang="en-US" dirty="0"/>
              <a:t>	Production – Liabilities, Quality, Safety, Security (Hacking), Software failures</a:t>
            </a:r>
          </a:p>
          <a:p>
            <a:pPr marL="0" indent="0">
              <a:buNone/>
            </a:pPr>
            <a:r>
              <a:rPr lang="en-US" dirty="0"/>
              <a:t>	Reputation – Customer satisfaction, employee burnout, failed 				        negotiations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11AA8-142F-4AAB-9A0C-6005C5EFB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8568" y="4886369"/>
            <a:ext cx="4314825" cy="13239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03E45B-2372-4571-A7F0-B09DC2D0D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345" y="269905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641600-0383-464C-BD80-64D3615C38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5933" y="246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5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15"/>
    </mc:Choice>
    <mc:Fallback>
      <p:transition spd="slow" advTm="71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01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9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F6D4-BFAD-4763-825D-F0A8C79D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BC8AD-2673-49F1-92A9-8A33D6AE9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Additive Formula results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Multiplicative Formula (Short-Term)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87C6F-0846-4D65-AE20-D755C6169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150" y="2381830"/>
            <a:ext cx="5451224" cy="1658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34A80-26FF-4B68-91EF-73DABCBDB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150" y="4843107"/>
            <a:ext cx="5451224" cy="167637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A2C61C-4CB0-4307-86A4-44A35F397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3570" y="207992"/>
            <a:ext cx="481413" cy="4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93"/>
    </mc:Choice>
    <mc:Fallback>
      <p:transition spd="slow" advTm="5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eafVTI">
  <a:themeElements>
    <a:clrScheme name="AnalogousFromRegularSeedLeftStep">
      <a:dk1>
        <a:srgbClr val="000000"/>
      </a:dk1>
      <a:lt1>
        <a:srgbClr val="FFFFFF"/>
      </a:lt1>
      <a:dk2>
        <a:srgbClr val="1B2130"/>
      </a:dk2>
      <a:lt2>
        <a:srgbClr val="F0F3F3"/>
      </a:lt2>
      <a:accent1>
        <a:srgbClr val="C3614D"/>
      </a:accent1>
      <a:accent2>
        <a:srgbClr val="B13B57"/>
      </a:accent2>
      <a:accent3>
        <a:srgbClr val="C34D9B"/>
      </a:accent3>
      <a:accent4>
        <a:srgbClr val="A83BB1"/>
      </a:accent4>
      <a:accent5>
        <a:srgbClr val="894DC3"/>
      </a:accent5>
      <a:accent6>
        <a:srgbClr val="493FB3"/>
      </a:accent6>
      <a:hlink>
        <a:srgbClr val="3997AB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614</Words>
  <Application>Microsoft Office PowerPoint</Application>
  <PresentationFormat>Widescreen</PresentationFormat>
  <Paragraphs>72</Paragraphs>
  <Slides>11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Avenir Next LT Pro Light</vt:lpstr>
      <vt:lpstr>Bell MT</vt:lpstr>
      <vt:lpstr>Rockwell Nova Light</vt:lpstr>
      <vt:lpstr>Wingdings</vt:lpstr>
      <vt:lpstr>LeafVTI</vt:lpstr>
      <vt:lpstr>Apple and the automobile industry</vt:lpstr>
      <vt:lpstr>Apple’s automobile experience</vt:lpstr>
      <vt:lpstr>Where does apple go from here?  The Alternatives</vt:lpstr>
      <vt:lpstr>Strategic Criteria</vt:lpstr>
      <vt:lpstr>Benefits analysis</vt:lpstr>
      <vt:lpstr>OPPORTUNITIES analysis </vt:lpstr>
      <vt:lpstr>Cost analysis</vt:lpstr>
      <vt:lpstr>Risk analysis</vt:lpstr>
      <vt:lpstr>overall results</vt:lpstr>
      <vt:lpstr>Final decision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Apple and the automobile industry</dc:title>
  <dc:creator>JULIE HREDZAK</dc:creator>
  <cp:lastModifiedBy>JULIE HREDZAK</cp:lastModifiedBy>
  <cp:revision>11</cp:revision>
  <dcterms:created xsi:type="dcterms:W3CDTF">2022-04-25T15:28:12Z</dcterms:created>
  <dcterms:modified xsi:type="dcterms:W3CDTF">2022-04-26T20:22:29Z</dcterms:modified>
</cp:coreProperties>
</file>