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56" r:id="rId2"/>
    <p:sldId id="261" r:id="rId3"/>
    <p:sldId id="257" r:id="rId4"/>
    <p:sldId id="259" r:id="rId5"/>
    <p:sldId id="260" r:id="rId6"/>
    <p:sldId id="258"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72" autoAdjust="0"/>
    <p:restoredTop sz="92771" autoAdjust="0"/>
  </p:normalViewPr>
  <p:slideViewPr>
    <p:cSldViewPr snapToGrid="0">
      <p:cViewPr varScale="1">
        <p:scale>
          <a:sx n="62" d="100"/>
          <a:sy n="62" d="100"/>
        </p:scale>
        <p:origin x="4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jaminjamesstanton@gmail.com" userId="3ba946718ddf4644" providerId="LiveId" clId="{5163614B-2B30-4482-BDF1-BF20A6A55050}"/>
    <pc:docChg chg="custSel addSld modSld">
      <pc:chgData name="benjaminjamesstanton@gmail.com" userId="3ba946718ddf4644" providerId="LiveId" clId="{5163614B-2B30-4482-BDF1-BF20A6A55050}" dt="2021-10-21T00:42:44.382" v="2048" actId="20577"/>
      <pc:docMkLst>
        <pc:docMk/>
      </pc:docMkLst>
      <pc:sldChg chg="modSp mod">
        <pc:chgData name="benjaminjamesstanton@gmail.com" userId="3ba946718ddf4644" providerId="LiveId" clId="{5163614B-2B30-4482-BDF1-BF20A6A55050}" dt="2021-10-20T02:43:55.053" v="1593" actId="27636"/>
        <pc:sldMkLst>
          <pc:docMk/>
          <pc:sldMk cId="186230790" sldId="258"/>
        </pc:sldMkLst>
        <pc:spChg chg="mod">
          <ac:chgData name="benjaminjamesstanton@gmail.com" userId="3ba946718ddf4644" providerId="LiveId" clId="{5163614B-2B30-4482-BDF1-BF20A6A55050}" dt="2021-10-20T02:43:55.053" v="1593" actId="27636"/>
          <ac:spMkLst>
            <pc:docMk/>
            <pc:sldMk cId="186230790" sldId="258"/>
            <ac:spMk id="13" creationId="{07A33B8D-DC5F-4E37-9059-C0D6DB0340CC}"/>
          </ac:spMkLst>
        </pc:spChg>
      </pc:sldChg>
      <pc:sldChg chg="modSp mod">
        <pc:chgData name="benjaminjamesstanton@gmail.com" userId="3ba946718ddf4644" providerId="LiveId" clId="{5163614B-2B30-4482-BDF1-BF20A6A55050}" dt="2021-10-21T00:42:44.382" v="2048" actId="20577"/>
        <pc:sldMkLst>
          <pc:docMk/>
          <pc:sldMk cId="840197348" sldId="260"/>
        </pc:sldMkLst>
        <pc:spChg chg="mod">
          <ac:chgData name="benjaminjamesstanton@gmail.com" userId="3ba946718ddf4644" providerId="LiveId" clId="{5163614B-2B30-4482-BDF1-BF20A6A55050}" dt="2021-10-20T01:33:40.459" v="903" actId="403"/>
          <ac:spMkLst>
            <pc:docMk/>
            <pc:sldMk cId="840197348" sldId="260"/>
            <ac:spMk id="4" creationId="{EB822156-2821-45CE-A89E-A14933511188}"/>
          </ac:spMkLst>
        </pc:spChg>
        <pc:spChg chg="mod">
          <ac:chgData name="benjaminjamesstanton@gmail.com" userId="3ba946718ddf4644" providerId="LiveId" clId="{5163614B-2B30-4482-BDF1-BF20A6A55050}" dt="2021-10-21T00:42:44.382" v="2048" actId="20577"/>
          <ac:spMkLst>
            <pc:docMk/>
            <pc:sldMk cId="840197348" sldId="260"/>
            <ac:spMk id="6" creationId="{3DCA31DF-D0B3-4228-B7FE-EE7113605A8F}"/>
          </ac:spMkLst>
        </pc:spChg>
        <pc:spChg chg="mod">
          <ac:chgData name="benjaminjamesstanton@gmail.com" userId="3ba946718ddf4644" providerId="LiveId" clId="{5163614B-2B30-4482-BDF1-BF20A6A55050}" dt="2021-10-20T22:23:22.327" v="2022" actId="20577"/>
          <ac:spMkLst>
            <pc:docMk/>
            <pc:sldMk cId="840197348" sldId="260"/>
            <ac:spMk id="8" creationId="{0D2B2F66-D375-4761-88E6-F87826B7909D}"/>
          </ac:spMkLst>
        </pc:spChg>
      </pc:sldChg>
      <pc:sldChg chg="modSp mod">
        <pc:chgData name="benjaminjamesstanton@gmail.com" userId="3ba946718ddf4644" providerId="LiveId" clId="{5163614B-2B30-4482-BDF1-BF20A6A55050}" dt="2021-10-20T03:01:30.877" v="1612" actId="1076"/>
        <pc:sldMkLst>
          <pc:docMk/>
          <pc:sldMk cId="1413037858" sldId="262"/>
        </pc:sldMkLst>
        <pc:graphicFrameChg chg="mod modGraphic">
          <ac:chgData name="benjaminjamesstanton@gmail.com" userId="3ba946718ddf4644" providerId="LiveId" clId="{5163614B-2B30-4482-BDF1-BF20A6A55050}" dt="2021-10-20T03:01:30.877" v="1612" actId="1076"/>
          <ac:graphicFrameMkLst>
            <pc:docMk/>
            <pc:sldMk cId="1413037858" sldId="262"/>
            <ac:graphicFrameMk id="5" creationId="{888B7C36-74D5-407C-87EC-5A67E4D4240C}"/>
          </ac:graphicFrameMkLst>
        </pc:graphicFrameChg>
      </pc:sldChg>
      <pc:sldChg chg="modSp modNotesTx">
        <pc:chgData name="benjaminjamesstanton@gmail.com" userId="3ba946718ddf4644" providerId="LiveId" clId="{5163614B-2B30-4482-BDF1-BF20A6A55050}" dt="2021-10-20T02:46:51.509" v="1610"/>
        <pc:sldMkLst>
          <pc:docMk/>
          <pc:sldMk cId="1182839462" sldId="263"/>
        </pc:sldMkLst>
        <pc:graphicFrameChg chg="mod">
          <ac:chgData name="benjaminjamesstanton@gmail.com" userId="3ba946718ddf4644" providerId="LiveId" clId="{5163614B-2B30-4482-BDF1-BF20A6A55050}" dt="2021-10-20T02:46:51.509" v="1610"/>
          <ac:graphicFrameMkLst>
            <pc:docMk/>
            <pc:sldMk cId="1182839462" sldId="263"/>
            <ac:graphicFrameMk id="6" creationId="{C41938B4-E1E6-4F9D-9B9B-F78B8C761CEC}"/>
          </ac:graphicFrameMkLst>
        </pc:graphicFrameChg>
      </pc:sldChg>
      <pc:sldChg chg="modSp mod">
        <pc:chgData name="benjaminjamesstanton@gmail.com" userId="3ba946718ddf4644" providerId="LiveId" clId="{5163614B-2B30-4482-BDF1-BF20A6A55050}" dt="2021-10-20T03:07:16.563" v="2007" actId="20577"/>
        <pc:sldMkLst>
          <pc:docMk/>
          <pc:sldMk cId="622732264" sldId="264"/>
        </pc:sldMkLst>
        <pc:spChg chg="mod">
          <ac:chgData name="benjaminjamesstanton@gmail.com" userId="3ba946718ddf4644" providerId="LiveId" clId="{5163614B-2B30-4482-BDF1-BF20A6A55050}" dt="2021-10-20T03:07:16.563" v="2007" actId="20577"/>
          <ac:spMkLst>
            <pc:docMk/>
            <pc:sldMk cId="622732264" sldId="264"/>
            <ac:spMk id="3" creationId="{3BEC9723-1EB6-4A8B-AEB6-341F5215117D}"/>
          </ac:spMkLst>
        </pc:spChg>
      </pc:sldChg>
      <pc:sldChg chg="addSp modSp new mod">
        <pc:chgData name="benjaminjamesstanton@gmail.com" userId="3ba946718ddf4644" providerId="LiveId" clId="{5163614B-2B30-4482-BDF1-BF20A6A55050}" dt="2021-10-20T22:41:31.666" v="2040" actId="1076"/>
        <pc:sldMkLst>
          <pc:docMk/>
          <pc:sldMk cId="2638308608" sldId="265"/>
        </pc:sldMkLst>
        <pc:spChg chg="add mod">
          <ac:chgData name="benjaminjamesstanton@gmail.com" userId="3ba946718ddf4644" providerId="LiveId" clId="{5163614B-2B30-4482-BDF1-BF20A6A55050}" dt="2021-10-20T22:41:31.666" v="2040" actId="1076"/>
          <ac:spMkLst>
            <pc:docMk/>
            <pc:sldMk cId="2638308608" sldId="265"/>
            <ac:spMk id="2" creationId="{9FB778F8-A898-440E-9F08-66D7E84426A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08D019-9517-4D28-BB86-A75A4DC1A6E1}" type="datetimeFigureOut">
              <a:rPr lang="en-US" smtClean="0"/>
              <a:t>10/20/2021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D90F1B-C8DD-4B39-BD33-3F307650CAE4}" type="slidenum">
              <a:rPr lang="en-US" smtClean="0"/>
              <a:t>‹#›</a:t>
            </a:fld>
            <a:endParaRPr lang="en-US"/>
          </a:p>
        </p:txBody>
      </p:sp>
    </p:spTree>
    <p:extLst>
      <p:ext uri="{BB962C8B-B14F-4D97-AF65-F5344CB8AC3E}">
        <p14:creationId xmlns:p14="http://schemas.microsoft.com/office/powerpoint/2010/main" val="379924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Sensitivity analysis</a:t>
            </a:r>
          </a:p>
        </p:txBody>
      </p:sp>
      <p:sp>
        <p:nvSpPr>
          <p:cNvPr id="4" name="Slide Number Placeholder 3"/>
          <p:cNvSpPr>
            <a:spLocks noGrp="1"/>
          </p:cNvSpPr>
          <p:nvPr>
            <p:ph type="sldNum" sz="quarter" idx="5"/>
          </p:nvPr>
        </p:nvSpPr>
        <p:spPr/>
        <p:txBody>
          <a:bodyPr/>
          <a:lstStyle/>
          <a:p>
            <a:fld id="{79D90F1B-C8DD-4B39-BD33-3F307650CAE4}" type="slidenum">
              <a:rPr lang="en-US" smtClean="0"/>
              <a:t>8</a:t>
            </a:fld>
            <a:endParaRPr lang="en-US"/>
          </a:p>
        </p:txBody>
      </p:sp>
    </p:spTree>
    <p:extLst>
      <p:ext uri="{BB962C8B-B14F-4D97-AF65-F5344CB8AC3E}">
        <p14:creationId xmlns:p14="http://schemas.microsoft.com/office/powerpoint/2010/main" val="22129668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10/20/2021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10/20/2021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10/20/2021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10/20/2021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10/20/2021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10/20/2021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10/20/2021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B7BC0-511E-41C6-8D06-F0A8E3321276}"/>
              </a:ext>
            </a:extLst>
          </p:cNvPr>
          <p:cNvSpPr>
            <a:spLocks noGrp="1"/>
          </p:cNvSpPr>
          <p:nvPr>
            <p:ph type="ctrTitle"/>
          </p:nvPr>
        </p:nvSpPr>
        <p:spPr/>
        <p:txBody>
          <a:bodyPr/>
          <a:lstStyle/>
          <a:p>
            <a:r>
              <a:rPr lang="en-US" dirty="0"/>
              <a:t>Final Project (BQOM 2521)</a:t>
            </a:r>
          </a:p>
        </p:txBody>
      </p:sp>
      <p:sp>
        <p:nvSpPr>
          <p:cNvPr id="3" name="Subtitle 2">
            <a:extLst>
              <a:ext uri="{FF2B5EF4-FFF2-40B4-BE49-F238E27FC236}">
                <a16:creationId xmlns:a16="http://schemas.microsoft.com/office/drawing/2014/main" id="{AA83F9D4-44A1-4E69-B895-48C941B6B913}"/>
              </a:ext>
            </a:extLst>
          </p:cNvPr>
          <p:cNvSpPr>
            <a:spLocks noGrp="1"/>
          </p:cNvSpPr>
          <p:nvPr>
            <p:ph type="subTitle" idx="1"/>
          </p:nvPr>
        </p:nvSpPr>
        <p:spPr/>
        <p:txBody>
          <a:bodyPr/>
          <a:lstStyle/>
          <a:p>
            <a:r>
              <a:rPr lang="en-US" dirty="0"/>
              <a:t>By: Quinn Lundberg and Ben Stanton</a:t>
            </a:r>
          </a:p>
        </p:txBody>
      </p:sp>
    </p:spTree>
    <p:extLst>
      <p:ext uri="{BB962C8B-B14F-4D97-AF65-F5344CB8AC3E}">
        <p14:creationId xmlns:p14="http://schemas.microsoft.com/office/powerpoint/2010/main" val="2250304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778F8-A898-440E-9F08-66D7E84426AA}"/>
              </a:ext>
            </a:extLst>
          </p:cNvPr>
          <p:cNvSpPr txBox="1"/>
          <p:nvPr/>
        </p:nvSpPr>
        <p:spPr>
          <a:xfrm>
            <a:off x="4662755" y="3198167"/>
            <a:ext cx="2866490" cy="461665"/>
          </a:xfrm>
          <a:prstGeom prst="rect">
            <a:avLst/>
          </a:prstGeom>
          <a:noFill/>
        </p:spPr>
        <p:txBody>
          <a:bodyPr wrap="square" rtlCol="0">
            <a:spAutoFit/>
          </a:bodyPr>
          <a:lstStyle/>
          <a:p>
            <a:pPr algn="ctr"/>
            <a:r>
              <a:rPr lang="en-US" sz="2400" dirty="0"/>
              <a:t>Thank You!</a:t>
            </a:r>
          </a:p>
        </p:txBody>
      </p:sp>
    </p:spTree>
    <p:extLst>
      <p:ext uri="{BB962C8B-B14F-4D97-AF65-F5344CB8AC3E}">
        <p14:creationId xmlns:p14="http://schemas.microsoft.com/office/powerpoint/2010/main" val="2638308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ECE21-AD83-4B0C-B3D6-712C4FDFE06A}"/>
              </a:ext>
            </a:extLst>
          </p:cNvPr>
          <p:cNvSpPr>
            <a:spLocks noGrp="1"/>
          </p:cNvSpPr>
          <p:nvPr>
            <p:ph type="title"/>
          </p:nvPr>
        </p:nvSpPr>
        <p:spPr/>
        <p:txBody>
          <a:bodyPr/>
          <a:lstStyle/>
          <a:p>
            <a:r>
              <a:rPr lang="en-US" dirty="0"/>
              <a:t>Objective and decision maker</a:t>
            </a:r>
          </a:p>
        </p:txBody>
      </p:sp>
      <p:sp>
        <p:nvSpPr>
          <p:cNvPr id="3" name="Content Placeholder 2">
            <a:extLst>
              <a:ext uri="{FF2B5EF4-FFF2-40B4-BE49-F238E27FC236}">
                <a16:creationId xmlns:a16="http://schemas.microsoft.com/office/drawing/2014/main" id="{76F70578-87F3-4DD3-88F7-A06657A7E7C5}"/>
              </a:ext>
            </a:extLst>
          </p:cNvPr>
          <p:cNvSpPr>
            <a:spLocks noGrp="1"/>
          </p:cNvSpPr>
          <p:nvPr>
            <p:ph idx="1"/>
          </p:nvPr>
        </p:nvSpPr>
        <p:spPr/>
        <p:txBody>
          <a:bodyPr/>
          <a:lstStyle/>
          <a:p>
            <a:r>
              <a:rPr lang="en-US" dirty="0"/>
              <a:t>Objective: The objective of this project is to examine how a pharmaceutical company can expand their portfolio and bottom line through corporate acquisitions through biotechnology start-up companies. In today’s pharmaceutical landscape, innovation is key to driving financial success </a:t>
            </a:r>
          </a:p>
          <a:p>
            <a:endParaRPr lang="en-US" dirty="0"/>
          </a:p>
          <a:p>
            <a:r>
              <a:rPr lang="en-US" dirty="0"/>
              <a:t>Decisions</a:t>
            </a:r>
          </a:p>
          <a:p>
            <a:pPr lvl="1"/>
            <a:r>
              <a:rPr lang="en-US" dirty="0"/>
              <a:t>Innovation</a:t>
            </a:r>
          </a:p>
          <a:p>
            <a:pPr lvl="1"/>
            <a:r>
              <a:rPr lang="en-US" dirty="0"/>
              <a:t>Future Market Growth</a:t>
            </a:r>
          </a:p>
          <a:p>
            <a:pPr lvl="1"/>
            <a:r>
              <a:rPr lang="en-US" dirty="0"/>
              <a:t>Financial Health of Companies</a:t>
            </a:r>
          </a:p>
          <a:p>
            <a:pPr lvl="1"/>
            <a:endParaRPr lang="en-US" dirty="0"/>
          </a:p>
          <a:p>
            <a:pPr lvl="1"/>
            <a:endParaRPr lang="en-US" dirty="0"/>
          </a:p>
        </p:txBody>
      </p:sp>
    </p:spTree>
    <p:extLst>
      <p:ext uri="{BB962C8B-B14F-4D97-AF65-F5344CB8AC3E}">
        <p14:creationId xmlns:p14="http://schemas.microsoft.com/office/powerpoint/2010/main" val="3579972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3E64F-EA35-481C-88D7-B8E679FF02B4}"/>
              </a:ext>
            </a:extLst>
          </p:cNvPr>
          <p:cNvSpPr>
            <a:spLocks noGrp="1"/>
          </p:cNvSpPr>
          <p:nvPr>
            <p:ph type="title"/>
          </p:nvPr>
        </p:nvSpPr>
        <p:spPr/>
        <p:txBody>
          <a:bodyPr/>
          <a:lstStyle/>
          <a:p>
            <a:r>
              <a:rPr lang="en-US" dirty="0"/>
              <a:t>Alternatives – Bio technology start-ups</a:t>
            </a:r>
          </a:p>
        </p:txBody>
      </p:sp>
      <p:sp>
        <p:nvSpPr>
          <p:cNvPr id="3" name="Text Placeholder 2">
            <a:extLst>
              <a:ext uri="{FF2B5EF4-FFF2-40B4-BE49-F238E27FC236}">
                <a16:creationId xmlns:a16="http://schemas.microsoft.com/office/drawing/2014/main" id="{FF9F50F9-E51B-44F0-A7E5-4A8677E8CC0D}"/>
              </a:ext>
            </a:extLst>
          </p:cNvPr>
          <p:cNvSpPr>
            <a:spLocks noGrp="1"/>
          </p:cNvSpPr>
          <p:nvPr>
            <p:ph type="body" idx="1"/>
          </p:nvPr>
        </p:nvSpPr>
        <p:spPr/>
        <p:txBody>
          <a:bodyPr/>
          <a:lstStyle/>
          <a:p>
            <a:r>
              <a:rPr lang="en-US" sz="2000" dirty="0" err="1"/>
              <a:t>Allogene</a:t>
            </a:r>
            <a:r>
              <a:rPr lang="en-US" sz="2000" dirty="0"/>
              <a:t> Therapeutics</a:t>
            </a:r>
          </a:p>
        </p:txBody>
      </p:sp>
      <p:sp>
        <p:nvSpPr>
          <p:cNvPr id="4" name="Text Placeholder 3">
            <a:extLst>
              <a:ext uri="{FF2B5EF4-FFF2-40B4-BE49-F238E27FC236}">
                <a16:creationId xmlns:a16="http://schemas.microsoft.com/office/drawing/2014/main" id="{07A06766-3CD2-4A8B-8288-1A54F085E60B}"/>
              </a:ext>
            </a:extLst>
          </p:cNvPr>
          <p:cNvSpPr>
            <a:spLocks noGrp="1"/>
          </p:cNvSpPr>
          <p:nvPr>
            <p:ph type="body" sz="half" idx="15"/>
          </p:nvPr>
        </p:nvSpPr>
        <p:spPr/>
        <p:txBody>
          <a:bodyPr/>
          <a:lstStyle/>
          <a:p>
            <a:pPr marL="285750" indent="-285750">
              <a:buFont typeface="Arial" panose="020B0604020202020204" pitchFamily="34" charset="0"/>
              <a:buChar char="•"/>
            </a:pPr>
            <a:r>
              <a:rPr lang="en-US" dirty="0"/>
              <a:t>Cancer Immunotherapy</a:t>
            </a:r>
          </a:p>
          <a:p>
            <a:pPr marL="285750" indent="-285750">
              <a:buFont typeface="Arial" panose="020B0604020202020204" pitchFamily="34" charset="0"/>
              <a:buChar char="•"/>
            </a:pPr>
            <a:r>
              <a:rPr lang="en-US" dirty="0"/>
              <a:t>State of the art manufacturing facility</a:t>
            </a:r>
          </a:p>
          <a:p>
            <a:pPr marL="285750" indent="-285750">
              <a:buFont typeface="Arial" panose="020B0604020202020204" pitchFamily="34" charset="0"/>
              <a:buChar char="•"/>
            </a:pPr>
            <a:r>
              <a:rPr lang="en-US" dirty="0"/>
              <a:t>Possible lower acquisition cost with clinical trial setbacks</a:t>
            </a:r>
          </a:p>
          <a:p>
            <a:pPr marL="285750" indent="-285750">
              <a:buFont typeface="Arial" panose="020B0604020202020204" pitchFamily="34" charset="0"/>
              <a:buChar char="•"/>
            </a:pPr>
            <a:r>
              <a:rPr lang="en-US" dirty="0"/>
              <a:t>Based in USA (San Francisco)</a:t>
            </a:r>
          </a:p>
          <a:p>
            <a:pPr marL="285750" indent="-285750">
              <a:buFont typeface="Arial" panose="020B0604020202020204" pitchFamily="34" charset="0"/>
              <a:buChar char="•"/>
            </a:pPr>
            <a:endParaRPr lang="en-US" dirty="0"/>
          </a:p>
          <a:p>
            <a:pPr marL="285750" indent="-285750">
              <a:buFontTx/>
              <a:buChar char="-"/>
            </a:pPr>
            <a:endParaRPr lang="en-US" dirty="0"/>
          </a:p>
        </p:txBody>
      </p:sp>
      <p:sp>
        <p:nvSpPr>
          <p:cNvPr id="5" name="Text Placeholder 4">
            <a:extLst>
              <a:ext uri="{FF2B5EF4-FFF2-40B4-BE49-F238E27FC236}">
                <a16:creationId xmlns:a16="http://schemas.microsoft.com/office/drawing/2014/main" id="{19F273A1-97B1-4D0D-92A0-2841DE521FF3}"/>
              </a:ext>
            </a:extLst>
          </p:cNvPr>
          <p:cNvSpPr>
            <a:spLocks noGrp="1"/>
          </p:cNvSpPr>
          <p:nvPr>
            <p:ph type="body" sz="quarter" idx="3"/>
          </p:nvPr>
        </p:nvSpPr>
        <p:spPr/>
        <p:txBody>
          <a:bodyPr/>
          <a:lstStyle/>
          <a:p>
            <a:r>
              <a:rPr lang="en-US" sz="2000" dirty="0"/>
              <a:t>Deep Genomics</a:t>
            </a:r>
          </a:p>
        </p:txBody>
      </p:sp>
      <p:sp>
        <p:nvSpPr>
          <p:cNvPr id="6" name="Text Placeholder 5">
            <a:extLst>
              <a:ext uri="{FF2B5EF4-FFF2-40B4-BE49-F238E27FC236}">
                <a16:creationId xmlns:a16="http://schemas.microsoft.com/office/drawing/2014/main" id="{3776A8CC-F6CE-4C33-AF86-78C709C58D1B}"/>
              </a:ext>
            </a:extLst>
          </p:cNvPr>
          <p:cNvSpPr>
            <a:spLocks noGrp="1"/>
          </p:cNvSpPr>
          <p:nvPr>
            <p:ph type="body" sz="half" idx="16"/>
          </p:nvPr>
        </p:nvSpPr>
        <p:spPr/>
        <p:txBody>
          <a:bodyPr/>
          <a:lstStyle/>
          <a:p>
            <a:pPr marL="285750" indent="-285750">
              <a:buFont typeface="Arial" panose="020B0604020202020204" pitchFamily="34" charset="0"/>
              <a:buChar char="•"/>
            </a:pPr>
            <a:r>
              <a:rPr lang="en-US" dirty="0"/>
              <a:t>Gene based therapy (RNA therapeutics like COVID 19 vaccines)</a:t>
            </a:r>
          </a:p>
          <a:p>
            <a:pPr marL="285750" indent="-285750">
              <a:buFont typeface="Arial" panose="020B0604020202020204" pitchFamily="34" charset="0"/>
              <a:buChar char="•"/>
            </a:pPr>
            <a:r>
              <a:rPr lang="en-US" dirty="0"/>
              <a:t>Artificial intelligence platforms for computational and technology management of therapeutics</a:t>
            </a:r>
          </a:p>
          <a:p>
            <a:pPr marL="285750" indent="-285750">
              <a:buFont typeface="Arial" panose="020B0604020202020204" pitchFamily="34" charset="0"/>
              <a:buChar char="•"/>
            </a:pPr>
            <a:r>
              <a:rPr lang="en-US" dirty="0"/>
              <a:t>Currently have 240 million in funding</a:t>
            </a:r>
          </a:p>
          <a:p>
            <a:pPr marL="285750" indent="-285750">
              <a:buFont typeface="Arial" panose="020B0604020202020204" pitchFamily="34" charset="0"/>
              <a:buChar char="•"/>
            </a:pPr>
            <a:r>
              <a:rPr lang="en-US" dirty="0"/>
              <a:t>Based in Toronto (Canada)</a:t>
            </a:r>
          </a:p>
        </p:txBody>
      </p:sp>
      <p:sp>
        <p:nvSpPr>
          <p:cNvPr id="7" name="Text Placeholder 6">
            <a:extLst>
              <a:ext uri="{FF2B5EF4-FFF2-40B4-BE49-F238E27FC236}">
                <a16:creationId xmlns:a16="http://schemas.microsoft.com/office/drawing/2014/main" id="{C55D07D1-152B-495C-B699-5333CDAAC169}"/>
              </a:ext>
            </a:extLst>
          </p:cNvPr>
          <p:cNvSpPr>
            <a:spLocks noGrp="1"/>
          </p:cNvSpPr>
          <p:nvPr>
            <p:ph type="body" sz="quarter" idx="13"/>
          </p:nvPr>
        </p:nvSpPr>
        <p:spPr/>
        <p:txBody>
          <a:bodyPr/>
          <a:lstStyle/>
          <a:p>
            <a:r>
              <a:rPr lang="en-US" sz="2000" dirty="0" err="1"/>
              <a:t>Muna</a:t>
            </a:r>
            <a:r>
              <a:rPr lang="en-US" sz="2000" dirty="0"/>
              <a:t> </a:t>
            </a:r>
            <a:r>
              <a:rPr lang="en-US" sz="2000" dirty="0" err="1"/>
              <a:t>Thereaputics</a:t>
            </a:r>
            <a:endParaRPr lang="en-US" sz="2000" dirty="0"/>
          </a:p>
        </p:txBody>
      </p:sp>
      <p:sp>
        <p:nvSpPr>
          <p:cNvPr id="8" name="Text Placeholder 7">
            <a:extLst>
              <a:ext uri="{FF2B5EF4-FFF2-40B4-BE49-F238E27FC236}">
                <a16:creationId xmlns:a16="http://schemas.microsoft.com/office/drawing/2014/main" id="{F72F6677-8CCC-4087-9A1A-ECD543BCA7D8}"/>
              </a:ext>
            </a:extLst>
          </p:cNvPr>
          <p:cNvSpPr>
            <a:spLocks noGrp="1"/>
          </p:cNvSpPr>
          <p:nvPr>
            <p:ph type="body" sz="half" idx="17"/>
          </p:nvPr>
        </p:nvSpPr>
        <p:spPr/>
        <p:txBody>
          <a:bodyPr/>
          <a:lstStyle/>
          <a:p>
            <a:pPr marL="285750" indent="-285750">
              <a:buFont typeface="Arial" panose="020B0604020202020204" pitchFamily="34" charset="0"/>
              <a:buChar char="•"/>
            </a:pPr>
            <a:r>
              <a:rPr lang="en-US" dirty="0"/>
              <a:t>Specialize in treatment of dementia and other neurodegenerative diseases ( Alzheimer's, Multiple Sclerosis)</a:t>
            </a:r>
          </a:p>
          <a:p>
            <a:pPr marL="285750" indent="-285750">
              <a:buFont typeface="Arial" panose="020B0604020202020204" pitchFamily="34" charset="0"/>
              <a:buChar char="•"/>
            </a:pPr>
            <a:r>
              <a:rPr lang="en-US" dirty="0"/>
              <a:t>Newly started up (2020) not as well established</a:t>
            </a:r>
          </a:p>
          <a:p>
            <a:pPr marL="285750" indent="-285750">
              <a:buFont typeface="Arial" panose="020B0604020202020204" pitchFamily="34" charset="0"/>
              <a:buChar char="•"/>
            </a:pPr>
            <a:r>
              <a:rPr lang="en-US" dirty="0"/>
              <a:t>New novel science approach</a:t>
            </a:r>
          </a:p>
          <a:p>
            <a:pPr marL="285750" indent="-285750">
              <a:buFont typeface="Arial" panose="020B0604020202020204" pitchFamily="34" charset="0"/>
              <a:buChar char="•"/>
            </a:pPr>
            <a:r>
              <a:rPr lang="en-US" dirty="0"/>
              <a:t>Based in Copenhagen (Denmark)</a:t>
            </a:r>
          </a:p>
        </p:txBody>
      </p:sp>
    </p:spTree>
    <p:extLst>
      <p:ext uri="{BB962C8B-B14F-4D97-AF65-F5344CB8AC3E}">
        <p14:creationId xmlns:p14="http://schemas.microsoft.com/office/powerpoint/2010/main" val="288476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E14F9-DD5A-4FFD-9BFE-B732B9A86074}"/>
              </a:ext>
            </a:extLst>
          </p:cNvPr>
          <p:cNvSpPr>
            <a:spLocks noGrp="1"/>
          </p:cNvSpPr>
          <p:nvPr>
            <p:ph type="title"/>
          </p:nvPr>
        </p:nvSpPr>
        <p:spPr/>
        <p:txBody>
          <a:bodyPr/>
          <a:lstStyle/>
          <a:p>
            <a:r>
              <a:rPr lang="en-US" dirty="0"/>
              <a:t>Strategic criteria</a:t>
            </a:r>
          </a:p>
        </p:txBody>
      </p:sp>
      <p:sp>
        <p:nvSpPr>
          <p:cNvPr id="3" name="Text Placeholder 2">
            <a:extLst>
              <a:ext uri="{FF2B5EF4-FFF2-40B4-BE49-F238E27FC236}">
                <a16:creationId xmlns:a16="http://schemas.microsoft.com/office/drawing/2014/main" id="{F826A543-F353-4BDA-80CE-82EAA75F6A53}"/>
              </a:ext>
            </a:extLst>
          </p:cNvPr>
          <p:cNvSpPr>
            <a:spLocks noGrp="1"/>
          </p:cNvSpPr>
          <p:nvPr>
            <p:ph type="body" idx="1"/>
          </p:nvPr>
        </p:nvSpPr>
        <p:spPr>
          <a:xfrm>
            <a:off x="457199" y="2210547"/>
            <a:ext cx="2597149" cy="617320"/>
          </a:xfrm>
          <a:ln>
            <a:solidFill>
              <a:schemeClr val="tx1"/>
            </a:solidFill>
          </a:ln>
        </p:spPr>
        <p:txBody>
          <a:bodyPr/>
          <a:lstStyle/>
          <a:p>
            <a:r>
              <a:rPr lang="en-US" sz="1600" dirty="0"/>
              <a:t>Patent Portfolio Growth</a:t>
            </a:r>
          </a:p>
        </p:txBody>
      </p:sp>
      <p:sp>
        <p:nvSpPr>
          <p:cNvPr id="4" name="Text Placeholder 3">
            <a:extLst>
              <a:ext uri="{FF2B5EF4-FFF2-40B4-BE49-F238E27FC236}">
                <a16:creationId xmlns:a16="http://schemas.microsoft.com/office/drawing/2014/main" id="{582DDDA3-042C-4962-AB97-D0F10A766E61}"/>
              </a:ext>
            </a:extLst>
          </p:cNvPr>
          <p:cNvSpPr>
            <a:spLocks noGrp="1"/>
          </p:cNvSpPr>
          <p:nvPr>
            <p:ph type="body" sz="half" idx="15"/>
          </p:nvPr>
        </p:nvSpPr>
        <p:spPr>
          <a:xfrm>
            <a:off x="438149" y="2904067"/>
            <a:ext cx="2597149" cy="3314132"/>
          </a:xfrm>
          <a:ln>
            <a:solidFill>
              <a:schemeClr val="tx1"/>
            </a:solidFill>
          </a:ln>
        </p:spPr>
        <p:txBody>
          <a:bodyPr/>
          <a:lstStyle/>
          <a:p>
            <a:pPr marL="285750" indent="-285750">
              <a:buFont typeface="Arial" panose="020B0604020202020204" pitchFamily="34" charset="0"/>
              <a:buChar char="•"/>
            </a:pPr>
            <a:r>
              <a:rPr lang="en-US" dirty="0"/>
              <a:t>Patent life of a drug can extend up to 25 years</a:t>
            </a:r>
          </a:p>
          <a:p>
            <a:pPr marL="285750" indent="-285750">
              <a:buFont typeface="Arial" panose="020B0604020202020204" pitchFamily="34" charset="0"/>
              <a:buChar char="•"/>
            </a:pPr>
            <a:r>
              <a:rPr lang="en-US" dirty="0"/>
              <a:t>Allows for sole ownership of a brand name medication</a:t>
            </a:r>
          </a:p>
          <a:p>
            <a:pPr marL="285750" indent="-285750">
              <a:buFont typeface="Arial" panose="020B0604020202020204" pitchFamily="34" charset="0"/>
              <a:buChar char="•"/>
            </a:pPr>
            <a:r>
              <a:rPr lang="en-US" dirty="0"/>
              <a:t>Allows for higher price tags for product</a:t>
            </a:r>
          </a:p>
          <a:p>
            <a:pPr marL="285750" indent="-285750">
              <a:buFont typeface="Arial" panose="020B0604020202020204" pitchFamily="34" charset="0"/>
              <a:buChar char="•"/>
            </a:pPr>
            <a:endParaRPr lang="en-US" dirty="0"/>
          </a:p>
        </p:txBody>
      </p:sp>
      <p:sp>
        <p:nvSpPr>
          <p:cNvPr id="5" name="Text Placeholder 4">
            <a:extLst>
              <a:ext uri="{FF2B5EF4-FFF2-40B4-BE49-F238E27FC236}">
                <a16:creationId xmlns:a16="http://schemas.microsoft.com/office/drawing/2014/main" id="{3A611B33-48E8-4362-A1D3-5C6E9E7E131E}"/>
              </a:ext>
            </a:extLst>
          </p:cNvPr>
          <p:cNvSpPr>
            <a:spLocks noGrp="1"/>
          </p:cNvSpPr>
          <p:nvPr>
            <p:ph type="body" sz="quarter" idx="3"/>
          </p:nvPr>
        </p:nvSpPr>
        <p:spPr>
          <a:xfrm>
            <a:off x="3309582" y="2210547"/>
            <a:ext cx="2597149" cy="626534"/>
          </a:xfrm>
          <a:ln>
            <a:solidFill>
              <a:schemeClr val="tx1"/>
            </a:solidFill>
          </a:ln>
        </p:spPr>
        <p:txBody>
          <a:bodyPr/>
          <a:lstStyle/>
          <a:p>
            <a:r>
              <a:rPr lang="en-US" sz="1600" dirty="0"/>
              <a:t>Location Impact on Regulations</a:t>
            </a:r>
          </a:p>
        </p:txBody>
      </p:sp>
      <p:sp>
        <p:nvSpPr>
          <p:cNvPr id="6" name="Text Placeholder 5">
            <a:extLst>
              <a:ext uri="{FF2B5EF4-FFF2-40B4-BE49-F238E27FC236}">
                <a16:creationId xmlns:a16="http://schemas.microsoft.com/office/drawing/2014/main" id="{816D076F-C1B1-44A3-9890-66E5E3056C1B}"/>
              </a:ext>
            </a:extLst>
          </p:cNvPr>
          <p:cNvSpPr>
            <a:spLocks noGrp="1"/>
          </p:cNvSpPr>
          <p:nvPr>
            <p:ph type="body" sz="half" idx="16"/>
          </p:nvPr>
        </p:nvSpPr>
        <p:spPr>
          <a:xfrm>
            <a:off x="3309582" y="2904067"/>
            <a:ext cx="2597149" cy="3314618"/>
          </a:xfrm>
          <a:ln>
            <a:solidFill>
              <a:schemeClr val="tx1"/>
            </a:solidFill>
          </a:ln>
        </p:spPr>
        <p:txBody>
          <a:bodyPr/>
          <a:lstStyle/>
          <a:p>
            <a:pPr marL="285750" indent="-285750">
              <a:buFont typeface="Arial" panose="020B0604020202020204" pitchFamily="34" charset="0"/>
              <a:buChar char="•"/>
            </a:pPr>
            <a:r>
              <a:rPr lang="en-US" dirty="0"/>
              <a:t>Location drives where product will be made</a:t>
            </a:r>
          </a:p>
          <a:p>
            <a:pPr marL="285750" indent="-285750">
              <a:buFont typeface="Arial" panose="020B0604020202020204" pitchFamily="34" charset="0"/>
              <a:buChar char="•"/>
            </a:pPr>
            <a:r>
              <a:rPr lang="en-US" dirty="0"/>
              <a:t>Different countries have different regulatory agencies (FDA EMA, etc.)</a:t>
            </a:r>
          </a:p>
          <a:p>
            <a:pPr marL="285750" indent="-285750">
              <a:buFont typeface="Arial" panose="020B0604020202020204" pitchFamily="34" charset="0"/>
              <a:buChar char="•"/>
            </a:pPr>
            <a:r>
              <a:rPr lang="en-US" dirty="0"/>
              <a:t>Allows for varying timelines for product role out</a:t>
            </a:r>
          </a:p>
        </p:txBody>
      </p:sp>
      <p:sp>
        <p:nvSpPr>
          <p:cNvPr id="7" name="Text Placeholder 6">
            <a:extLst>
              <a:ext uri="{FF2B5EF4-FFF2-40B4-BE49-F238E27FC236}">
                <a16:creationId xmlns:a16="http://schemas.microsoft.com/office/drawing/2014/main" id="{9CC3FC47-495A-4554-829B-1662A19EAAD0}"/>
              </a:ext>
            </a:extLst>
          </p:cNvPr>
          <p:cNvSpPr>
            <a:spLocks noGrp="1"/>
          </p:cNvSpPr>
          <p:nvPr>
            <p:ph type="body" sz="quarter" idx="13"/>
          </p:nvPr>
        </p:nvSpPr>
        <p:spPr>
          <a:xfrm>
            <a:off x="6171490" y="2210547"/>
            <a:ext cx="2597149" cy="626534"/>
          </a:xfrm>
          <a:ln>
            <a:solidFill>
              <a:schemeClr val="tx1"/>
            </a:solidFill>
          </a:ln>
        </p:spPr>
        <p:txBody>
          <a:bodyPr/>
          <a:lstStyle/>
          <a:p>
            <a:r>
              <a:rPr lang="en-US" sz="1600" dirty="0"/>
              <a:t>Revolutionary in Disease State of Interest</a:t>
            </a:r>
          </a:p>
        </p:txBody>
      </p:sp>
      <p:sp>
        <p:nvSpPr>
          <p:cNvPr id="8" name="Text Placeholder 7">
            <a:extLst>
              <a:ext uri="{FF2B5EF4-FFF2-40B4-BE49-F238E27FC236}">
                <a16:creationId xmlns:a16="http://schemas.microsoft.com/office/drawing/2014/main" id="{764462FE-760C-4EAD-89AD-65A1F1029D57}"/>
              </a:ext>
            </a:extLst>
          </p:cNvPr>
          <p:cNvSpPr>
            <a:spLocks noGrp="1"/>
          </p:cNvSpPr>
          <p:nvPr>
            <p:ph type="body" sz="half" idx="17"/>
          </p:nvPr>
        </p:nvSpPr>
        <p:spPr>
          <a:xfrm>
            <a:off x="6181017" y="2904067"/>
            <a:ext cx="2597149" cy="3314132"/>
          </a:xfrm>
          <a:ln>
            <a:solidFill>
              <a:schemeClr val="tx1"/>
            </a:solidFill>
          </a:ln>
        </p:spPr>
        <p:txBody>
          <a:bodyPr/>
          <a:lstStyle/>
          <a:p>
            <a:pPr marL="285750" indent="-285750">
              <a:buFont typeface="Arial" panose="020B0604020202020204" pitchFamily="34" charset="0"/>
              <a:buChar char="•"/>
            </a:pPr>
            <a:r>
              <a:rPr lang="en-US" dirty="0"/>
              <a:t>Certain disease states have no current treatment options</a:t>
            </a:r>
          </a:p>
          <a:p>
            <a:pPr marL="285750" indent="-285750">
              <a:buFont typeface="Arial" panose="020B0604020202020204" pitchFamily="34" charset="0"/>
              <a:buChar char="•"/>
            </a:pPr>
            <a:r>
              <a:rPr lang="en-US" dirty="0"/>
              <a:t>Revolutionary treatments in rare disease states like various cancers are the only option available</a:t>
            </a:r>
          </a:p>
          <a:p>
            <a:pPr marL="285750" indent="-285750">
              <a:buFont typeface="Arial" panose="020B0604020202020204" pitchFamily="34" charset="0"/>
              <a:buChar char="•"/>
            </a:pPr>
            <a:r>
              <a:rPr lang="en-US" dirty="0"/>
              <a:t>Technology used such as mRNA or gene-based therapy have limitless potential </a:t>
            </a:r>
          </a:p>
        </p:txBody>
      </p:sp>
      <p:sp>
        <p:nvSpPr>
          <p:cNvPr id="10" name="Text Placeholder 6">
            <a:extLst>
              <a:ext uri="{FF2B5EF4-FFF2-40B4-BE49-F238E27FC236}">
                <a16:creationId xmlns:a16="http://schemas.microsoft.com/office/drawing/2014/main" id="{59159E9E-5C97-46EC-969C-D9D895CDE46B}"/>
              </a:ext>
            </a:extLst>
          </p:cNvPr>
          <p:cNvSpPr txBox="1">
            <a:spLocks/>
          </p:cNvSpPr>
          <p:nvPr/>
        </p:nvSpPr>
        <p:spPr>
          <a:xfrm>
            <a:off x="9033398" y="2210984"/>
            <a:ext cx="2597149" cy="626534"/>
          </a:xfrm>
          <a:prstGeom prst="rect">
            <a:avLst/>
          </a:prstGeom>
          <a:ln>
            <a:solidFill>
              <a:schemeClr val="tx1"/>
            </a:solidFill>
          </a:ln>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1600" dirty="0"/>
              <a:t>Financial Well-being and Balance</a:t>
            </a:r>
          </a:p>
        </p:txBody>
      </p:sp>
      <p:sp>
        <p:nvSpPr>
          <p:cNvPr id="13" name="Text Placeholder 7">
            <a:extLst>
              <a:ext uri="{FF2B5EF4-FFF2-40B4-BE49-F238E27FC236}">
                <a16:creationId xmlns:a16="http://schemas.microsoft.com/office/drawing/2014/main" id="{A30228E6-86C6-447A-B83E-9B9C90C13E83}"/>
              </a:ext>
            </a:extLst>
          </p:cNvPr>
          <p:cNvSpPr txBox="1">
            <a:spLocks/>
          </p:cNvSpPr>
          <p:nvPr/>
        </p:nvSpPr>
        <p:spPr>
          <a:xfrm>
            <a:off x="9033397" y="2904067"/>
            <a:ext cx="2597149" cy="3314132"/>
          </a:xfrm>
          <a:prstGeom prst="rect">
            <a:avLst/>
          </a:prstGeom>
          <a:ln>
            <a:solidFill>
              <a:schemeClr val="tx1"/>
            </a:solidFill>
          </a:ln>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pPr marL="285750" indent="-285750">
              <a:buFont typeface="Arial" panose="020B0604020202020204" pitchFamily="34" charset="0"/>
              <a:buChar char="•"/>
            </a:pPr>
            <a:r>
              <a:rPr lang="en-US" dirty="0"/>
              <a:t>A well-balanced company with funding is a much less risky acquisition</a:t>
            </a:r>
          </a:p>
          <a:p>
            <a:pPr marL="285750" indent="-285750">
              <a:buFont typeface="Arial" panose="020B0604020202020204" pitchFamily="34" charset="0"/>
              <a:buChar char="•"/>
            </a:pPr>
            <a:r>
              <a:rPr lang="en-US" dirty="0"/>
              <a:t> Debt can lead to financial loss and decreased bottom line</a:t>
            </a:r>
          </a:p>
          <a:p>
            <a:pPr marL="285750" indent="-285750">
              <a:buFont typeface="Arial" panose="020B0604020202020204" pitchFamily="34" charset="0"/>
              <a:buChar char="•"/>
            </a:pPr>
            <a:r>
              <a:rPr lang="en-US" dirty="0"/>
              <a:t>The exclusivity or potential of the technology/treatment for long term investment needs to be considered too</a:t>
            </a:r>
          </a:p>
        </p:txBody>
      </p:sp>
    </p:spTree>
    <p:extLst>
      <p:ext uri="{BB962C8B-B14F-4D97-AF65-F5344CB8AC3E}">
        <p14:creationId xmlns:p14="http://schemas.microsoft.com/office/powerpoint/2010/main" val="3142080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54546-C309-4EB0-ADB3-F478D5831D03}"/>
              </a:ext>
            </a:extLst>
          </p:cNvPr>
          <p:cNvSpPr>
            <a:spLocks noGrp="1"/>
          </p:cNvSpPr>
          <p:nvPr>
            <p:ph type="title"/>
          </p:nvPr>
        </p:nvSpPr>
        <p:spPr/>
        <p:txBody>
          <a:bodyPr/>
          <a:lstStyle/>
          <a:p>
            <a:r>
              <a:rPr lang="en-US" dirty="0"/>
              <a:t>Control criteria</a:t>
            </a:r>
          </a:p>
        </p:txBody>
      </p:sp>
      <p:sp>
        <p:nvSpPr>
          <p:cNvPr id="3" name="Text Placeholder 2">
            <a:extLst>
              <a:ext uri="{FF2B5EF4-FFF2-40B4-BE49-F238E27FC236}">
                <a16:creationId xmlns:a16="http://schemas.microsoft.com/office/drawing/2014/main" id="{D1324735-7CD2-4831-9526-5E48836DAAEB}"/>
              </a:ext>
            </a:extLst>
          </p:cNvPr>
          <p:cNvSpPr>
            <a:spLocks noGrp="1"/>
          </p:cNvSpPr>
          <p:nvPr>
            <p:ph type="body" idx="1"/>
          </p:nvPr>
        </p:nvSpPr>
        <p:spPr/>
        <p:txBody>
          <a:bodyPr/>
          <a:lstStyle/>
          <a:p>
            <a:r>
              <a:rPr lang="en-US" dirty="0"/>
              <a:t>Economical</a:t>
            </a:r>
          </a:p>
        </p:txBody>
      </p:sp>
      <p:sp>
        <p:nvSpPr>
          <p:cNvPr id="4" name="Text Placeholder 3">
            <a:extLst>
              <a:ext uri="{FF2B5EF4-FFF2-40B4-BE49-F238E27FC236}">
                <a16:creationId xmlns:a16="http://schemas.microsoft.com/office/drawing/2014/main" id="{EB822156-2821-45CE-A89E-A14933511188}"/>
              </a:ext>
            </a:extLst>
          </p:cNvPr>
          <p:cNvSpPr>
            <a:spLocks noGrp="1"/>
          </p:cNvSpPr>
          <p:nvPr>
            <p:ph type="body" sz="half" idx="15"/>
          </p:nvPr>
        </p:nvSpPr>
        <p:spPr/>
        <p:txBody>
          <a:bodyPr>
            <a:normAutofit/>
          </a:bodyPr>
          <a:lstStyle/>
          <a:p>
            <a:pPr marL="285750" indent="-285750">
              <a:buFont typeface="Arial" panose="020B0604020202020204" pitchFamily="34" charset="0"/>
              <a:buChar char="•"/>
            </a:pPr>
            <a:r>
              <a:rPr lang="en-US" sz="1800" dirty="0"/>
              <a:t>Growth (share and profit) is primary outcome, but long-term sustainable, economic health is important</a:t>
            </a:r>
          </a:p>
          <a:p>
            <a:pPr marL="285750" indent="-285750">
              <a:buFont typeface="Arial" panose="020B0604020202020204" pitchFamily="34" charset="0"/>
              <a:buChar char="•"/>
            </a:pPr>
            <a:r>
              <a:rPr lang="en-US" sz="1800" dirty="0"/>
              <a:t>Consideration for capabilities and reach</a:t>
            </a:r>
          </a:p>
          <a:p>
            <a:pPr marL="285750" indent="-285750">
              <a:buFont typeface="Arial" panose="020B0604020202020204" pitchFamily="34" charset="0"/>
              <a:buChar char="•"/>
            </a:pPr>
            <a:r>
              <a:rPr lang="en-US" sz="1800" dirty="0"/>
              <a:t>Balance of risk, potential and expanse (feeding future growth) </a:t>
            </a:r>
          </a:p>
        </p:txBody>
      </p:sp>
      <p:sp>
        <p:nvSpPr>
          <p:cNvPr id="5" name="Text Placeholder 4">
            <a:extLst>
              <a:ext uri="{FF2B5EF4-FFF2-40B4-BE49-F238E27FC236}">
                <a16:creationId xmlns:a16="http://schemas.microsoft.com/office/drawing/2014/main" id="{3BB81DE4-9224-4096-84A6-34585F5B9DF9}"/>
              </a:ext>
            </a:extLst>
          </p:cNvPr>
          <p:cNvSpPr>
            <a:spLocks noGrp="1"/>
          </p:cNvSpPr>
          <p:nvPr>
            <p:ph type="body" sz="quarter" idx="3"/>
          </p:nvPr>
        </p:nvSpPr>
        <p:spPr/>
        <p:txBody>
          <a:bodyPr/>
          <a:lstStyle/>
          <a:p>
            <a:r>
              <a:rPr lang="en-US" dirty="0"/>
              <a:t>Social</a:t>
            </a:r>
          </a:p>
        </p:txBody>
      </p:sp>
      <p:sp>
        <p:nvSpPr>
          <p:cNvPr id="6" name="Text Placeholder 5">
            <a:extLst>
              <a:ext uri="{FF2B5EF4-FFF2-40B4-BE49-F238E27FC236}">
                <a16:creationId xmlns:a16="http://schemas.microsoft.com/office/drawing/2014/main" id="{3DCA31DF-D0B3-4228-B7FE-EE7113605A8F}"/>
              </a:ext>
            </a:extLst>
          </p:cNvPr>
          <p:cNvSpPr>
            <a:spLocks noGrp="1"/>
          </p:cNvSpPr>
          <p:nvPr>
            <p:ph type="body" sz="half" idx="16"/>
          </p:nvPr>
        </p:nvSpPr>
        <p:spPr/>
        <p:txBody>
          <a:bodyPr>
            <a:normAutofit/>
          </a:bodyPr>
          <a:lstStyle/>
          <a:p>
            <a:pPr marL="285750" indent="-285750">
              <a:buFont typeface="Arial" panose="020B0604020202020204" pitchFamily="34" charset="0"/>
              <a:buChar char="•"/>
            </a:pPr>
            <a:r>
              <a:rPr lang="en-US" sz="1800" dirty="0"/>
              <a:t>Bio technology firms profit on life-changing or life-saving products and practices </a:t>
            </a:r>
          </a:p>
          <a:p>
            <a:pPr marL="285750" indent="-285750">
              <a:buFont typeface="Arial" panose="020B0604020202020204" pitchFamily="34" charset="0"/>
              <a:buChar char="•"/>
            </a:pPr>
            <a:r>
              <a:rPr lang="en-US" sz="1800" dirty="0"/>
              <a:t>Image and responsibility are important </a:t>
            </a:r>
          </a:p>
          <a:p>
            <a:pPr marL="285750" indent="-285750">
              <a:buFont typeface="Arial" panose="020B0604020202020204" pitchFamily="34" charset="0"/>
              <a:buChar char="•"/>
            </a:pPr>
            <a:r>
              <a:rPr lang="en-US" sz="1800" dirty="0"/>
              <a:t>External perspectives and judgement </a:t>
            </a:r>
          </a:p>
          <a:p>
            <a:pPr marL="285750" indent="-285750">
              <a:buFont typeface="Arial" panose="020B0604020202020204" pitchFamily="34" charset="0"/>
              <a:buChar char="•"/>
            </a:pPr>
            <a:r>
              <a:rPr lang="en-US" sz="1800" dirty="0"/>
              <a:t>Internal implications </a:t>
            </a:r>
          </a:p>
        </p:txBody>
      </p:sp>
      <p:sp>
        <p:nvSpPr>
          <p:cNvPr id="7" name="Text Placeholder 6">
            <a:extLst>
              <a:ext uri="{FF2B5EF4-FFF2-40B4-BE49-F238E27FC236}">
                <a16:creationId xmlns:a16="http://schemas.microsoft.com/office/drawing/2014/main" id="{00DDC777-12D4-4899-B62E-E2EF54959DBF}"/>
              </a:ext>
            </a:extLst>
          </p:cNvPr>
          <p:cNvSpPr>
            <a:spLocks noGrp="1"/>
          </p:cNvSpPr>
          <p:nvPr>
            <p:ph type="body" sz="quarter" idx="13"/>
          </p:nvPr>
        </p:nvSpPr>
        <p:spPr/>
        <p:txBody>
          <a:bodyPr/>
          <a:lstStyle/>
          <a:p>
            <a:r>
              <a:rPr lang="en-US" dirty="0"/>
              <a:t>Technological</a:t>
            </a:r>
          </a:p>
        </p:txBody>
      </p:sp>
      <p:sp>
        <p:nvSpPr>
          <p:cNvPr id="8" name="Text Placeholder 7">
            <a:extLst>
              <a:ext uri="{FF2B5EF4-FFF2-40B4-BE49-F238E27FC236}">
                <a16:creationId xmlns:a16="http://schemas.microsoft.com/office/drawing/2014/main" id="{0D2B2F66-D375-4761-88E6-F87826B7909D}"/>
              </a:ext>
            </a:extLst>
          </p:cNvPr>
          <p:cNvSpPr>
            <a:spLocks noGrp="1"/>
          </p:cNvSpPr>
          <p:nvPr>
            <p:ph type="body" sz="half" idx="17"/>
          </p:nvPr>
        </p:nvSpPr>
        <p:spPr/>
        <p:txBody>
          <a:bodyPr>
            <a:normAutofit/>
          </a:bodyPr>
          <a:lstStyle/>
          <a:p>
            <a:pPr marL="285750" indent="-285750">
              <a:buFont typeface="Arial" panose="020B0604020202020204" pitchFamily="34" charset="0"/>
              <a:buChar char="•"/>
            </a:pPr>
            <a:r>
              <a:rPr lang="en-US" sz="1800" dirty="0"/>
              <a:t>Basis for value in the bio technology field</a:t>
            </a:r>
          </a:p>
          <a:p>
            <a:pPr marL="742950" lvl="1" indent="-285750">
              <a:buFont typeface="Arial" panose="020B0604020202020204" pitchFamily="34" charset="0"/>
              <a:buChar char="•"/>
            </a:pPr>
            <a:r>
              <a:rPr lang="en-US" sz="1800" dirty="0"/>
              <a:t>Science and technology</a:t>
            </a:r>
          </a:p>
          <a:p>
            <a:pPr marL="742950" lvl="1" indent="-285750">
              <a:buFont typeface="Arial" panose="020B0604020202020204" pitchFamily="34" charset="0"/>
              <a:buChar char="•"/>
            </a:pPr>
            <a:r>
              <a:rPr lang="en-US" sz="1800" dirty="0"/>
              <a:t>Scientific process</a:t>
            </a:r>
          </a:p>
          <a:p>
            <a:pPr marL="742950" lvl="1" indent="-285750">
              <a:buFont typeface="Arial" panose="020B0604020202020204" pitchFamily="34" charset="0"/>
              <a:buChar char="•"/>
            </a:pPr>
            <a:r>
              <a:rPr lang="en-US" sz="1800" dirty="0"/>
              <a:t>Breadth and depth of concepts</a:t>
            </a:r>
          </a:p>
          <a:p>
            <a:pPr marL="742950" lvl="1" indent="-285750">
              <a:buFont typeface="Arial" panose="020B0604020202020204" pitchFamily="34" charset="0"/>
              <a:buChar char="•"/>
            </a:pPr>
            <a:r>
              <a:rPr lang="en-US" sz="1800" dirty="0"/>
              <a:t>Application of concepts</a:t>
            </a:r>
          </a:p>
        </p:txBody>
      </p:sp>
    </p:spTree>
    <p:extLst>
      <p:ext uri="{BB962C8B-B14F-4D97-AF65-F5344CB8AC3E}">
        <p14:creationId xmlns:p14="http://schemas.microsoft.com/office/powerpoint/2010/main" val="840197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B00EAB5-D6E8-44D4-80F8-039EDF85DFED}"/>
              </a:ext>
            </a:extLst>
          </p:cNvPr>
          <p:cNvSpPr>
            <a:spLocks noGrp="1"/>
          </p:cNvSpPr>
          <p:nvPr>
            <p:ph type="title"/>
          </p:nvPr>
        </p:nvSpPr>
        <p:spPr/>
        <p:txBody>
          <a:bodyPr/>
          <a:lstStyle/>
          <a:p>
            <a:r>
              <a:rPr lang="en-US" dirty="0"/>
              <a:t>Bottom level factors</a:t>
            </a:r>
          </a:p>
        </p:txBody>
      </p:sp>
      <p:sp>
        <p:nvSpPr>
          <p:cNvPr id="13" name="Content Placeholder 12">
            <a:extLst>
              <a:ext uri="{FF2B5EF4-FFF2-40B4-BE49-F238E27FC236}">
                <a16:creationId xmlns:a16="http://schemas.microsoft.com/office/drawing/2014/main" id="{07A33B8D-DC5F-4E37-9059-C0D6DB0340CC}"/>
              </a:ext>
            </a:extLst>
          </p:cNvPr>
          <p:cNvSpPr>
            <a:spLocks noGrp="1"/>
          </p:cNvSpPr>
          <p:nvPr>
            <p:ph idx="1"/>
          </p:nvPr>
        </p:nvSpPr>
        <p:spPr/>
        <p:txBody>
          <a:bodyPr>
            <a:normAutofit lnSpcReduction="10000"/>
          </a:bodyPr>
          <a:lstStyle/>
          <a:p>
            <a:pPr marL="0" indent="0">
              <a:buNone/>
            </a:pPr>
            <a:r>
              <a:rPr lang="en-US" dirty="0"/>
              <a:t>Many factors – with bio technology frame of reference, factors in the technological criteria were most interesting</a:t>
            </a:r>
          </a:p>
          <a:p>
            <a:pPr marL="0" indent="0">
              <a:buNone/>
            </a:pPr>
            <a:endParaRPr lang="en-US" dirty="0"/>
          </a:p>
          <a:p>
            <a:r>
              <a:rPr lang="en-US" dirty="0"/>
              <a:t>BENEFITS - Technological - </a:t>
            </a:r>
            <a:r>
              <a:rPr lang="en-US" u="sng" dirty="0"/>
              <a:t>Portfolio synergy</a:t>
            </a:r>
            <a:r>
              <a:rPr lang="en-US" dirty="0"/>
              <a:t>: </a:t>
            </a:r>
          </a:p>
          <a:p>
            <a:pPr lvl="1"/>
            <a:r>
              <a:rPr lang="en-US" dirty="0"/>
              <a:t>1 + 1 &gt; 2 </a:t>
            </a:r>
            <a:r>
              <a:rPr lang="en-US" dirty="0">
                <a:sym typeface="Wingdings" panose="05000000000000000000" pitchFamily="2" charset="2"/>
              </a:rPr>
              <a:t> seek “high synergy”</a:t>
            </a:r>
          </a:p>
          <a:p>
            <a:r>
              <a:rPr lang="en-US" dirty="0">
                <a:sym typeface="Wingdings" panose="05000000000000000000" pitchFamily="2" charset="2"/>
              </a:rPr>
              <a:t>OPPORTUNITIES – Technological – </a:t>
            </a:r>
            <a:r>
              <a:rPr lang="en-US" u="sng" dirty="0">
                <a:sym typeface="Wingdings" panose="05000000000000000000" pitchFamily="2" charset="2"/>
              </a:rPr>
              <a:t>Innovative </a:t>
            </a:r>
            <a:r>
              <a:rPr lang="en-US" u="sng" dirty="0" err="1">
                <a:sym typeface="Wingdings" panose="05000000000000000000" pitchFamily="2" charset="2"/>
              </a:rPr>
              <a:t>Tecnhnology</a:t>
            </a:r>
            <a:r>
              <a:rPr lang="en-US" u="sng" dirty="0">
                <a:sym typeface="Wingdings" panose="05000000000000000000" pitchFamily="2" charset="2"/>
              </a:rPr>
              <a:t>:</a:t>
            </a:r>
            <a:r>
              <a:rPr lang="en-US" dirty="0">
                <a:sym typeface="Wingdings" panose="05000000000000000000" pitchFamily="2" charset="2"/>
              </a:rPr>
              <a:t> </a:t>
            </a:r>
          </a:p>
          <a:p>
            <a:pPr lvl="1"/>
            <a:r>
              <a:rPr lang="en-US" dirty="0">
                <a:sym typeface="Wingdings" panose="05000000000000000000" pitchFamily="2" charset="2"/>
              </a:rPr>
              <a:t>product or process / blue sky over incremental</a:t>
            </a:r>
          </a:p>
          <a:p>
            <a:r>
              <a:rPr lang="en-US" dirty="0">
                <a:sym typeface="Wingdings" panose="05000000000000000000" pitchFamily="2" charset="2"/>
              </a:rPr>
              <a:t>COSTS – Technological – </a:t>
            </a:r>
            <a:r>
              <a:rPr lang="en-US" u="sng" dirty="0">
                <a:sym typeface="Wingdings" panose="05000000000000000000" pitchFamily="2" charset="2"/>
              </a:rPr>
              <a:t>Ingredients supply chain:</a:t>
            </a:r>
          </a:p>
          <a:p>
            <a:pPr lvl="1"/>
            <a:r>
              <a:rPr lang="en-US" dirty="0">
                <a:sym typeface="Wingdings" panose="05000000000000000000" pitchFamily="2" charset="2"/>
              </a:rPr>
              <a:t>New materials may bring complexity and costs</a:t>
            </a:r>
          </a:p>
          <a:p>
            <a:r>
              <a:rPr lang="en-US" dirty="0">
                <a:sym typeface="Wingdings" panose="05000000000000000000" pitchFamily="2" charset="2"/>
              </a:rPr>
              <a:t>RISKS – Technological – </a:t>
            </a:r>
            <a:r>
              <a:rPr lang="en-US" u="sng" dirty="0">
                <a:sym typeface="Wingdings" panose="05000000000000000000" pitchFamily="2" charset="2"/>
              </a:rPr>
              <a:t>Patent Strength:</a:t>
            </a:r>
            <a:endParaRPr lang="en-US" dirty="0">
              <a:sym typeface="Wingdings" panose="05000000000000000000" pitchFamily="2" charset="2"/>
            </a:endParaRPr>
          </a:p>
          <a:p>
            <a:pPr lvl="1"/>
            <a:r>
              <a:rPr lang="en-US" dirty="0">
                <a:sym typeface="Wingdings" panose="05000000000000000000" pitchFamily="2" charset="2"/>
              </a:rPr>
              <a:t>Weak patents invite competition </a:t>
            </a:r>
          </a:p>
          <a:p>
            <a:endParaRPr lang="en-US" dirty="0"/>
          </a:p>
        </p:txBody>
      </p:sp>
    </p:spTree>
    <p:extLst>
      <p:ext uri="{BB962C8B-B14F-4D97-AF65-F5344CB8AC3E}">
        <p14:creationId xmlns:p14="http://schemas.microsoft.com/office/powerpoint/2010/main" val="186230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4B8E9-7299-4ECC-BB4A-91D6D839A3B7}"/>
              </a:ext>
            </a:extLst>
          </p:cNvPr>
          <p:cNvSpPr>
            <a:spLocks noGrp="1"/>
          </p:cNvSpPr>
          <p:nvPr>
            <p:ph type="title"/>
          </p:nvPr>
        </p:nvSpPr>
        <p:spPr/>
        <p:txBody>
          <a:bodyPr/>
          <a:lstStyle/>
          <a:p>
            <a:r>
              <a:rPr lang="en-US" dirty="0"/>
              <a:t>results</a:t>
            </a:r>
          </a:p>
        </p:txBody>
      </p:sp>
      <p:graphicFrame>
        <p:nvGraphicFramePr>
          <p:cNvPr id="5" name="Content Placeholder 4">
            <a:extLst>
              <a:ext uri="{FF2B5EF4-FFF2-40B4-BE49-F238E27FC236}">
                <a16:creationId xmlns:a16="http://schemas.microsoft.com/office/drawing/2014/main" id="{888B7C36-74D5-407C-87EC-5A67E4D4240C}"/>
              </a:ext>
            </a:extLst>
          </p:cNvPr>
          <p:cNvGraphicFramePr>
            <a:graphicFrameLocks noGrp="1"/>
          </p:cNvGraphicFramePr>
          <p:nvPr>
            <p:ph idx="1"/>
            <p:extLst>
              <p:ext uri="{D42A27DB-BD31-4B8C-83A1-F6EECF244321}">
                <p14:modId xmlns:p14="http://schemas.microsoft.com/office/powerpoint/2010/main" val="2357117314"/>
              </p:ext>
            </p:extLst>
          </p:nvPr>
        </p:nvGraphicFramePr>
        <p:xfrm>
          <a:off x="5394897" y="885642"/>
          <a:ext cx="5667373" cy="5086716"/>
        </p:xfrm>
        <a:graphic>
          <a:graphicData uri="http://schemas.openxmlformats.org/drawingml/2006/table">
            <a:tbl>
              <a:tblPr/>
              <a:tblGrid>
                <a:gridCol w="1543049">
                  <a:extLst>
                    <a:ext uri="{9D8B030D-6E8A-4147-A177-3AD203B41FA5}">
                      <a16:colId xmlns:a16="http://schemas.microsoft.com/office/drawing/2014/main" val="1806905142"/>
                    </a:ext>
                  </a:extLst>
                </a:gridCol>
                <a:gridCol w="923925">
                  <a:extLst>
                    <a:ext uri="{9D8B030D-6E8A-4147-A177-3AD203B41FA5}">
                      <a16:colId xmlns:a16="http://schemas.microsoft.com/office/drawing/2014/main" val="1710118125"/>
                    </a:ext>
                  </a:extLst>
                </a:gridCol>
                <a:gridCol w="733425">
                  <a:extLst>
                    <a:ext uri="{9D8B030D-6E8A-4147-A177-3AD203B41FA5}">
                      <a16:colId xmlns:a16="http://schemas.microsoft.com/office/drawing/2014/main" val="4096233478"/>
                    </a:ext>
                  </a:extLst>
                </a:gridCol>
                <a:gridCol w="1144605">
                  <a:extLst>
                    <a:ext uri="{9D8B030D-6E8A-4147-A177-3AD203B41FA5}">
                      <a16:colId xmlns:a16="http://schemas.microsoft.com/office/drawing/2014/main" val="596654819"/>
                    </a:ext>
                  </a:extLst>
                </a:gridCol>
                <a:gridCol w="1322369">
                  <a:extLst>
                    <a:ext uri="{9D8B030D-6E8A-4147-A177-3AD203B41FA5}">
                      <a16:colId xmlns:a16="http://schemas.microsoft.com/office/drawing/2014/main" val="3390275421"/>
                    </a:ext>
                  </a:extLst>
                </a:gridCol>
              </a:tblGrid>
              <a:tr h="173812">
                <a:tc>
                  <a:txBody>
                    <a:bodyPr/>
                    <a:lstStyle/>
                    <a:p>
                      <a:pPr algn="l" fontAlgn="b"/>
                      <a:r>
                        <a:rPr lang="en-US" sz="1100" b="1" i="0" u="none" strike="noStrike" dirty="0">
                          <a:solidFill>
                            <a:schemeClr val="tx1"/>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gridSpan="3">
                  <a:txBody>
                    <a:bodyPr/>
                    <a:lstStyle/>
                    <a:p>
                      <a:pPr algn="l" fontAlgn="b"/>
                      <a:r>
                        <a:rPr lang="en-US" sz="1100" b="1" i="0" u="none" strike="noStrike" dirty="0">
                          <a:solidFill>
                            <a:schemeClr val="bg1"/>
                          </a:solidFill>
                          <a:effectLst/>
                          <a:latin typeface="Calibri" panose="020F0502020204030204" pitchFamily="34" charset="0"/>
                        </a:rPr>
                        <a:t>Benefits</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en-US"/>
                    </a:p>
                  </a:txBody>
                  <a:tcPr/>
                </a:tc>
                <a:tc hMerge="1">
                  <a:txBody>
                    <a:bodyPr/>
                    <a:lstStyle/>
                    <a:p>
                      <a:endParaRPr lang="en-US"/>
                    </a:p>
                  </a:txBody>
                  <a:tcPr/>
                </a:tc>
                <a:tc>
                  <a:txBody>
                    <a:bodyPr/>
                    <a:lstStyle/>
                    <a:p>
                      <a:pPr algn="l" fontAlgn="b"/>
                      <a:r>
                        <a:rPr lang="en-US" sz="1100" b="1" i="0" u="none" strike="noStrike">
                          <a:solidFill>
                            <a:schemeClr val="tx1"/>
                          </a:solidFill>
                          <a:effectLst/>
                          <a:latin typeface="Calibri" panose="020F0502020204030204" pitchFamily="34" charset="0"/>
                        </a:rPr>
                        <a:t>Deep Genomics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6426699"/>
                  </a:ext>
                </a:extLst>
              </a:tr>
              <a:tr h="217964">
                <a:tc>
                  <a:txBody>
                    <a:bodyPr/>
                    <a:lstStyle/>
                    <a:p>
                      <a:pPr algn="l" fontAlgn="b"/>
                      <a:r>
                        <a:rPr lang="en-US" sz="1100" b="1" i="0" u="none" strike="noStrike" dirty="0">
                          <a:solidFill>
                            <a:schemeClr val="tx1"/>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1" i="0" u="none" strike="noStrike" dirty="0">
                          <a:solidFill>
                            <a:schemeClr val="tx1"/>
                          </a:solidFill>
                          <a:effectLst/>
                          <a:latin typeface="Calibri" panose="020F0502020204030204" pitchFamily="34" charset="0"/>
                        </a:rPr>
                        <a:t>1. Economical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chemeClr val="tx1"/>
                          </a:solidFill>
                          <a:effectLst/>
                          <a:latin typeface="Calibri" panose="020F0502020204030204" pitchFamily="34" charset="0"/>
                        </a:rPr>
                        <a:t>2. Social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chemeClr val="tx1"/>
                          </a:solidFill>
                          <a:effectLst/>
                          <a:latin typeface="Calibri" panose="020F0502020204030204" pitchFamily="34" charset="0"/>
                        </a:rPr>
                        <a:t>3. Technological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chemeClr val="tx1"/>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43302217"/>
                  </a:ext>
                </a:extLst>
              </a:tr>
              <a:tr h="172021">
                <a:tc>
                  <a:txBody>
                    <a:bodyPr/>
                    <a:lstStyle/>
                    <a:p>
                      <a:pPr algn="l" fontAlgn="b"/>
                      <a:r>
                        <a:rPr lang="en-US" sz="1100" b="1" i="0" u="none" strike="noStrike">
                          <a:solidFill>
                            <a:schemeClr val="tx1"/>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chemeClr val="tx1"/>
                          </a:solidFill>
                          <a:effectLst/>
                          <a:latin typeface="Calibri" panose="020F0502020204030204" pitchFamily="34" charset="0"/>
                        </a:rPr>
                        <a:t>29.7%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chemeClr val="tx1"/>
                          </a:solidFill>
                          <a:effectLst/>
                          <a:latin typeface="Calibri" panose="020F0502020204030204" pitchFamily="34" charset="0"/>
                        </a:rPr>
                        <a:t>16.3%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chemeClr val="tx1"/>
                          </a:solidFill>
                          <a:effectLst/>
                          <a:latin typeface="Calibri" panose="020F0502020204030204" pitchFamily="34" charset="0"/>
                        </a:rPr>
                        <a:t>54.0%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chemeClr val="tx1"/>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40890"/>
                  </a:ext>
                </a:extLst>
              </a:tr>
              <a:tr h="172021">
                <a:tc>
                  <a:txBody>
                    <a:bodyPr/>
                    <a:lstStyle/>
                    <a:p>
                      <a:pPr algn="l" fontAlgn="b"/>
                      <a:r>
                        <a:rPr lang="en-US" sz="1100" b="1" i="0" u="none" strike="noStrike" dirty="0" err="1">
                          <a:solidFill>
                            <a:schemeClr val="tx1"/>
                          </a:solidFill>
                          <a:effectLst/>
                          <a:latin typeface="Calibri" panose="020F0502020204030204" pitchFamily="34" charset="0"/>
                        </a:rPr>
                        <a:t>Allogene</a:t>
                      </a:r>
                      <a:r>
                        <a:rPr lang="en-US" sz="1100" b="1" i="0" u="none" strike="noStrike" dirty="0">
                          <a:solidFill>
                            <a:schemeClr val="tx1"/>
                          </a:solidFill>
                          <a:effectLst/>
                          <a:latin typeface="Calibri" panose="020F0502020204030204" pitchFamily="34" charset="0"/>
                        </a:rPr>
                        <a:t> Therapeutics</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chemeClr val="bg1"/>
                          </a:solidFill>
                          <a:effectLst/>
                          <a:latin typeface="Calibri" panose="020F0502020204030204" pitchFamily="34" charset="0"/>
                        </a:rPr>
                        <a:t>25.5%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r" fontAlgn="b"/>
                      <a:r>
                        <a:rPr lang="en-US" sz="1400" b="1" i="0" u="none" strike="noStrike" dirty="0">
                          <a:solidFill>
                            <a:schemeClr val="bg1"/>
                          </a:solidFill>
                          <a:effectLst/>
                          <a:latin typeface="Calibri" panose="020F0502020204030204" pitchFamily="34" charset="0"/>
                        </a:rPr>
                        <a:t>38.0%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1400" b="1" i="0" u="none" strike="noStrike" dirty="0">
                          <a:solidFill>
                            <a:schemeClr val="bg1"/>
                          </a:solidFill>
                          <a:effectLst/>
                          <a:latin typeface="Calibri" panose="020F0502020204030204" pitchFamily="34" charset="0"/>
                        </a:rPr>
                        <a:t>23.5%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r" fontAlgn="b"/>
                      <a:r>
                        <a:rPr lang="en-US" sz="1400" b="1" i="0" u="none" strike="noStrike" dirty="0">
                          <a:solidFill>
                            <a:schemeClr val="bg1"/>
                          </a:solidFill>
                          <a:effectLst/>
                          <a:latin typeface="Calibri" panose="020F0502020204030204" pitchFamily="34" charset="0"/>
                        </a:rPr>
                        <a:t>26.7%</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147899901"/>
                  </a:ext>
                </a:extLst>
              </a:tr>
              <a:tr h="172021">
                <a:tc>
                  <a:txBody>
                    <a:bodyPr/>
                    <a:lstStyle/>
                    <a:p>
                      <a:pPr algn="l" fontAlgn="b"/>
                      <a:r>
                        <a:rPr lang="en-US" sz="1100" b="1" i="0" u="none" strike="noStrike">
                          <a:solidFill>
                            <a:schemeClr val="tx1"/>
                          </a:solidFill>
                          <a:effectLst/>
                          <a:latin typeface="Calibri" panose="020F0502020204030204" pitchFamily="34" charset="0"/>
                        </a:rPr>
                        <a:t>Deep Genomics</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chemeClr val="bg1"/>
                          </a:solidFill>
                          <a:effectLst/>
                          <a:latin typeface="Calibri" panose="020F0502020204030204" pitchFamily="34" charset="0"/>
                        </a:rPr>
                        <a:t>34.6%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1400" b="1" i="0" u="none" strike="noStrike" dirty="0">
                          <a:solidFill>
                            <a:schemeClr val="bg1"/>
                          </a:solidFill>
                          <a:effectLst/>
                          <a:latin typeface="Calibri" panose="020F0502020204030204" pitchFamily="34" charset="0"/>
                        </a:rPr>
                        <a:t>22.3%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r" fontAlgn="b"/>
                      <a:r>
                        <a:rPr lang="en-US" sz="1400" b="1" i="0" u="none" strike="noStrike">
                          <a:solidFill>
                            <a:schemeClr val="bg1"/>
                          </a:solidFill>
                          <a:effectLst/>
                          <a:latin typeface="Calibri" panose="020F0502020204030204" pitchFamily="34" charset="0"/>
                        </a:rPr>
                        <a:t>45.4%</a:t>
                      </a:r>
                      <a:endParaRPr lang="en-US" sz="1400" b="1" i="0" u="none" strike="noStrike" dirty="0">
                        <a:solidFill>
                          <a:schemeClr val="bg1"/>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1400" b="1" i="0" u="none" strike="noStrike" dirty="0">
                          <a:solidFill>
                            <a:schemeClr val="bg1"/>
                          </a:solidFill>
                          <a:effectLst/>
                          <a:latin typeface="Calibri" panose="020F0502020204030204" pitchFamily="34" charset="0"/>
                        </a:rPr>
                        <a:t>37.9%</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2067336202"/>
                  </a:ext>
                </a:extLst>
              </a:tr>
              <a:tr h="173812">
                <a:tc>
                  <a:txBody>
                    <a:bodyPr/>
                    <a:lstStyle/>
                    <a:p>
                      <a:pPr algn="l" fontAlgn="b"/>
                      <a:r>
                        <a:rPr lang="en-US" sz="1100" b="1" i="0" u="none" strike="noStrike" dirty="0" err="1">
                          <a:solidFill>
                            <a:schemeClr val="tx1"/>
                          </a:solidFill>
                          <a:effectLst/>
                          <a:latin typeface="Calibri" panose="020F0502020204030204" pitchFamily="34" charset="0"/>
                        </a:rPr>
                        <a:t>Muna</a:t>
                      </a:r>
                      <a:r>
                        <a:rPr lang="en-US" sz="1100" b="1" i="0" u="none" strike="noStrike" dirty="0">
                          <a:solidFill>
                            <a:schemeClr val="tx1"/>
                          </a:solidFill>
                          <a:effectLst/>
                          <a:latin typeface="Calibri" panose="020F0502020204030204" pitchFamily="34" charset="0"/>
                        </a:rPr>
                        <a:t> Therapeutics</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chemeClr val="bg1"/>
                          </a:solidFill>
                          <a:effectLst/>
                          <a:latin typeface="Calibri" panose="020F0502020204030204" pitchFamily="34" charset="0"/>
                        </a:rPr>
                        <a:t>39.8%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1400" b="1" i="0" u="none" strike="noStrike" dirty="0">
                          <a:solidFill>
                            <a:schemeClr val="bg1"/>
                          </a:solidFill>
                          <a:effectLst/>
                          <a:latin typeface="Calibri" panose="020F0502020204030204" pitchFamily="34" charset="0"/>
                        </a:rPr>
                        <a:t>39.7%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1400" b="1" i="0" u="none" strike="noStrike" dirty="0">
                          <a:solidFill>
                            <a:schemeClr val="bg1"/>
                          </a:solidFill>
                          <a:effectLst/>
                          <a:latin typeface="Calibri" panose="020F0502020204030204" pitchFamily="34" charset="0"/>
                        </a:rPr>
                        <a:t>31.1%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1400" b="1" i="0" u="none" strike="noStrike" dirty="0">
                          <a:solidFill>
                            <a:schemeClr val="bg1"/>
                          </a:solidFill>
                          <a:effectLst/>
                          <a:latin typeface="Calibri" panose="020F0502020204030204" pitchFamily="34" charset="0"/>
                        </a:rPr>
                        <a:t>35.4%</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84"/>
                    </a:solidFill>
                  </a:tcPr>
                </a:tc>
                <a:extLst>
                  <a:ext uri="{0D108BD9-81ED-4DB2-BD59-A6C34878D82A}">
                    <a16:rowId xmlns:a16="http://schemas.microsoft.com/office/drawing/2014/main" val="2727063610"/>
                  </a:ext>
                </a:extLst>
              </a:tr>
              <a:tr h="173812">
                <a:tc>
                  <a:txBody>
                    <a:bodyPr/>
                    <a:lstStyle/>
                    <a:p>
                      <a:pPr algn="l" fontAlgn="b"/>
                      <a:r>
                        <a:rPr lang="en-US" sz="1100" b="1" i="0" u="none" strike="noStrike" dirty="0">
                          <a:solidFill>
                            <a:schemeClr val="tx1"/>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gridSpan="3">
                  <a:txBody>
                    <a:bodyPr/>
                    <a:lstStyle/>
                    <a:p>
                      <a:pPr algn="l" fontAlgn="b"/>
                      <a:r>
                        <a:rPr lang="en-US" sz="1200" b="1" i="0" u="none" strike="noStrike" dirty="0">
                          <a:solidFill>
                            <a:schemeClr val="bg1"/>
                          </a:solidFill>
                          <a:effectLst/>
                          <a:latin typeface="Calibri" panose="020F0502020204030204" pitchFamily="34" charset="0"/>
                        </a:rPr>
                        <a:t>Opportunities</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en-US"/>
                    </a:p>
                  </a:txBody>
                  <a:tcPr/>
                </a:tc>
                <a:tc hMerge="1">
                  <a:txBody>
                    <a:bodyPr/>
                    <a:lstStyle/>
                    <a:p>
                      <a:endParaRPr lang="en-US"/>
                    </a:p>
                  </a:txBody>
                  <a:tcPr/>
                </a:tc>
                <a:tc>
                  <a:txBody>
                    <a:bodyPr/>
                    <a:lstStyle/>
                    <a:p>
                      <a:pPr algn="l" fontAlgn="b"/>
                      <a:r>
                        <a:rPr lang="en-US" sz="1200" b="1" i="0" u="none" strike="noStrike" dirty="0">
                          <a:solidFill>
                            <a:schemeClr val="tx1"/>
                          </a:solidFill>
                          <a:effectLst/>
                          <a:latin typeface="Calibri" panose="020F0502020204030204" pitchFamily="34" charset="0"/>
                        </a:rPr>
                        <a:t>Deep Genomics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9952175"/>
                  </a:ext>
                </a:extLst>
              </a:tr>
              <a:tr h="216107">
                <a:tc>
                  <a:txBody>
                    <a:bodyPr/>
                    <a:lstStyle/>
                    <a:p>
                      <a:pPr algn="l" fontAlgn="b"/>
                      <a:r>
                        <a:rPr lang="en-US" sz="1100" b="1" i="0" u="none" strike="noStrike" dirty="0">
                          <a:solidFill>
                            <a:schemeClr val="tx1"/>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1" i="0" u="none" strike="noStrike">
                          <a:solidFill>
                            <a:schemeClr val="tx1"/>
                          </a:solidFill>
                          <a:effectLst/>
                          <a:latin typeface="Calibri" panose="020F0502020204030204" pitchFamily="34" charset="0"/>
                        </a:rPr>
                        <a:t>1. Economical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a:solidFill>
                            <a:schemeClr val="tx1"/>
                          </a:solidFill>
                          <a:effectLst/>
                          <a:latin typeface="Calibri" panose="020F0502020204030204" pitchFamily="34" charset="0"/>
                        </a:rPr>
                        <a:t>2. Social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a:solidFill>
                            <a:schemeClr val="tx1"/>
                          </a:solidFill>
                          <a:effectLst/>
                          <a:latin typeface="Calibri" panose="020F0502020204030204" pitchFamily="34" charset="0"/>
                        </a:rPr>
                        <a:t>3. Technological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a:solidFill>
                            <a:schemeClr val="tx1"/>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53510716"/>
                  </a:ext>
                </a:extLst>
              </a:tr>
              <a:tr h="172021">
                <a:tc>
                  <a:txBody>
                    <a:bodyPr/>
                    <a:lstStyle/>
                    <a:p>
                      <a:pPr algn="l" fontAlgn="b"/>
                      <a:r>
                        <a:rPr lang="en-US" sz="1100" b="1" i="0" u="none" strike="noStrike" dirty="0">
                          <a:solidFill>
                            <a:schemeClr val="tx1"/>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chemeClr val="tx1"/>
                          </a:solidFill>
                          <a:effectLst/>
                          <a:latin typeface="Calibri" panose="020F0502020204030204" pitchFamily="34" charset="0"/>
                        </a:rPr>
                        <a:t>29.7%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chemeClr val="tx1"/>
                          </a:solidFill>
                          <a:effectLst/>
                          <a:latin typeface="Calibri" panose="020F0502020204030204" pitchFamily="34" charset="0"/>
                        </a:rPr>
                        <a:t>16.3%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chemeClr val="tx1"/>
                          </a:solidFill>
                          <a:effectLst/>
                          <a:latin typeface="Calibri" panose="020F0502020204030204" pitchFamily="34" charset="0"/>
                        </a:rPr>
                        <a:t>54.0%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chemeClr val="tx1"/>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2759795"/>
                  </a:ext>
                </a:extLst>
              </a:tr>
              <a:tr h="172021">
                <a:tc>
                  <a:txBody>
                    <a:bodyPr/>
                    <a:lstStyle/>
                    <a:p>
                      <a:pPr algn="l" fontAlgn="b"/>
                      <a:r>
                        <a:rPr lang="en-US" sz="1100" b="1" i="0" u="none" strike="noStrike">
                          <a:solidFill>
                            <a:schemeClr val="tx1"/>
                          </a:solidFill>
                          <a:effectLst/>
                          <a:latin typeface="Calibri" panose="020F0502020204030204" pitchFamily="34" charset="0"/>
                        </a:rPr>
                        <a:t>Allogene Therapeutics</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chemeClr val="bg1"/>
                          </a:solidFill>
                          <a:effectLst/>
                          <a:latin typeface="Calibri" panose="020F0502020204030204" pitchFamily="34" charset="0"/>
                        </a:rPr>
                        <a:t>27.1%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1400" b="1" i="0" u="none" strike="noStrike" dirty="0">
                          <a:solidFill>
                            <a:schemeClr val="bg1"/>
                          </a:solidFill>
                          <a:effectLst/>
                          <a:latin typeface="Calibri" panose="020F0502020204030204" pitchFamily="34" charset="0"/>
                        </a:rPr>
                        <a:t>38.0%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1400" b="1" i="0" u="none" strike="noStrike" dirty="0">
                          <a:solidFill>
                            <a:schemeClr val="bg1"/>
                          </a:solidFill>
                          <a:effectLst/>
                          <a:latin typeface="Calibri" panose="020F0502020204030204" pitchFamily="34" charset="0"/>
                        </a:rPr>
                        <a:t>18.8%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r" fontAlgn="b"/>
                      <a:r>
                        <a:rPr lang="en-US" sz="1400" b="1" i="0" u="none" strike="noStrike">
                          <a:solidFill>
                            <a:schemeClr val="bg1"/>
                          </a:solidFill>
                          <a:effectLst/>
                          <a:latin typeface="Calibri" panose="020F0502020204030204" pitchFamily="34" charset="0"/>
                        </a:rPr>
                        <a:t>25.2%</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1611950611"/>
                  </a:ext>
                </a:extLst>
              </a:tr>
              <a:tr h="172021">
                <a:tc>
                  <a:txBody>
                    <a:bodyPr/>
                    <a:lstStyle/>
                    <a:p>
                      <a:pPr algn="l" fontAlgn="b"/>
                      <a:r>
                        <a:rPr lang="en-US" sz="1100" b="1" i="0" u="none" strike="noStrike">
                          <a:solidFill>
                            <a:schemeClr val="tx1"/>
                          </a:solidFill>
                          <a:effectLst/>
                          <a:latin typeface="Calibri" panose="020F0502020204030204" pitchFamily="34" charset="0"/>
                        </a:rPr>
                        <a:t>Deep Genomics</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chemeClr val="bg1"/>
                          </a:solidFill>
                          <a:effectLst/>
                          <a:latin typeface="Calibri" panose="020F0502020204030204" pitchFamily="34" charset="0"/>
                        </a:rPr>
                        <a:t>54.4%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1400" b="1" i="0" u="none" strike="noStrike" dirty="0">
                          <a:solidFill>
                            <a:schemeClr val="bg1"/>
                          </a:solidFill>
                          <a:effectLst/>
                          <a:latin typeface="Calibri" panose="020F0502020204030204" pitchFamily="34" charset="0"/>
                        </a:rPr>
                        <a:t>22.3%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r" fontAlgn="b"/>
                      <a:r>
                        <a:rPr lang="en-US" sz="1400" b="1" i="0" u="none" strike="noStrike" dirty="0">
                          <a:solidFill>
                            <a:schemeClr val="bg1"/>
                          </a:solidFill>
                          <a:effectLst/>
                          <a:latin typeface="Calibri" panose="020F0502020204030204" pitchFamily="34" charset="0"/>
                        </a:rPr>
                        <a:t>55.7%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1400" b="1" i="0" u="none" strike="noStrike" dirty="0">
                          <a:solidFill>
                            <a:schemeClr val="bg1"/>
                          </a:solidFill>
                          <a:effectLst/>
                          <a:latin typeface="Calibri" panose="020F0502020204030204" pitchFamily="34" charset="0"/>
                        </a:rPr>
                        <a:t>48.2%</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710734380"/>
                  </a:ext>
                </a:extLst>
              </a:tr>
              <a:tr h="173812">
                <a:tc>
                  <a:txBody>
                    <a:bodyPr/>
                    <a:lstStyle/>
                    <a:p>
                      <a:pPr algn="l" fontAlgn="b"/>
                      <a:r>
                        <a:rPr lang="en-US" sz="1100" b="1" i="0" u="none" strike="noStrike" dirty="0" err="1">
                          <a:solidFill>
                            <a:schemeClr val="tx1"/>
                          </a:solidFill>
                          <a:effectLst/>
                          <a:latin typeface="Calibri" panose="020F0502020204030204" pitchFamily="34" charset="0"/>
                        </a:rPr>
                        <a:t>Muna</a:t>
                      </a:r>
                      <a:r>
                        <a:rPr lang="en-US" sz="1100" b="1" i="0" u="none" strike="noStrike" dirty="0">
                          <a:solidFill>
                            <a:schemeClr val="tx1"/>
                          </a:solidFill>
                          <a:effectLst/>
                          <a:latin typeface="Calibri" panose="020F0502020204030204" pitchFamily="34" charset="0"/>
                        </a:rPr>
                        <a:t> Therapeutics</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chemeClr val="bg1"/>
                          </a:solidFill>
                          <a:effectLst/>
                          <a:latin typeface="Calibri" panose="020F0502020204030204" pitchFamily="34" charset="0"/>
                        </a:rPr>
                        <a:t>18.5%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696B"/>
                    </a:solidFill>
                  </a:tcPr>
                </a:tc>
                <a:tc>
                  <a:txBody>
                    <a:bodyPr/>
                    <a:lstStyle/>
                    <a:p>
                      <a:pPr algn="r" fontAlgn="b"/>
                      <a:r>
                        <a:rPr lang="en-US" sz="1400" b="1" i="0" u="none" strike="noStrike" dirty="0">
                          <a:solidFill>
                            <a:schemeClr val="bg1"/>
                          </a:solidFill>
                          <a:effectLst/>
                          <a:latin typeface="Calibri" panose="020F0502020204030204" pitchFamily="34" charset="0"/>
                        </a:rPr>
                        <a:t>39.7%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1400" b="1" i="0" u="none" strike="noStrike" dirty="0">
                          <a:solidFill>
                            <a:schemeClr val="bg1"/>
                          </a:solidFill>
                          <a:effectLst/>
                          <a:latin typeface="Calibri" panose="020F0502020204030204" pitchFamily="34" charset="0"/>
                        </a:rPr>
                        <a:t>25.5%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1400" b="1" i="0" u="none" strike="noStrike" dirty="0">
                          <a:solidFill>
                            <a:schemeClr val="bg1"/>
                          </a:solidFill>
                          <a:effectLst/>
                          <a:latin typeface="Calibri" panose="020F0502020204030204" pitchFamily="34" charset="0"/>
                        </a:rPr>
                        <a:t>26.5%</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84"/>
                    </a:solidFill>
                  </a:tcPr>
                </a:tc>
                <a:extLst>
                  <a:ext uri="{0D108BD9-81ED-4DB2-BD59-A6C34878D82A}">
                    <a16:rowId xmlns:a16="http://schemas.microsoft.com/office/drawing/2014/main" val="3627656482"/>
                  </a:ext>
                </a:extLst>
              </a:tr>
              <a:tr h="102312">
                <a:tc>
                  <a:txBody>
                    <a:bodyPr/>
                    <a:lstStyle/>
                    <a:p>
                      <a:pPr algn="l" fontAlgn="b"/>
                      <a:r>
                        <a:rPr lang="en-US" sz="1100" b="1" i="0" u="none" strike="noStrike">
                          <a:solidFill>
                            <a:schemeClr val="tx1"/>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gridSpan="3">
                  <a:txBody>
                    <a:bodyPr/>
                    <a:lstStyle/>
                    <a:p>
                      <a:pPr algn="l" fontAlgn="b"/>
                      <a:r>
                        <a:rPr lang="en-US" sz="1200" b="1" i="0" u="none" strike="noStrike" dirty="0">
                          <a:solidFill>
                            <a:schemeClr val="bg1"/>
                          </a:solidFill>
                          <a:effectLst/>
                          <a:latin typeface="Calibri" panose="020F0502020204030204" pitchFamily="34" charset="0"/>
                        </a:rPr>
                        <a:t>Costs</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en-US"/>
                    </a:p>
                  </a:txBody>
                  <a:tcPr/>
                </a:tc>
                <a:tc hMerge="1">
                  <a:txBody>
                    <a:bodyPr/>
                    <a:lstStyle/>
                    <a:p>
                      <a:endParaRPr lang="en-US"/>
                    </a:p>
                  </a:txBody>
                  <a:tcPr/>
                </a:tc>
                <a:tc>
                  <a:txBody>
                    <a:bodyPr/>
                    <a:lstStyle/>
                    <a:p>
                      <a:pPr algn="l" fontAlgn="b"/>
                      <a:r>
                        <a:rPr lang="en-US" sz="1200" b="1" i="0" u="none" strike="noStrike" dirty="0" err="1">
                          <a:solidFill>
                            <a:schemeClr val="tx1"/>
                          </a:solidFill>
                          <a:effectLst/>
                          <a:latin typeface="Calibri" panose="020F0502020204030204" pitchFamily="34" charset="0"/>
                        </a:rPr>
                        <a:t>Muna</a:t>
                      </a:r>
                      <a:r>
                        <a:rPr lang="en-US" sz="1200" b="1" i="0" u="none" strike="noStrike" dirty="0">
                          <a:solidFill>
                            <a:schemeClr val="tx1"/>
                          </a:solidFill>
                          <a:effectLst/>
                          <a:latin typeface="Calibri" panose="020F0502020204030204" pitchFamily="34" charset="0"/>
                        </a:rPr>
                        <a:t> Therapeutics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8926091"/>
                  </a:ext>
                </a:extLst>
              </a:tr>
              <a:tr h="206375">
                <a:tc>
                  <a:txBody>
                    <a:bodyPr/>
                    <a:lstStyle/>
                    <a:p>
                      <a:pPr algn="l" fontAlgn="b"/>
                      <a:r>
                        <a:rPr lang="en-US" sz="1100" b="1" i="0" u="none" strike="noStrike" dirty="0">
                          <a:solidFill>
                            <a:schemeClr val="tx1"/>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1" i="0" u="none" strike="noStrike" dirty="0">
                          <a:solidFill>
                            <a:schemeClr val="tx1"/>
                          </a:solidFill>
                          <a:effectLst/>
                          <a:latin typeface="Calibri" panose="020F0502020204030204" pitchFamily="34" charset="0"/>
                        </a:rPr>
                        <a:t>1. Economical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chemeClr val="tx1"/>
                          </a:solidFill>
                          <a:effectLst/>
                          <a:latin typeface="Calibri" panose="020F0502020204030204" pitchFamily="34" charset="0"/>
                        </a:rPr>
                        <a:t>2. Social</a:t>
                      </a:r>
                      <a:endParaRPr lang="en-US" sz="1200" b="1" i="0" u="none" strike="noStrike" dirty="0">
                        <a:solidFill>
                          <a:schemeClr val="tx1"/>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chemeClr val="tx1"/>
                          </a:solidFill>
                          <a:effectLst/>
                          <a:latin typeface="Calibri" panose="020F0502020204030204" pitchFamily="34" charset="0"/>
                        </a:rPr>
                        <a:t>3. Technological</a:t>
                      </a:r>
                      <a:endParaRPr lang="en-US" sz="1200" b="1" i="0" u="none" strike="noStrike" dirty="0">
                        <a:solidFill>
                          <a:schemeClr val="tx1"/>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a:solidFill>
                            <a:schemeClr val="tx1"/>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28180873"/>
                  </a:ext>
                </a:extLst>
              </a:tr>
              <a:tr h="172021">
                <a:tc>
                  <a:txBody>
                    <a:bodyPr/>
                    <a:lstStyle/>
                    <a:p>
                      <a:pPr algn="l" fontAlgn="b"/>
                      <a:r>
                        <a:rPr lang="en-US" sz="1100" b="1" i="0" u="none" strike="noStrike" dirty="0">
                          <a:solidFill>
                            <a:schemeClr val="tx1"/>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chemeClr val="tx1"/>
                          </a:solidFill>
                          <a:effectLst/>
                          <a:latin typeface="Calibri" panose="020F0502020204030204" pitchFamily="34" charset="0"/>
                        </a:rPr>
                        <a:t>29.7%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chemeClr val="tx1"/>
                          </a:solidFill>
                          <a:effectLst/>
                          <a:latin typeface="Calibri" panose="020F0502020204030204" pitchFamily="34" charset="0"/>
                        </a:rPr>
                        <a:t>16.3%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chemeClr val="tx1"/>
                          </a:solidFill>
                          <a:effectLst/>
                          <a:latin typeface="Calibri" panose="020F0502020204030204" pitchFamily="34" charset="0"/>
                        </a:rPr>
                        <a:t>54.0%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chemeClr val="tx1"/>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5751099"/>
                  </a:ext>
                </a:extLst>
              </a:tr>
              <a:tr h="172021">
                <a:tc>
                  <a:txBody>
                    <a:bodyPr/>
                    <a:lstStyle/>
                    <a:p>
                      <a:pPr algn="l" fontAlgn="b"/>
                      <a:r>
                        <a:rPr lang="en-US" sz="1100" b="1" i="0" u="none" strike="noStrike" dirty="0" err="1">
                          <a:solidFill>
                            <a:schemeClr val="tx1"/>
                          </a:solidFill>
                          <a:effectLst/>
                          <a:latin typeface="Calibri" panose="020F0502020204030204" pitchFamily="34" charset="0"/>
                        </a:rPr>
                        <a:t>Allogene</a:t>
                      </a:r>
                      <a:r>
                        <a:rPr lang="en-US" sz="1100" b="1" i="0" u="none" strike="noStrike" dirty="0">
                          <a:solidFill>
                            <a:schemeClr val="tx1"/>
                          </a:solidFill>
                          <a:effectLst/>
                          <a:latin typeface="Calibri" panose="020F0502020204030204" pitchFamily="34" charset="0"/>
                        </a:rPr>
                        <a:t> Therapeutics</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chemeClr val="bg1"/>
                          </a:solidFill>
                          <a:effectLst/>
                          <a:latin typeface="Calibri" panose="020F0502020204030204" pitchFamily="34" charset="0"/>
                        </a:rPr>
                        <a:t>45.2%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1400" b="1" i="0" u="none" strike="noStrike" dirty="0">
                          <a:solidFill>
                            <a:schemeClr val="bg1"/>
                          </a:solidFill>
                          <a:effectLst/>
                          <a:latin typeface="Calibri" panose="020F0502020204030204" pitchFamily="34" charset="0"/>
                        </a:rPr>
                        <a:t>34.8%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1400" b="1" i="0" u="none" strike="noStrike" dirty="0">
                          <a:solidFill>
                            <a:schemeClr val="bg1"/>
                          </a:solidFill>
                          <a:effectLst/>
                          <a:latin typeface="Calibri" panose="020F0502020204030204" pitchFamily="34" charset="0"/>
                        </a:rPr>
                        <a:t>26.0%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r" fontAlgn="b"/>
                      <a:r>
                        <a:rPr lang="en-US" sz="1400" b="1" i="0" u="none" strike="noStrike" dirty="0">
                          <a:solidFill>
                            <a:schemeClr val="bg1"/>
                          </a:solidFill>
                          <a:effectLst/>
                          <a:latin typeface="Calibri" panose="020F0502020204030204" pitchFamily="34" charset="0"/>
                        </a:rPr>
                        <a:t>33.2%</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extLst>
                  <a:ext uri="{0D108BD9-81ED-4DB2-BD59-A6C34878D82A}">
                    <a16:rowId xmlns:a16="http://schemas.microsoft.com/office/drawing/2014/main" val="2006085092"/>
                  </a:ext>
                </a:extLst>
              </a:tr>
              <a:tr h="172021">
                <a:tc>
                  <a:txBody>
                    <a:bodyPr/>
                    <a:lstStyle/>
                    <a:p>
                      <a:pPr algn="l" fontAlgn="b"/>
                      <a:r>
                        <a:rPr lang="en-US" sz="1100" b="1" i="0" u="none" strike="noStrike" dirty="0">
                          <a:solidFill>
                            <a:schemeClr val="tx1"/>
                          </a:solidFill>
                          <a:effectLst/>
                          <a:latin typeface="Calibri" panose="020F0502020204030204" pitchFamily="34" charset="0"/>
                        </a:rPr>
                        <a:t>Deep Genomics</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chemeClr val="bg1"/>
                          </a:solidFill>
                          <a:effectLst/>
                          <a:latin typeface="Calibri" panose="020F0502020204030204" pitchFamily="34" charset="0"/>
                        </a:rPr>
                        <a:t>24.8%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r" fontAlgn="b"/>
                      <a:r>
                        <a:rPr lang="en-US" sz="1400" b="1" i="0" u="none" strike="noStrike" dirty="0">
                          <a:solidFill>
                            <a:schemeClr val="bg1"/>
                          </a:solidFill>
                          <a:effectLst/>
                          <a:latin typeface="Calibri" panose="020F0502020204030204" pitchFamily="34" charset="0"/>
                        </a:rPr>
                        <a:t>39.6%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1400" b="1" i="0" u="none" strike="noStrike">
                          <a:solidFill>
                            <a:schemeClr val="bg1"/>
                          </a:solidFill>
                          <a:effectLst/>
                          <a:latin typeface="Calibri" panose="020F0502020204030204" pitchFamily="34" charset="0"/>
                        </a:rPr>
                        <a:t>28.7%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1400" b="1" i="0" u="none" strike="noStrike" dirty="0">
                          <a:solidFill>
                            <a:schemeClr val="bg1"/>
                          </a:solidFill>
                          <a:effectLst/>
                          <a:latin typeface="Calibri" panose="020F0502020204030204" pitchFamily="34" charset="0"/>
                        </a:rPr>
                        <a:t>29.6%</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2433104428"/>
                  </a:ext>
                </a:extLst>
              </a:tr>
              <a:tr h="173812">
                <a:tc>
                  <a:txBody>
                    <a:bodyPr/>
                    <a:lstStyle/>
                    <a:p>
                      <a:pPr algn="l" fontAlgn="b"/>
                      <a:r>
                        <a:rPr lang="en-US" sz="1100" b="1" i="0" u="none" strike="noStrike" dirty="0" err="1">
                          <a:solidFill>
                            <a:schemeClr val="tx1"/>
                          </a:solidFill>
                          <a:effectLst/>
                          <a:latin typeface="Calibri" panose="020F0502020204030204" pitchFamily="34" charset="0"/>
                        </a:rPr>
                        <a:t>Muna</a:t>
                      </a:r>
                      <a:r>
                        <a:rPr lang="en-US" sz="1100" b="1" i="0" u="none" strike="noStrike" dirty="0">
                          <a:solidFill>
                            <a:schemeClr val="tx1"/>
                          </a:solidFill>
                          <a:effectLst/>
                          <a:latin typeface="Calibri" panose="020F0502020204030204" pitchFamily="34" charset="0"/>
                        </a:rPr>
                        <a:t> Therapeutics</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chemeClr val="bg1"/>
                          </a:solidFill>
                          <a:effectLst/>
                          <a:latin typeface="Calibri" panose="020F0502020204030204" pitchFamily="34" charset="0"/>
                        </a:rPr>
                        <a:t>30.0%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1400" b="1" i="0" u="none" strike="noStrike" dirty="0">
                          <a:solidFill>
                            <a:schemeClr val="bg1"/>
                          </a:solidFill>
                          <a:effectLst/>
                          <a:latin typeface="Calibri" panose="020F0502020204030204" pitchFamily="34" charset="0"/>
                        </a:rPr>
                        <a:t>25.6%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696B"/>
                    </a:solidFill>
                  </a:tcPr>
                </a:tc>
                <a:tc>
                  <a:txBody>
                    <a:bodyPr/>
                    <a:lstStyle/>
                    <a:p>
                      <a:pPr algn="r" fontAlgn="b"/>
                      <a:r>
                        <a:rPr lang="en-US" sz="1400" b="1" i="0" u="none" strike="noStrike" dirty="0">
                          <a:solidFill>
                            <a:schemeClr val="bg1"/>
                          </a:solidFill>
                          <a:effectLst/>
                          <a:latin typeface="Calibri" panose="020F0502020204030204" pitchFamily="34" charset="0"/>
                        </a:rPr>
                        <a:t>45.3%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1400" b="1" i="0" u="none" strike="noStrike" dirty="0">
                          <a:solidFill>
                            <a:schemeClr val="bg1"/>
                          </a:solidFill>
                          <a:effectLst/>
                          <a:latin typeface="Calibri" panose="020F0502020204030204" pitchFamily="34" charset="0"/>
                        </a:rPr>
                        <a:t>37.2%</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4115402571"/>
                  </a:ext>
                </a:extLst>
              </a:tr>
              <a:tr h="173812">
                <a:tc>
                  <a:txBody>
                    <a:bodyPr/>
                    <a:lstStyle/>
                    <a:p>
                      <a:pPr algn="l" fontAlgn="b"/>
                      <a:r>
                        <a:rPr lang="en-US" sz="1100" b="1" i="0" u="none" strike="noStrike">
                          <a:solidFill>
                            <a:schemeClr val="tx1"/>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gridSpan="3">
                  <a:txBody>
                    <a:bodyPr/>
                    <a:lstStyle/>
                    <a:p>
                      <a:pPr algn="l" fontAlgn="b"/>
                      <a:r>
                        <a:rPr lang="en-US" sz="1200" b="1" i="0" u="none" strike="noStrike" dirty="0">
                          <a:solidFill>
                            <a:schemeClr val="bg1"/>
                          </a:solidFill>
                          <a:effectLst/>
                          <a:latin typeface="Calibri" panose="020F0502020204030204" pitchFamily="34" charset="0"/>
                        </a:rPr>
                        <a:t>Risks</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en-US"/>
                    </a:p>
                  </a:txBody>
                  <a:tcPr/>
                </a:tc>
                <a:tc hMerge="1">
                  <a:txBody>
                    <a:bodyPr/>
                    <a:lstStyle/>
                    <a:p>
                      <a:endParaRPr lang="en-US"/>
                    </a:p>
                  </a:txBody>
                  <a:tcPr/>
                </a:tc>
                <a:tc>
                  <a:txBody>
                    <a:bodyPr/>
                    <a:lstStyle/>
                    <a:p>
                      <a:pPr algn="l" fontAlgn="b"/>
                      <a:r>
                        <a:rPr lang="en-US" sz="1200" b="1" i="0" u="none" strike="noStrike" dirty="0" err="1">
                          <a:solidFill>
                            <a:schemeClr val="tx1"/>
                          </a:solidFill>
                          <a:effectLst/>
                          <a:latin typeface="Calibri" panose="020F0502020204030204" pitchFamily="34" charset="0"/>
                        </a:rPr>
                        <a:t>Muna</a:t>
                      </a:r>
                      <a:r>
                        <a:rPr lang="en-US" sz="1200" b="1" i="0" u="none" strike="noStrike" dirty="0">
                          <a:solidFill>
                            <a:schemeClr val="tx1"/>
                          </a:solidFill>
                          <a:effectLst/>
                          <a:latin typeface="Calibri" panose="020F0502020204030204" pitchFamily="34" charset="0"/>
                        </a:rPr>
                        <a:t> Therapeutics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8748080"/>
                  </a:ext>
                </a:extLst>
              </a:tr>
              <a:tr h="177800">
                <a:tc>
                  <a:txBody>
                    <a:bodyPr/>
                    <a:lstStyle/>
                    <a:p>
                      <a:pPr algn="l" fontAlgn="b"/>
                      <a:r>
                        <a:rPr lang="en-US" sz="1100" b="1" i="0" u="none" strike="noStrike" dirty="0">
                          <a:solidFill>
                            <a:schemeClr val="tx1"/>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1" i="0" u="none" strike="noStrike">
                          <a:solidFill>
                            <a:schemeClr val="tx1"/>
                          </a:solidFill>
                          <a:effectLst/>
                          <a:latin typeface="Calibri" panose="020F0502020204030204" pitchFamily="34" charset="0"/>
                        </a:rPr>
                        <a:t>1. Economical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chemeClr val="tx1"/>
                          </a:solidFill>
                          <a:effectLst/>
                          <a:latin typeface="Calibri" panose="020F0502020204030204" pitchFamily="34" charset="0"/>
                        </a:rPr>
                        <a:t>2. Social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chemeClr val="tx1"/>
                          </a:solidFill>
                          <a:effectLst/>
                          <a:latin typeface="Calibri" panose="020F0502020204030204" pitchFamily="34" charset="0"/>
                        </a:rPr>
                        <a:t>3. Technological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a:solidFill>
                            <a:schemeClr val="tx1"/>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62590937"/>
                  </a:ext>
                </a:extLst>
              </a:tr>
              <a:tr h="172021">
                <a:tc>
                  <a:txBody>
                    <a:bodyPr/>
                    <a:lstStyle/>
                    <a:p>
                      <a:pPr algn="l" fontAlgn="b"/>
                      <a:r>
                        <a:rPr lang="en-US" sz="1100" b="1" i="0" u="none" strike="noStrike" dirty="0">
                          <a:solidFill>
                            <a:schemeClr val="tx1"/>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chemeClr val="tx1"/>
                          </a:solidFill>
                          <a:effectLst/>
                          <a:latin typeface="Calibri" panose="020F0502020204030204" pitchFamily="34" charset="0"/>
                        </a:rPr>
                        <a:t>29.7%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chemeClr val="tx1"/>
                          </a:solidFill>
                          <a:effectLst/>
                          <a:latin typeface="Calibri" panose="020F0502020204030204" pitchFamily="34" charset="0"/>
                        </a:rPr>
                        <a:t>16.3%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chemeClr val="tx1"/>
                          </a:solidFill>
                          <a:effectLst/>
                          <a:latin typeface="Calibri" panose="020F0502020204030204" pitchFamily="34" charset="0"/>
                        </a:rPr>
                        <a:t>54.0%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chemeClr val="tx1"/>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6328709"/>
                  </a:ext>
                </a:extLst>
              </a:tr>
              <a:tr h="172021">
                <a:tc>
                  <a:txBody>
                    <a:bodyPr/>
                    <a:lstStyle/>
                    <a:p>
                      <a:pPr algn="l" fontAlgn="b"/>
                      <a:r>
                        <a:rPr lang="en-US" sz="1100" b="1" i="0" u="none" strike="noStrike" dirty="0" err="1">
                          <a:solidFill>
                            <a:schemeClr val="tx1"/>
                          </a:solidFill>
                          <a:effectLst/>
                          <a:latin typeface="Calibri" panose="020F0502020204030204" pitchFamily="34" charset="0"/>
                        </a:rPr>
                        <a:t>Allogene</a:t>
                      </a:r>
                      <a:r>
                        <a:rPr lang="en-US" sz="1100" b="1" i="0" u="none" strike="noStrike" dirty="0">
                          <a:solidFill>
                            <a:schemeClr val="tx1"/>
                          </a:solidFill>
                          <a:effectLst/>
                          <a:latin typeface="Calibri" panose="020F0502020204030204" pitchFamily="34" charset="0"/>
                        </a:rPr>
                        <a:t> Therapeutics</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chemeClr val="bg1"/>
                          </a:solidFill>
                          <a:effectLst/>
                          <a:latin typeface="Calibri" panose="020F0502020204030204" pitchFamily="34" charset="0"/>
                        </a:rPr>
                        <a:t>40.2%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1400" b="1" i="0" u="none" strike="noStrike" dirty="0">
                          <a:solidFill>
                            <a:schemeClr val="bg1"/>
                          </a:solidFill>
                          <a:effectLst/>
                          <a:latin typeface="Calibri" panose="020F0502020204030204" pitchFamily="34" charset="0"/>
                        </a:rPr>
                        <a:t>30.5%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1400" b="1" i="0" u="none" strike="noStrike" dirty="0">
                          <a:solidFill>
                            <a:schemeClr val="bg1"/>
                          </a:solidFill>
                          <a:effectLst/>
                          <a:latin typeface="Calibri" panose="020F0502020204030204" pitchFamily="34" charset="0"/>
                        </a:rPr>
                        <a:t>26.4%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r" fontAlgn="b"/>
                      <a:r>
                        <a:rPr lang="en-US" sz="1400" b="1" i="0" u="none" strike="noStrike" dirty="0">
                          <a:solidFill>
                            <a:schemeClr val="bg1"/>
                          </a:solidFill>
                          <a:effectLst/>
                          <a:latin typeface="Calibri" panose="020F0502020204030204" pitchFamily="34" charset="0"/>
                        </a:rPr>
                        <a:t>31.6%</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extLst>
                  <a:ext uri="{0D108BD9-81ED-4DB2-BD59-A6C34878D82A}">
                    <a16:rowId xmlns:a16="http://schemas.microsoft.com/office/drawing/2014/main" val="1675813925"/>
                  </a:ext>
                </a:extLst>
              </a:tr>
              <a:tr h="172021">
                <a:tc>
                  <a:txBody>
                    <a:bodyPr/>
                    <a:lstStyle/>
                    <a:p>
                      <a:pPr algn="l" fontAlgn="b"/>
                      <a:r>
                        <a:rPr lang="en-US" sz="1100" b="1" i="0" u="none" strike="noStrike">
                          <a:solidFill>
                            <a:schemeClr val="tx1"/>
                          </a:solidFill>
                          <a:effectLst/>
                          <a:latin typeface="Calibri" panose="020F0502020204030204" pitchFamily="34" charset="0"/>
                        </a:rPr>
                        <a:t>Deep Genomics</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chemeClr val="bg1"/>
                          </a:solidFill>
                          <a:effectLst/>
                          <a:latin typeface="Calibri" panose="020F0502020204030204" pitchFamily="34" charset="0"/>
                        </a:rPr>
                        <a:t>22.6%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r" fontAlgn="b"/>
                      <a:r>
                        <a:rPr lang="en-US" sz="1400" b="1" i="0" u="none" strike="noStrike" dirty="0">
                          <a:solidFill>
                            <a:schemeClr val="bg1"/>
                          </a:solidFill>
                          <a:effectLst/>
                          <a:latin typeface="Calibri" panose="020F0502020204030204" pitchFamily="34" charset="0"/>
                        </a:rPr>
                        <a:t>53.4%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1400" b="1" i="0" u="none" strike="noStrike" dirty="0">
                          <a:solidFill>
                            <a:schemeClr val="bg1"/>
                          </a:solidFill>
                          <a:effectLst/>
                          <a:latin typeface="Calibri" panose="020F0502020204030204" pitchFamily="34" charset="0"/>
                        </a:rPr>
                        <a:t>26.8%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1400" b="1" i="0" u="none" strike="noStrike" dirty="0">
                          <a:solidFill>
                            <a:schemeClr val="bg1"/>
                          </a:solidFill>
                          <a:effectLst/>
                          <a:latin typeface="Calibri" panose="020F0502020204030204" pitchFamily="34" charset="0"/>
                        </a:rPr>
                        <a:t>29.1%</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1681197032"/>
                  </a:ext>
                </a:extLst>
              </a:tr>
              <a:tr h="173812">
                <a:tc>
                  <a:txBody>
                    <a:bodyPr/>
                    <a:lstStyle/>
                    <a:p>
                      <a:pPr algn="l" fontAlgn="b"/>
                      <a:r>
                        <a:rPr lang="en-US" sz="1100" b="1" i="0" u="none" strike="noStrike" dirty="0" err="1">
                          <a:solidFill>
                            <a:schemeClr val="tx1"/>
                          </a:solidFill>
                          <a:effectLst/>
                          <a:latin typeface="Calibri" panose="020F0502020204030204" pitchFamily="34" charset="0"/>
                        </a:rPr>
                        <a:t>Muna</a:t>
                      </a:r>
                      <a:r>
                        <a:rPr lang="en-US" sz="1100" b="1" i="0" u="none" strike="noStrike" dirty="0">
                          <a:solidFill>
                            <a:schemeClr val="tx1"/>
                          </a:solidFill>
                          <a:effectLst/>
                          <a:latin typeface="Calibri" panose="020F0502020204030204" pitchFamily="34" charset="0"/>
                        </a:rPr>
                        <a:t> Therapeutics</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chemeClr val="bg1"/>
                          </a:solidFill>
                          <a:effectLst/>
                          <a:latin typeface="Calibri" panose="020F0502020204030204" pitchFamily="34" charset="0"/>
                        </a:rPr>
                        <a:t>37.2%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1400" b="1" i="0" u="none" strike="noStrike" dirty="0">
                          <a:solidFill>
                            <a:schemeClr val="bg1"/>
                          </a:solidFill>
                          <a:effectLst/>
                          <a:latin typeface="Calibri" panose="020F0502020204030204" pitchFamily="34" charset="0"/>
                        </a:rPr>
                        <a:t>16.2%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696B"/>
                    </a:solidFill>
                  </a:tcPr>
                </a:tc>
                <a:tc>
                  <a:txBody>
                    <a:bodyPr/>
                    <a:lstStyle/>
                    <a:p>
                      <a:pPr algn="r" fontAlgn="b"/>
                      <a:r>
                        <a:rPr lang="en-US" sz="1400" b="1" i="0" u="none" strike="noStrike" dirty="0">
                          <a:solidFill>
                            <a:schemeClr val="bg1"/>
                          </a:solidFill>
                          <a:effectLst/>
                          <a:latin typeface="Calibri" panose="020F0502020204030204" pitchFamily="34" charset="0"/>
                        </a:rPr>
                        <a:t>46.9%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1400" b="1" i="0" u="none" strike="noStrike" dirty="0">
                          <a:solidFill>
                            <a:schemeClr val="bg1"/>
                          </a:solidFill>
                          <a:effectLst/>
                          <a:latin typeface="Calibri" panose="020F0502020204030204" pitchFamily="34" charset="0"/>
                        </a:rPr>
                        <a:t>39.3%</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3623251421"/>
                  </a:ext>
                </a:extLst>
              </a:tr>
            </a:tbl>
          </a:graphicData>
        </a:graphic>
      </p:graphicFrame>
      <p:sp>
        <p:nvSpPr>
          <p:cNvPr id="4" name="Text Placeholder 3">
            <a:extLst>
              <a:ext uri="{FF2B5EF4-FFF2-40B4-BE49-F238E27FC236}">
                <a16:creationId xmlns:a16="http://schemas.microsoft.com/office/drawing/2014/main" id="{BAF3A8CA-D0D7-4546-9872-C61EAE20330B}"/>
              </a:ext>
            </a:extLst>
          </p:cNvPr>
          <p:cNvSpPr>
            <a:spLocks noGrp="1"/>
          </p:cNvSpPr>
          <p:nvPr>
            <p:ph type="body" sz="half" idx="2"/>
          </p:nvPr>
        </p:nvSpPr>
        <p:spPr/>
        <p:txBody>
          <a:bodyPr/>
          <a:lstStyle/>
          <a:p>
            <a:r>
              <a:rPr lang="en-US" dirty="0"/>
              <a:t>Decision:</a:t>
            </a:r>
          </a:p>
          <a:p>
            <a:r>
              <a:rPr lang="en-US" dirty="0"/>
              <a:t>Most Benefits = Deep Genomics</a:t>
            </a:r>
          </a:p>
          <a:p>
            <a:r>
              <a:rPr lang="en-US" dirty="0"/>
              <a:t>Most Opportunities = Deep Genomics</a:t>
            </a:r>
          </a:p>
          <a:p>
            <a:r>
              <a:rPr lang="en-US" dirty="0"/>
              <a:t>Most Costs = </a:t>
            </a:r>
            <a:r>
              <a:rPr lang="en-US" dirty="0" err="1"/>
              <a:t>Muna</a:t>
            </a:r>
            <a:r>
              <a:rPr lang="en-US" dirty="0"/>
              <a:t> Therapeutics </a:t>
            </a:r>
          </a:p>
          <a:p>
            <a:r>
              <a:rPr lang="en-US" dirty="0"/>
              <a:t>Most Risks = </a:t>
            </a:r>
            <a:r>
              <a:rPr lang="en-US" dirty="0" err="1"/>
              <a:t>Muna</a:t>
            </a:r>
            <a:r>
              <a:rPr lang="en-US" dirty="0"/>
              <a:t> Therapeutics</a:t>
            </a:r>
          </a:p>
        </p:txBody>
      </p:sp>
    </p:spTree>
    <p:extLst>
      <p:ext uri="{BB962C8B-B14F-4D97-AF65-F5344CB8AC3E}">
        <p14:creationId xmlns:p14="http://schemas.microsoft.com/office/powerpoint/2010/main" val="1413037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4763E-EE64-441B-9EC4-A72BCBB00DD1}"/>
              </a:ext>
            </a:extLst>
          </p:cNvPr>
          <p:cNvSpPr>
            <a:spLocks noGrp="1"/>
          </p:cNvSpPr>
          <p:nvPr>
            <p:ph type="title"/>
          </p:nvPr>
        </p:nvSpPr>
        <p:spPr/>
        <p:txBody>
          <a:bodyPr/>
          <a:lstStyle/>
          <a:p>
            <a:pPr algn="ctr"/>
            <a:r>
              <a:rPr lang="en-US" dirty="0"/>
              <a:t>results</a:t>
            </a:r>
          </a:p>
        </p:txBody>
      </p:sp>
      <p:graphicFrame>
        <p:nvGraphicFramePr>
          <p:cNvPr id="5" name="Content Placeholder 4">
            <a:extLst>
              <a:ext uri="{FF2B5EF4-FFF2-40B4-BE49-F238E27FC236}">
                <a16:creationId xmlns:a16="http://schemas.microsoft.com/office/drawing/2014/main" id="{EAF918FD-E91D-434E-ABBE-6A1046C0BDCE}"/>
              </a:ext>
            </a:extLst>
          </p:cNvPr>
          <p:cNvGraphicFramePr>
            <a:graphicFrameLocks noGrp="1"/>
          </p:cNvGraphicFramePr>
          <p:nvPr>
            <p:ph sz="half" idx="1"/>
            <p:extLst>
              <p:ext uri="{D42A27DB-BD31-4B8C-83A1-F6EECF244321}">
                <p14:modId xmlns:p14="http://schemas.microsoft.com/office/powerpoint/2010/main" val="3728255838"/>
              </p:ext>
            </p:extLst>
          </p:nvPr>
        </p:nvGraphicFramePr>
        <p:xfrm>
          <a:off x="561975" y="2194559"/>
          <a:ext cx="4981575" cy="2017871"/>
        </p:xfrm>
        <a:graphic>
          <a:graphicData uri="http://schemas.openxmlformats.org/drawingml/2006/table">
            <a:tbl>
              <a:tblPr/>
              <a:tblGrid>
                <a:gridCol w="4152900">
                  <a:extLst>
                    <a:ext uri="{9D8B030D-6E8A-4147-A177-3AD203B41FA5}">
                      <a16:colId xmlns:a16="http://schemas.microsoft.com/office/drawing/2014/main" val="559282671"/>
                    </a:ext>
                  </a:extLst>
                </a:gridCol>
                <a:gridCol w="828675">
                  <a:extLst>
                    <a:ext uri="{9D8B030D-6E8A-4147-A177-3AD203B41FA5}">
                      <a16:colId xmlns:a16="http://schemas.microsoft.com/office/drawing/2014/main" val="2662508490"/>
                    </a:ext>
                  </a:extLst>
                </a:gridCol>
              </a:tblGrid>
              <a:tr h="385563">
                <a:tc>
                  <a:txBody>
                    <a:bodyPr/>
                    <a:lstStyle/>
                    <a:p>
                      <a:pPr algn="l" fontAlgn="b"/>
                      <a:r>
                        <a:rPr lang="en-US" sz="2000" b="1" i="0" u="none" strike="noStrike" dirty="0">
                          <a:solidFill>
                            <a:schemeClr val="bg1"/>
                          </a:solidFill>
                          <a:effectLst/>
                          <a:latin typeface="Calibri" panose="020F0502020204030204" pitchFamily="34" charset="0"/>
                        </a:rPr>
                        <a:t>Strategic Criteria</a:t>
                      </a:r>
                    </a:p>
                  </a:txBody>
                  <a:tcPr marL="6350" marR="6350" marT="6350" marB="0" anchor="b">
                    <a:lnL>
                      <a:noFill/>
                    </a:lnL>
                    <a:lnR>
                      <a:noFill/>
                    </a:lnR>
                    <a:lnT>
                      <a:noFill/>
                    </a:lnT>
                    <a:lnB>
                      <a:noFill/>
                    </a:lnB>
                    <a:solidFill>
                      <a:srgbClr val="D9E1F2"/>
                    </a:solidFill>
                  </a:tcPr>
                </a:tc>
                <a:tc>
                  <a:txBody>
                    <a:bodyPr/>
                    <a:lstStyle/>
                    <a:p>
                      <a:pPr algn="l" fontAlgn="b"/>
                      <a:r>
                        <a:rPr lang="en-US" sz="1800" b="0" i="0" u="none" strike="noStrike">
                          <a:solidFill>
                            <a:schemeClr val="tx1"/>
                          </a:solidFill>
                          <a:effectLst/>
                          <a:latin typeface="Calibri" panose="020F0502020204030204" pitchFamily="34" charset="0"/>
                        </a:rPr>
                        <a:t> </a:t>
                      </a:r>
                    </a:p>
                  </a:txBody>
                  <a:tcPr marL="6350" marR="6350" marT="6350" marB="0" anchor="b">
                    <a:lnL>
                      <a:noFill/>
                    </a:lnL>
                    <a:lnR>
                      <a:noFill/>
                    </a:lnR>
                    <a:lnT>
                      <a:noFill/>
                    </a:lnT>
                    <a:lnB>
                      <a:noFill/>
                    </a:lnB>
                    <a:solidFill>
                      <a:srgbClr val="D9E1F2"/>
                    </a:solidFill>
                  </a:tcPr>
                </a:tc>
                <a:extLst>
                  <a:ext uri="{0D108BD9-81ED-4DB2-BD59-A6C34878D82A}">
                    <a16:rowId xmlns:a16="http://schemas.microsoft.com/office/drawing/2014/main" val="364677071"/>
                  </a:ext>
                </a:extLst>
              </a:tr>
              <a:tr h="408077">
                <a:tc>
                  <a:txBody>
                    <a:bodyPr/>
                    <a:lstStyle/>
                    <a:p>
                      <a:pPr algn="l" fontAlgn="b"/>
                      <a:r>
                        <a:rPr lang="en-US" sz="1800" b="0" i="0" u="none" strike="noStrike">
                          <a:solidFill>
                            <a:schemeClr val="tx1"/>
                          </a:solidFill>
                          <a:effectLst/>
                          <a:latin typeface="Calibri" panose="020F0502020204030204" pitchFamily="34" charset="0"/>
                        </a:rPr>
                        <a:t>1. Patent Portfolio Growth</a:t>
                      </a:r>
                    </a:p>
                  </a:txBody>
                  <a:tcPr marL="6350" marR="6350" marT="6350" marB="0" anchor="b">
                    <a:lnL>
                      <a:noFill/>
                    </a:lnL>
                    <a:lnR>
                      <a:noFill/>
                    </a:lnR>
                    <a:lnT>
                      <a:noFill/>
                    </a:lnT>
                    <a:lnB>
                      <a:noFill/>
                    </a:lnB>
                  </a:tcPr>
                </a:tc>
                <a:tc>
                  <a:txBody>
                    <a:bodyPr/>
                    <a:lstStyle/>
                    <a:p>
                      <a:pPr algn="r" fontAlgn="b"/>
                      <a:r>
                        <a:rPr lang="en-US" sz="1800" b="1" i="0" u="none" strike="noStrike" dirty="0">
                          <a:solidFill>
                            <a:schemeClr val="bg1"/>
                          </a:solidFill>
                          <a:effectLst/>
                          <a:latin typeface="Calibri" panose="020F0502020204030204" pitchFamily="34" charset="0"/>
                        </a:rPr>
                        <a:t>21.1%</a:t>
                      </a:r>
                    </a:p>
                  </a:txBody>
                  <a:tcPr marL="6350" marR="6350" marT="6350" marB="0" anchor="b">
                    <a:lnL>
                      <a:noFill/>
                    </a:lnL>
                    <a:lnR>
                      <a:noFill/>
                    </a:lnR>
                    <a:lnT>
                      <a:noFill/>
                    </a:lnT>
                    <a:lnB>
                      <a:noFill/>
                    </a:lnB>
                    <a:solidFill>
                      <a:srgbClr val="FAEA84"/>
                    </a:solidFill>
                  </a:tcPr>
                </a:tc>
                <a:extLst>
                  <a:ext uri="{0D108BD9-81ED-4DB2-BD59-A6C34878D82A}">
                    <a16:rowId xmlns:a16="http://schemas.microsoft.com/office/drawing/2014/main" val="4157405257"/>
                  </a:ext>
                </a:extLst>
              </a:tr>
              <a:tr h="408077">
                <a:tc>
                  <a:txBody>
                    <a:bodyPr/>
                    <a:lstStyle/>
                    <a:p>
                      <a:pPr algn="l" fontAlgn="b"/>
                      <a:r>
                        <a:rPr lang="en-US" sz="1800" b="0" i="0" u="none" strike="noStrike">
                          <a:solidFill>
                            <a:schemeClr val="tx1"/>
                          </a:solidFill>
                          <a:effectLst/>
                          <a:latin typeface="Calibri" panose="020F0502020204030204" pitchFamily="34" charset="0"/>
                        </a:rPr>
                        <a:t>2. Location Impact on Regulations</a:t>
                      </a:r>
                    </a:p>
                  </a:txBody>
                  <a:tcPr marL="6350" marR="6350" marT="6350" marB="0" anchor="b">
                    <a:lnL>
                      <a:noFill/>
                    </a:lnL>
                    <a:lnR>
                      <a:noFill/>
                    </a:lnR>
                    <a:lnT>
                      <a:noFill/>
                    </a:lnT>
                    <a:lnB>
                      <a:noFill/>
                    </a:lnB>
                  </a:tcPr>
                </a:tc>
                <a:tc>
                  <a:txBody>
                    <a:bodyPr/>
                    <a:lstStyle/>
                    <a:p>
                      <a:pPr algn="r" fontAlgn="b"/>
                      <a:r>
                        <a:rPr lang="en-US" sz="1800" b="1" i="0" u="none" strike="noStrike" dirty="0">
                          <a:solidFill>
                            <a:schemeClr val="bg1"/>
                          </a:solidFill>
                          <a:effectLst/>
                          <a:latin typeface="Calibri" panose="020F0502020204030204" pitchFamily="34" charset="0"/>
                        </a:rPr>
                        <a:t>5.4%</a:t>
                      </a:r>
                    </a:p>
                  </a:txBody>
                  <a:tcPr marL="6350" marR="6350" marT="6350" marB="0" anchor="b">
                    <a:lnL>
                      <a:noFill/>
                    </a:lnL>
                    <a:lnR>
                      <a:noFill/>
                    </a:lnR>
                    <a:lnT>
                      <a:noFill/>
                    </a:lnT>
                    <a:lnB>
                      <a:noFill/>
                    </a:lnB>
                    <a:solidFill>
                      <a:srgbClr val="F8696B"/>
                    </a:solidFill>
                  </a:tcPr>
                </a:tc>
                <a:extLst>
                  <a:ext uri="{0D108BD9-81ED-4DB2-BD59-A6C34878D82A}">
                    <a16:rowId xmlns:a16="http://schemas.microsoft.com/office/drawing/2014/main" val="4250624332"/>
                  </a:ext>
                </a:extLst>
              </a:tr>
              <a:tr h="408077">
                <a:tc>
                  <a:txBody>
                    <a:bodyPr/>
                    <a:lstStyle/>
                    <a:p>
                      <a:pPr algn="l" fontAlgn="b"/>
                      <a:r>
                        <a:rPr lang="en-US" sz="1800" b="0" i="0" u="none" strike="noStrike">
                          <a:solidFill>
                            <a:schemeClr val="tx1"/>
                          </a:solidFill>
                          <a:effectLst/>
                          <a:latin typeface="Calibri" panose="020F0502020204030204" pitchFamily="34" charset="0"/>
                        </a:rPr>
                        <a:t>3. Revolutionary in Disease State of Interest</a:t>
                      </a:r>
                    </a:p>
                  </a:txBody>
                  <a:tcPr marL="6350" marR="6350" marT="6350" marB="0" anchor="b">
                    <a:lnL>
                      <a:noFill/>
                    </a:lnL>
                    <a:lnR>
                      <a:noFill/>
                    </a:lnR>
                    <a:lnT>
                      <a:noFill/>
                    </a:lnT>
                    <a:lnB>
                      <a:noFill/>
                    </a:lnB>
                  </a:tcPr>
                </a:tc>
                <a:tc>
                  <a:txBody>
                    <a:bodyPr/>
                    <a:lstStyle/>
                    <a:p>
                      <a:pPr algn="r" fontAlgn="b"/>
                      <a:r>
                        <a:rPr lang="en-US" sz="1800" b="1" i="0" u="none" strike="noStrike" dirty="0">
                          <a:solidFill>
                            <a:schemeClr val="bg1"/>
                          </a:solidFill>
                          <a:effectLst/>
                          <a:latin typeface="Calibri" panose="020F0502020204030204" pitchFamily="34" charset="0"/>
                        </a:rPr>
                        <a:t>55.1%</a:t>
                      </a:r>
                    </a:p>
                  </a:txBody>
                  <a:tcPr marL="6350" marR="6350" marT="6350" marB="0" anchor="b">
                    <a:lnL>
                      <a:noFill/>
                    </a:lnL>
                    <a:lnR>
                      <a:noFill/>
                    </a:lnR>
                    <a:lnT>
                      <a:noFill/>
                    </a:lnT>
                    <a:lnB>
                      <a:noFill/>
                    </a:lnB>
                    <a:solidFill>
                      <a:srgbClr val="63BE7B"/>
                    </a:solidFill>
                  </a:tcPr>
                </a:tc>
                <a:extLst>
                  <a:ext uri="{0D108BD9-81ED-4DB2-BD59-A6C34878D82A}">
                    <a16:rowId xmlns:a16="http://schemas.microsoft.com/office/drawing/2014/main" val="1114113467"/>
                  </a:ext>
                </a:extLst>
              </a:tr>
              <a:tr h="408077">
                <a:tc>
                  <a:txBody>
                    <a:bodyPr/>
                    <a:lstStyle/>
                    <a:p>
                      <a:pPr algn="l" fontAlgn="b"/>
                      <a:r>
                        <a:rPr lang="en-US" sz="1800" b="0" i="0" u="none" strike="noStrike">
                          <a:solidFill>
                            <a:schemeClr val="tx1"/>
                          </a:solidFill>
                          <a:effectLst/>
                          <a:latin typeface="Calibri" panose="020F0502020204030204" pitchFamily="34" charset="0"/>
                        </a:rPr>
                        <a:t>4. Financial Well-being and Balance</a:t>
                      </a:r>
                    </a:p>
                  </a:txBody>
                  <a:tcPr marL="6350" marR="6350" marT="6350" marB="0" anchor="b">
                    <a:lnL>
                      <a:noFill/>
                    </a:lnL>
                    <a:lnR>
                      <a:noFill/>
                    </a:lnR>
                    <a:lnT>
                      <a:noFill/>
                    </a:lnT>
                    <a:lnB>
                      <a:noFill/>
                    </a:lnB>
                  </a:tcPr>
                </a:tc>
                <a:tc>
                  <a:txBody>
                    <a:bodyPr/>
                    <a:lstStyle/>
                    <a:p>
                      <a:pPr algn="r" fontAlgn="b"/>
                      <a:r>
                        <a:rPr lang="en-US" sz="1800" b="1" i="0" u="none" strike="noStrike" dirty="0">
                          <a:solidFill>
                            <a:schemeClr val="bg1"/>
                          </a:solidFill>
                          <a:effectLst/>
                          <a:latin typeface="Calibri" panose="020F0502020204030204" pitchFamily="34" charset="0"/>
                        </a:rPr>
                        <a:t>18.4%</a:t>
                      </a:r>
                    </a:p>
                  </a:txBody>
                  <a:tcPr marL="6350" marR="6350" marT="6350" marB="0" anchor="b">
                    <a:lnL>
                      <a:noFill/>
                    </a:lnL>
                    <a:lnR>
                      <a:noFill/>
                    </a:lnR>
                    <a:lnT>
                      <a:noFill/>
                    </a:lnT>
                    <a:lnB>
                      <a:noFill/>
                    </a:lnB>
                    <a:solidFill>
                      <a:srgbClr val="FEDE81"/>
                    </a:solidFill>
                  </a:tcPr>
                </a:tc>
                <a:extLst>
                  <a:ext uri="{0D108BD9-81ED-4DB2-BD59-A6C34878D82A}">
                    <a16:rowId xmlns:a16="http://schemas.microsoft.com/office/drawing/2014/main" val="489148103"/>
                  </a:ext>
                </a:extLst>
              </a:tr>
            </a:tbl>
          </a:graphicData>
        </a:graphic>
      </p:graphicFrame>
      <p:sp>
        <p:nvSpPr>
          <p:cNvPr id="4" name="Content Placeholder 3">
            <a:extLst>
              <a:ext uri="{FF2B5EF4-FFF2-40B4-BE49-F238E27FC236}">
                <a16:creationId xmlns:a16="http://schemas.microsoft.com/office/drawing/2014/main" id="{819C8472-004B-4395-9EBB-261A11D83C50}"/>
              </a:ext>
            </a:extLst>
          </p:cNvPr>
          <p:cNvSpPr>
            <a:spLocks noGrp="1"/>
          </p:cNvSpPr>
          <p:nvPr>
            <p:ph sz="half" idx="2"/>
          </p:nvPr>
        </p:nvSpPr>
        <p:spPr>
          <a:xfrm>
            <a:off x="6172200" y="2194561"/>
            <a:ext cx="5334000" cy="2017870"/>
          </a:xfrm>
          <a:solidFill>
            <a:schemeClr val="tx1"/>
          </a:solidFill>
        </p:spPr>
        <p:txBody>
          <a:bodyPr/>
          <a:lstStyle/>
          <a:p>
            <a:endParaRPr lang="en-US" dirty="0">
              <a:solidFill>
                <a:schemeClr val="bg1"/>
              </a:solidFill>
            </a:endParaRPr>
          </a:p>
          <a:p>
            <a:endParaRPr lang="en-US" dirty="0">
              <a:solidFill>
                <a:schemeClr val="bg1"/>
              </a:solidFill>
            </a:endParaRPr>
          </a:p>
          <a:p>
            <a:pPr marL="0" indent="0">
              <a:buNone/>
            </a:pPr>
            <a:endParaRPr lang="en-US" dirty="0">
              <a:solidFill>
                <a:schemeClr val="bg1"/>
              </a:solidFill>
            </a:endParaRPr>
          </a:p>
          <a:p>
            <a:r>
              <a:rPr lang="en-US" dirty="0">
                <a:solidFill>
                  <a:schemeClr val="bg1"/>
                </a:solidFill>
              </a:rPr>
              <a:t>Model supports decision to acquire Deep Genomics</a:t>
            </a:r>
          </a:p>
        </p:txBody>
      </p:sp>
      <p:graphicFrame>
        <p:nvGraphicFramePr>
          <p:cNvPr id="6" name="Object 5">
            <a:extLst>
              <a:ext uri="{FF2B5EF4-FFF2-40B4-BE49-F238E27FC236}">
                <a16:creationId xmlns:a16="http://schemas.microsoft.com/office/drawing/2014/main" id="{C41938B4-E1E6-4F9D-9B9B-F78B8C761CEC}"/>
              </a:ext>
            </a:extLst>
          </p:cNvPr>
          <p:cNvGraphicFramePr>
            <a:graphicFrameLocks noChangeAspect="1"/>
          </p:cNvGraphicFramePr>
          <p:nvPr>
            <p:extLst>
              <p:ext uri="{D42A27DB-BD31-4B8C-83A1-F6EECF244321}">
                <p14:modId xmlns:p14="http://schemas.microsoft.com/office/powerpoint/2010/main" val="1458363389"/>
              </p:ext>
            </p:extLst>
          </p:nvPr>
        </p:nvGraphicFramePr>
        <p:xfrm>
          <a:off x="6200775" y="2204083"/>
          <a:ext cx="5256632" cy="1158241"/>
        </p:xfrm>
        <a:graphic>
          <a:graphicData uri="http://schemas.openxmlformats.org/presentationml/2006/ole">
            <mc:AlternateContent xmlns:mc="http://schemas.openxmlformats.org/markup-compatibility/2006">
              <mc:Choice xmlns:v="urn:schemas-microsoft-com:vml" Requires="v">
                <p:oleObj name="Worksheet" r:id="rId3" imgW="3371733" imgH="743158" progId="Excel.Sheet.12">
                  <p:embed/>
                </p:oleObj>
              </mc:Choice>
              <mc:Fallback>
                <p:oleObj name="Worksheet" r:id="rId3" imgW="3371733" imgH="743158" progId="Excel.Sheet.12">
                  <p:embed/>
                  <p:pic>
                    <p:nvPicPr>
                      <p:cNvPr id="6" name="Object 5">
                        <a:extLst>
                          <a:ext uri="{FF2B5EF4-FFF2-40B4-BE49-F238E27FC236}">
                            <a16:creationId xmlns:a16="http://schemas.microsoft.com/office/drawing/2014/main" id="{C41938B4-E1E6-4F9D-9B9B-F78B8C761CEC}"/>
                          </a:ext>
                        </a:extLst>
                      </p:cNvPr>
                      <p:cNvPicPr/>
                      <p:nvPr/>
                    </p:nvPicPr>
                    <p:blipFill>
                      <a:blip r:embed="rId4"/>
                      <a:stretch>
                        <a:fillRect/>
                      </a:stretch>
                    </p:blipFill>
                    <p:spPr>
                      <a:xfrm>
                        <a:off x="6200775" y="2204083"/>
                        <a:ext cx="5256632" cy="1158241"/>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8A5B282F-19FF-47EE-AAD8-123667D4B8A4}"/>
              </a:ext>
            </a:extLst>
          </p:cNvPr>
          <p:cNvPicPr>
            <a:picLocks noChangeAspect="1"/>
          </p:cNvPicPr>
          <p:nvPr/>
        </p:nvPicPr>
        <p:blipFill rotWithShape="1">
          <a:blip r:embed="rId5"/>
          <a:srcRect l="-139" t="44192" r="44001" b="40173"/>
          <a:stretch/>
        </p:blipFill>
        <p:spPr>
          <a:xfrm>
            <a:off x="1418078" y="4879975"/>
            <a:ext cx="9355843" cy="1498600"/>
          </a:xfrm>
          <a:prstGeom prst="rect">
            <a:avLst/>
          </a:prstGeom>
        </p:spPr>
      </p:pic>
    </p:spTree>
    <p:extLst>
      <p:ext uri="{BB962C8B-B14F-4D97-AF65-F5344CB8AC3E}">
        <p14:creationId xmlns:p14="http://schemas.microsoft.com/office/powerpoint/2010/main" val="1182839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0E5E2-E3B5-4783-940F-C1A77C01E5E6}"/>
              </a:ext>
            </a:extLst>
          </p:cNvPr>
          <p:cNvSpPr>
            <a:spLocks noGrp="1"/>
          </p:cNvSpPr>
          <p:nvPr>
            <p:ph type="title"/>
          </p:nvPr>
        </p:nvSpPr>
        <p:spPr/>
        <p:txBody>
          <a:bodyPr/>
          <a:lstStyle/>
          <a:p>
            <a:r>
              <a:rPr lang="en-US" dirty="0"/>
              <a:t>Final conclusions</a:t>
            </a:r>
          </a:p>
        </p:txBody>
      </p:sp>
      <p:sp>
        <p:nvSpPr>
          <p:cNvPr id="3" name="Content Placeholder 2">
            <a:extLst>
              <a:ext uri="{FF2B5EF4-FFF2-40B4-BE49-F238E27FC236}">
                <a16:creationId xmlns:a16="http://schemas.microsoft.com/office/drawing/2014/main" id="{3BEC9723-1EB6-4A8B-AEB6-341F5215117D}"/>
              </a:ext>
            </a:extLst>
          </p:cNvPr>
          <p:cNvSpPr>
            <a:spLocks noGrp="1"/>
          </p:cNvSpPr>
          <p:nvPr>
            <p:ph idx="1"/>
          </p:nvPr>
        </p:nvSpPr>
        <p:spPr/>
        <p:txBody>
          <a:bodyPr>
            <a:normAutofit lnSpcReduction="10000"/>
          </a:bodyPr>
          <a:lstStyle/>
          <a:p>
            <a:r>
              <a:rPr lang="en-US" dirty="0"/>
              <a:t>Deep Genomics represents the largest upside in potential for revolutionary therapy and expansion into vaccines, and other disease treatments, with their large funding and technological advantages.(Highest in Sensitivity Analysis)</a:t>
            </a:r>
          </a:p>
          <a:p>
            <a:r>
              <a:rPr lang="en-US" dirty="0"/>
              <a:t>Deep Genomics also has the highest ratings for technological benefits and opportunities (most important rating), location advantage of being in CN (similar regulatory laws to US), and excellent score for revolutionary disease state treatment and technology</a:t>
            </a:r>
          </a:p>
          <a:p>
            <a:r>
              <a:rPr lang="en-US" dirty="0"/>
              <a:t>Artificial intelligence platforms of Deep Genomics were more favorable for benefits and opportunities while also being lower on the cost and risks considerations</a:t>
            </a:r>
          </a:p>
          <a:p>
            <a:r>
              <a:rPr lang="en-US" dirty="0" err="1"/>
              <a:t>Muna</a:t>
            </a:r>
            <a:r>
              <a:rPr lang="en-US" dirty="0"/>
              <a:t> Therapeutics brought novel technology, but was least developed and carried the greatest risks as well as higher costs to integrate</a:t>
            </a:r>
          </a:p>
        </p:txBody>
      </p:sp>
    </p:spTree>
    <p:extLst>
      <p:ext uri="{BB962C8B-B14F-4D97-AF65-F5344CB8AC3E}">
        <p14:creationId xmlns:p14="http://schemas.microsoft.com/office/powerpoint/2010/main" val="622732264"/>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578</TotalTime>
  <Words>884</Words>
  <Application>Microsoft Office PowerPoint</Application>
  <PresentationFormat>Widescreen</PresentationFormat>
  <Paragraphs>210</Paragraphs>
  <Slides>10</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vt:lpstr>
      <vt:lpstr>Calibri</vt:lpstr>
      <vt:lpstr>Century Gothic</vt:lpstr>
      <vt:lpstr>Vapor Trail</vt:lpstr>
      <vt:lpstr>Worksheet</vt:lpstr>
      <vt:lpstr>Final Project (BQOM 2521)</vt:lpstr>
      <vt:lpstr>Objective and decision maker</vt:lpstr>
      <vt:lpstr>Alternatives – Bio technology start-ups</vt:lpstr>
      <vt:lpstr>Strategic criteria</vt:lpstr>
      <vt:lpstr>Control criteria</vt:lpstr>
      <vt:lpstr>Bottom level factors</vt:lpstr>
      <vt:lpstr>results</vt:lpstr>
      <vt:lpstr>results</vt:lpstr>
      <vt:lpstr>Final 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benjaminjamesstanton@gmail.com</dc:creator>
  <cp:lastModifiedBy>benjaminjamesstanton@gmail.com</cp:lastModifiedBy>
  <cp:revision>22</cp:revision>
  <dcterms:created xsi:type="dcterms:W3CDTF">2021-10-17T16:56:57Z</dcterms:created>
  <dcterms:modified xsi:type="dcterms:W3CDTF">2021-10-21T01:48:26Z</dcterms:modified>
</cp:coreProperties>
</file>