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-Google has designed tools to assess heart disease risk from eye scans, detect breast cancer in biopsies, and predict a patient’s overall risk of premature death. It’s built “augmented reality” microscopes, assistant apps for nurses and doctors. Has yet to really find a PMF</a:t>
            </a:r>
          </a:p>
          <a:p>
            <a:pPr/>
          </a:p>
          <a:p>
            <a:pPr/>
            <a:r>
              <a:t>-physicians in outpatient settings spent about 27% of their day on direct clinical face time with patients, but 49% on EHRs and desk work. Many also worked up to two hours every evening on EHR-related tasks.</a:t>
            </a:r>
          </a:p>
          <a:p>
            <a:pPr/>
          </a:p>
          <a:p>
            <a:pPr/>
            <a:r>
              <a:t>-Across all 29 medical specialties, the survey concludes that the overall rate of burnout in 2019 stood at 42%</a:t>
            </a:r>
          </a:p>
          <a:p>
            <a:pPr/>
          </a:p>
          <a:p>
            <a:pPr/>
            <a:r>
              <a:t>-primary care physicians spend almost six hours on EHR data entry during a typical 11.4 hour workday.</a:t>
            </a:r>
          </a:p>
          <a:p>
            <a:pPr/>
          </a:p>
          <a:p>
            <a:pPr/>
            <a:r>
              <a:t>-platform should include a workflow can include the conversation between a physician and patient, entering the prescription into an electronic health record (EHR) system, and electronically sending the order to the pharmacy. It’s critically important that this information is accurate.</a:t>
            </a:r>
          </a:p>
          <a:p>
            <a:pPr/>
          </a:p>
          <a:p>
            <a:pPr/>
            <a:r>
              <a:t>-Amazon Care, Microsoft Nuance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 a moat</a:t>
            </a:r>
          </a:p>
          <a:p>
            <a:pPr/>
          </a:p>
          <a:p>
            <a:pPr/>
            <a:r>
              <a:t>Uncover new vertical and growth</a:t>
            </a:r>
          </a:p>
          <a:p>
            <a:pPr/>
          </a:p>
          <a:p>
            <a:pPr/>
            <a:r>
              <a:t>Innovate new solutions and technology</a:t>
            </a:r>
          </a:p>
          <a:p>
            <a:pPr/>
          </a:p>
          <a:p>
            <a:pPr/>
            <a:r>
              <a:t>Improve Google Health’s mixed reputation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anoramic photo of two canoeists on a wide river with snowy mountains in the background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noramic photo of two canoeists on a wide river with snowy mountains in the background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d boat moored by a dock in a river with trees along the shoreline and a cloudy blue sky in the background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d boat moored by a dock in a river with trees along the shoreline and a cloudy blue sky in the background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ild looking through binoculars at a snowy mountain landscape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mall rocky island covered with grass and surrounded by ocean with blue sky in the background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Red boat moored by a dock in a river with trees along the shoreline and a cloudy blue sky in the background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Health: Develop, Acquire, or Defe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Google Health: Develop, Acquire, or Defer</a:t>
            </a:r>
          </a:p>
        </p:txBody>
      </p:sp>
      <p:sp>
        <p:nvSpPr>
          <p:cNvPr id="120" name="Justin Seama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Justin Seaman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odel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Evaluation</a:t>
            </a:r>
          </a:p>
        </p:txBody>
      </p:sp>
      <p:grpSp>
        <p:nvGrpSpPr>
          <p:cNvPr id="192" name="Group"/>
          <p:cNvGrpSpPr/>
          <p:nvPr/>
        </p:nvGrpSpPr>
        <p:grpSpPr>
          <a:xfrm>
            <a:off x="3762055" y="4324905"/>
            <a:ext cx="16058681" cy="2572149"/>
            <a:chOff x="0" y="0"/>
            <a:chExt cx="16058680" cy="2572147"/>
          </a:xfrm>
        </p:grpSpPr>
        <p:pic>
          <p:nvPicPr>
            <p:cNvPr id="19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058681" cy="1911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Caption"/>
            <p:cNvSpPr/>
            <p:nvPr/>
          </p:nvSpPr>
          <p:spPr>
            <a:xfrm>
              <a:off x="0" y="2013347"/>
              <a:ext cx="16058681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Ratings Model</a:t>
              </a:r>
            </a:p>
          </p:txBody>
        </p:sp>
      </p:grpSp>
      <p:grpSp>
        <p:nvGrpSpPr>
          <p:cNvPr id="195" name="Group"/>
          <p:cNvGrpSpPr/>
          <p:nvPr/>
        </p:nvGrpSpPr>
        <p:grpSpPr>
          <a:xfrm>
            <a:off x="3709401" y="7588910"/>
            <a:ext cx="15894978" cy="3644901"/>
            <a:chOff x="0" y="0"/>
            <a:chExt cx="15894977" cy="3644899"/>
          </a:xfrm>
        </p:grpSpPr>
        <p:pic>
          <p:nvPicPr>
            <p:cNvPr id="19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894978" cy="2984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Caption"/>
            <p:cNvSpPr/>
            <p:nvPr/>
          </p:nvSpPr>
          <p:spPr>
            <a:xfrm>
              <a:off x="0" y="3086100"/>
              <a:ext cx="15894978" cy="558800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Long Term and Short Term synthesized model results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ensitivity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Sensitivity Analysis</a:t>
            </a:r>
          </a:p>
        </p:txBody>
      </p:sp>
      <p:grpSp>
        <p:nvGrpSpPr>
          <p:cNvPr id="204" name="Group"/>
          <p:cNvGrpSpPr/>
          <p:nvPr/>
        </p:nvGrpSpPr>
        <p:grpSpPr>
          <a:xfrm>
            <a:off x="1738184" y="4089384"/>
            <a:ext cx="20907632" cy="7618244"/>
            <a:chOff x="0" y="0"/>
            <a:chExt cx="20907630" cy="7618242"/>
          </a:xfrm>
        </p:grpSpPr>
        <p:grpSp>
          <p:nvGrpSpPr>
            <p:cNvPr id="202" name="Group"/>
            <p:cNvGrpSpPr/>
            <p:nvPr/>
          </p:nvGrpSpPr>
          <p:grpSpPr>
            <a:xfrm>
              <a:off x="0" y="0"/>
              <a:ext cx="20907632" cy="6957843"/>
              <a:chOff x="0" y="0"/>
              <a:chExt cx="20907630" cy="6957842"/>
            </a:xfrm>
          </p:grpSpPr>
          <p:pic>
            <p:nvPicPr>
              <p:cNvPr id="198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8265"/>
                <a:ext cx="4879713" cy="68728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9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276820" y="19215"/>
                <a:ext cx="4936382" cy="69109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0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610308" y="12865"/>
                <a:ext cx="4936383" cy="69449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1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5943798" y="0"/>
                <a:ext cx="4963833" cy="694936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03" name="Caption"/>
            <p:cNvSpPr/>
            <p:nvPr/>
          </p:nvSpPr>
          <p:spPr>
            <a:xfrm>
              <a:off x="0" y="7059442"/>
              <a:ext cx="20907632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Benefits, Costs, Risks, Opportunities</a:t>
              </a:r>
            </a:p>
          </p:txBody>
        </p:sp>
      </p:grpSp>
      <p:sp>
        <p:nvSpPr>
          <p:cNvPr id="205" name="0.1395"/>
          <p:cNvSpPr txBox="1"/>
          <p:nvPr/>
        </p:nvSpPr>
        <p:spPr>
          <a:xfrm>
            <a:off x="2651226" y="5625679"/>
            <a:ext cx="213380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0.1395</a:t>
            </a:r>
          </a:p>
        </p:txBody>
      </p:sp>
      <p:sp>
        <p:nvSpPr>
          <p:cNvPr id="206" name="0.0369"/>
          <p:cNvSpPr txBox="1"/>
          <p:nvPr/>
        </p:nvSpPr>
        <p:spPr>
          <a:xfrm>
            <a:off x="8869422" y="5195440"/>
            <a:ext cx="213380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0.0369</a:t>
            </a:r>
          </a:p>
        </p:txBody>
      </p:sp>
      <p:sp>
        <p:nvSpPr>
          <p:cNvPr id="207" name="0.0737"/>
          <p:cNvSpPr txBox="1"/>
          <p:nvPr/>
        </p:nvSpPr>
        <p:spPr>
          <a:xfrm>
            <a:off x="14415088" y="5195440"/>
            <a:ext cx="213380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0.0737</a:t>
            </a:r>
          </a:p>
        </p:txBody>
      </p:sp>
      <p:sp>
        <p:nvSpPr>
          <p:cNvPr id="208" name="0.1605"/>
          <p:cNvSpPr txBox="1"/>
          <p:nvPr/>
        </p:nvSpPr>
        <p:spPr>
          <a:xfrm>
            <a:off x="19115289" y="5195440"/>
            <a:ext cx="213380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0.1605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Red boat moored by a dock in a river with trees along the shoreline and a cloudy blue sky in the background" descr="Red boat moored by a dock in a river with trees along the shoreline and a cloudy blue sky in the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571" t="0" r="5571" b="0"/>
          <a:stretch>
            <a:fillRect/>
          </a:stretch>
        </p:blipFill>
        <p:spPr>
          <a:xfrm>
            <a:off x="12905842" y="3353724"/>
            <a:ext cx="10007601" cy="8851901"/>
          </a:xfrm>
          <a:prstGeom prst="rect">
            <a:avLst/>
          </a:prstGeom>
        </p:spPr>
      </p:pic>
      <p:sp>
        <p:nvSpPr>
          <p:cNvPr id="211" name="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212" name="In-house product development edges out acquisition in the long term. Provided resources are available, this is the recommended option…"/>
          <p:cNvSpPr txBox="1"/>
          <p:nvPr>
            <p:ph type="body" sz="half" idx="1"/>
          </p:nvPr>
        </p:nvSpPr>
        <p:spPr>
          <a:xfrm>
            <a:off x="1778000" y="3648301"/>
            <a:ext cx="10007600" cy="8839201"/>
          </a:xfrm>
          <a:prstGeom prst="rect">
            <a:avLst/>
          </a:prstGeom>
        </p:spPr>
        <p:txBody>
          <a:bodyPr/>
          <a:lstStyle/>
          <a:p>
            <a:pPr/>
            <a:r>
              <a:t>In-house product development edges out acquisition in the long term. Provided resources are available, this is the recommended option</a:t>
            </a:r>
          </a:p>
          <a:p>
            <a:pPr/>
            <a:r>
              <a:t>Short-term, acquisition is the preferred strategy</a:t>
            </a:r>
          </a:p>
          <a:p>
            <a:pPr/>
            <a:r>
              <a:t>Consider EHR partnerships, competitive time-to-market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</a:t>
            </a:r>
          </a:p>
        </p:txBody>
      </p:sp>
      <p:sp>
        <p:nvSpPr>
          <p:cNvPr id="123" name="Google Health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Google Health</a:t>
            </a:r>
          </a:p>
          <a:p>
            <a:pPr>
              <a:defRPr sz="5400"/>
            </a:pPr>
            <a:r>
              <a:t>Physician Burnout</a:t>
            </a:r>
          </a:p>
          <a:p>
            <a:pPr>
              <a:defRPr sz="5400"/>
            </a:pPr>
            <a:r>
              <a:t>Medical Transcription</a:t>
            </a:r>
          </a:p>
          <a:p>
            <a:pPr>
              <a:defRPr sz="5400"/>
            </a:pPr>
            <a:r>
              <a:t>Competitive Landscape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7103" y="4586088"/>
            <a:ext cx="12470065" cy="6235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69135" y="3595154"/>
            <a:ext cx="12700001" cy="847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trategic Criter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Strategic Criteria</a:t>
            </a:r>
          </a:p>
        </p:txBody>
      </p:sp>
      <p:sp>
        <p:nvSpPr>
          <p:cNvPr id="130" name="Competitive Advant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Competitive Advantage</a:t>
            </a:r>
          </a:p>
          <a:p>
            <a:pPr/>
            <a:r>
              <a:t>New Growth</a:t>
            </a:r>
          </a:p>
          <a:p>
            <a:pPr/>
            <a:r>
              <a:t>Innovation</a:t>
            </a:r>
          </a:p>
          <a:p>
            <a:pPr/>
            <a:r>
              <a:t>Corporate Reputation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35119" y="4059032"/>
            <a:ext cx="12023917" cy="8010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lterna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Alternatives</a:t>
            </a:r>
          </a:p>
        </p:txBody>
      </p:sp>
      <p:sp>
        <p:nvSpPr>
          <p:cNvPr id="136" name="Develop Product In-Hous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ts val="5900"/>
              </a:spcBef>
              <a:defRPr sz="5200"/>
            </a:pPr>
            <a:r>
              <a:t>Develop Product In-House</a:t>
            </a:r>
          </a:p>
          <a:p>
            <a:pPr marL="609600" indent="-609600">
              <a:spcBef>
                <a:spcPts val="5900"/>
              </a:spcBef>
              <a:defRPr sz="5200"/>
            </a:pPr>
            <a:r>
              <a:t>Acquire Start-Up</a:t>
            </a:r>
          </a:p>
          <a:p>
            <a:pPr marL="609600" indent="-609600">
              <a:spcBef>
                <a:spcPts val="5900"/>
              </a:spcBef>
              <a:defRPr sz="5200"/>
            </a:pPr>
            <a:r>
              <a:t>Defer</a:t>
            </a:r>
          </a:p>
        </p:txBody>
      </p:sp>
      <p:pic>
        <p:nvPicPr>
          <p:cNvPr id="137" name="clipart2624069.png" descr="clipart262406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6488" y="3162300"/>
            <a:ext cx="10007601" cy="982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OCR — Benefi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BOCR — Benefits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8183393" y="3371084"/>
            <a:ext cx="7473258" cy="6220504"/>
            <a:chOff x="0" y="0"/>
            <a:chExt cx="7473257" cy="6220503"/>
          </a:xfrm>
        </p:grpSpPr>
        <p:pic>
          <p:nvPicPr>
            <p:cNvPr id="14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473258" cy="5560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Caption"/>
            <p:cNvSpPr/>
            <p:nvPr/>
          </p:nvSpPr>
          <p:spPr>
            <a:xfrm>
              <a:off x="0" y="5661703"/>
              <a:ext cx="7473257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Organizational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703595" y="3371084"/>
            <a:ext cx="7175329" cy="6220504"/>
            <a:chOff x="0" y="0"/>
            <a:chExt cx="7175328" cy="6220503"/>
          </a:xfrm>
        </p:grpSpPr>
        <p:pic>
          <p:nvPicPr>
            <p:cNvPr id="14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175329" cy="5560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Caption"/>
            <p:cNvSpPr/>
            <p:nvPr/>
          </p:nvSpPr>
          <p:spPr>
            <a:xfrm>
              <a:off x="0" y="5661703"/>
              <a:ext cx="7175329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Economic</a:t>
              </a:r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15906750" y="3390464"/>
            <a:ext cx="7854750" cy="6220505"/>
            <a:chOff x="0" y="0"/>
            <a:chExt cx="7854749" cy="6220503"/>
          </a:xfrm>
        </p:grpSpPr>
        <p:pic>
          <p:nvPicPr>
            <p:cNvPr id="14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854750" cy="5560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" name="Caption"/>
            <p:cNvSpPr/>
            <p:nvPr/>
          </p:nvSpPr>
          <p:spPr>
            <a:xfrm>
              <a:off x="0" y="5661703"/>
              <a:ext cx="7854750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Operational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OCR — Opportun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BOCR — Opportunities</a:t>
            </a:r>
          </a:p>
        </p:txBody>
      </p:sp>
      <p:grpSp>
        <p:nvGrpSpPr>
          <p:cNvPr id="153" name="Group"/>
          <p:cNvGrpSpPr/>
          <p:nvPr/>
        </p:nvGrpSpPr>
        <p:grpSpPr>
          <a:xfrm>
            <a:off x="2150338" y="3960733"/>
            <a:ext cx="6372537" cy="5409048"/>
            <a:chOff x="0" y="0"/>
            <a:chExt cx="6372536" cy="5409046"/>
          </a:xfrm>
        </p:grpSpPr>
        <p:pic>
          <p:nvPicPr>
            <p:cNvPr id="15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72537" cy="47486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Caption"/>
            <p:cNvSpPr/>
            <p:nvPr/>
          </p:nvSpPr>
          <p:spPr>
            <a:xfrm>
              <a:off x="0" y="4850246"/>
              <a:ext cx="6372537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Organizational</a:t>
              </a:r>
            </a:p>
          </p:txBody>
        </p:sp>
      </p:grpSp>
      <p:grpSp>
        <p:nvGrpSpPr>
          <p:cNvPr id="156" name="Group"/>
          <p:cNvGrpSpPr/>
          <p:nvPr/>
        </p:nvGrpSpPr>
        <p:grpSpPr>
          <a:xfrm>
            <a:off x="9081053" y="3916283"/>
            <a:ext cx="5756681" cy="5497948"/>
            <a:chOff x="0" y="0"/>
            <a:chExt cx="5756680" cy="5497946"/>
          </a:xfrm>
        </p:grpSpPr>
        <p:pic>
          <p:nvPicPr>
            <p:cNvPr id="15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56681" cy="4837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Caption"/>
            <p:cNvSpPr/>
            <p:nvPr/>
          </p:nvSpPr>
          <p:spPr>
            <a:xfrm>
              <a:off x="0" y="4939146"/>
              <a:ext cx="5756681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Operational</a:t>
              </a:r>
            </a:p>
          </p:txBody>
        </p:sp>
      </p:grpSp>
      <p:grpSp>
        <p:nvGrpSpPr>
          <p:cNvPr id="159" name="Group"/>
          <p:cNvGrpSpPr/>
          <p:nvPr/>
        </p:nvGrpSpPr>
        <p:grpSpPr>
          <a:xfrm>
            <a:off x="15395912" y="3942344"/>
            <a:ext cx="6465568" cy="5497947"/>
            <a:chOff x="0" y="0"/>
            <a:chExt cx="6465566" cy="5497946"/>
          </a:xfrm>
        </p:grpSpPr>
        <p:pic>
          <p:nvPicPr>
            <p:cNvPr id="15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465568" cy="48375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Caption"/>
            <p:cNvSpPr/>
            <p:nvPr/>
          </p:nvSpPr>
          <p:spPr>
            <a:xfrm>
              <a:off x="0" y="4939146"/>
              <a:ext cx="6465568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Economic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OCR — Costs"/>
          <p:cNvSpPr txBox="1"/>
          <p:nvPr/>
        </p:nvSpPr>
        <p:spPr>
          <a:xfrm>
            <a:off x="1784350" y="802081"/>
            <a:ext cx="20815300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11200"/>
            </a:lvl1pPr>
          </a:lstStyle>
          <a:p>
            <a:pPr/>
            <a:r>
              <a:t>BOCR — Costs</a:t>
            </a:r>
          </a:p>
        </p:txBody>
      </p:sp>
      <p:grpSp>
        <p:nvGrpSpPr>
          <p:cNvPr id="164" name="Group"/>
          <p:cNvGrpSpPr/>
          <p:nvPr/>
        </p:nvGrpSpPr>
        <p:grpSpPr>
          <a:xfrm>
            <a:off x="4710151" y="3934928"/>
            <a:ext cx="4572001" cy="7119147"/>
            <a:chOff x="0" y="0"/>
            <a:chExt cx="4572000" cy="7119146"/>
          </a:xfrm>
        </p:grpSpPr>
        <p:pic>
          <p:nvPicPr>
            <p:cNvPr id="16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02" y="0"/>
              <a:ext cx="4495796" cy="64587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Caption"/>
            <p:cNvSpPr/>
            <p:nvPr/>
          </p:nvSpPr>
          <p:spPr>
            <a:xfrm>
              <a:off x="0" y="6560346"/>
              <a:ext cx="4572000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Operational</a:t>
              </a:r>
            </a:p>
          </p:txBody>
        </p:sp>
      </p:grpSp>
      <p:grpSp>
        <p:nvGrpSpPr>
          <p:cNvPr id="167" name="Group"/>
          <p:cNvGrpSpPr/>
          <p:nvPr/>
        </p:nvGrpSpPr>
        <p:grpSpPr>
          <a:xfrm>
            <a:off x="10314876" y="3973710"/>
            <a:ext cx="10283959" cy="7041583"/>
            <a:chOff x="0" y="0"/>
            <a:chExt cx="10283958" cy="7041581"/>
          </a:xfrm>
        </p:grpSpPr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283959" cy="6381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Caption"/>
            <p:cNvSpPr/>
            <p:nvPr/>
          </p:nvSpPr>
          <p:spPr>
            <a:xfrm>
              <a:off x="0" y="6482781"/>
              <a:ext cx="10283959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Economic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OCR — Risks"/>
          <p:cNvSpPr txBox="1"/>
          <p:nvPr/>
        </p:nvSpPr>
        <p:spPr>
          <a:xfrm>
            <a:off x="1784350" y="802081"/>
            <a:ext cx="20815300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11200"/>
            </a:lvl1pPr>
          </a:lstStyle>
          <a:p>
            <a:pPr/>
            <a:r>
              <a:t>BOCR — Risks</a:t>
            </a:r>
          </a:p>
        </p:txBody>
      </p:sp>
      <p:grpSp>
        <p:nvGrpSpPr>
          <p:cNvPr id="172" name="Group"/>
          <p:cNvGrpSpPr/>
          <p:nvPr/>
        </p:nvGrpSpPr>
        <p:grpSpPr>
          <a:xfrm>
            <a:off x="4564348" y="4079125"/>
            <a:ext cx="4572001" cy="6764025"/>
            <a:chOff x="0" y="0"/>
            <a:chExt cx="4572000" cy="6764024"/>
          </a:xfrm>
        </p:grpSpPr>
        <p:pic>
          <p:nvPicPr>
            <p:cNvPr id="17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2560" y="0"/>
              <a:ext cx="3986880" cy="6103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1" name="Caption"/>
            <p:cNvSpPr/>
            <p:nvPr/>
          </p:nvSpPr>
          <p:spPr>
            <a:xfrm>
              <a:off x="0" y="6205224"/>
              <a:ext cx="4572000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Operational</a:t>
              </a:r>
            </a:p>
          </p:txBody>
        </p:sp>
      </p:grpSp>
      <p:grpSp>
        <p:nvGrpSpPr>
          <p:cNvPr id="175" name="Group"/>
          <p:cNvGrpSpPr/>
          <p:nvPr/>
        </p:nvGrpSpPr>
        <p:grpSpPr>
          <a:xfrm>
            <a:off x="11875671" y="4039080"/>
            <a:ext cx="8254745" cy="6634229"/>
            <a:chOff x="0" y="0"/>
            <a:chExt cx="8254744" cy="6634227"/>
          </a:xfrm>
        </p:grpSpPr>
        <p:pic>
          <p:nvPicPr>
            <p:cNvPr id="17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254745" cy="59738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Caption"/>
            <p:cNvSpPr/>
            <p:nvPr/>
          </p:nvSpPr>
          <p:spPr>
            <a:xfrm>
              <a:off x="0" y="6075427"/>
              <a:ext cx="8254745" cy="558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/>
              </a:lvl1pPr>
            </a:lstStyle>
            <a:p>
              <a:pPr/>
              <a:r>
                <a:t>Economic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odel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Evaluation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4814" y="3420103"/>
            <a:ext cx="9578571" cy="931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creen Shot 2021-10-19 at 11.34.30 PM.png" descr="Screen Shot 2021-10-19 at 11.34.3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1116" y="3438651"/>
            <a:ext cx="7288774" cy="358191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Arrow"/>
          <p:cNvSpPr/>
          <p:nvPr/>
        </p:nvSpPr>
        <p:spPr>
          <a:xfrm>
            <a:off x="19614948" y="4197905"/>
            <a:ext cx="1844016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21" y="14256"/>
                </a:moveTo>
                <a:lnTo>
                  <a:pt x="9521" y="21600"/>
                </a:lnTo>
                <a:lnTo>
                  <a:pt x="0" y="10800"/>
                </a:lnTo>
                <a:lnTo>
                  <a:pt x="9521" y="0"/>
                </a:lnTo>
                <a:lnTo>
                  <a:pt x="952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81" name="Arrow"/>
          <p:cNvSpPr/>
          <p:nvPr/>
        </p:nvSpPr>
        <p:spPr>
          <a:xfrm>
            <a:off x="9019268" y="8878891"/>
            <a:ext cx="2062062" cy="1270001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82" name="Arrow"/>
          <p:cNvSpPr/>
          <p:nvPr/>
        </p:nvSpPr>
        <p:spPr>
          <a:xfrm>
            <a:off x="18735256" y="6906747"/>
            <a:ext cx="1844015" cy="1120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514" y="14256"/>
                </a:moveTo>
                <a:lnTo>
                  <a:pt x="8514" y="21600"/>
                </a:lnTo>
                <a:lnTo>
                  <a:pt x="0" y="10800"/>
                </a:lnTo>
                <a:lnTo>
                  <a:pt x="8514" y="0"/>
                </a:lnTo>
                <a:lnTo>
                  <a:pt x="851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83" name="Arrow"/>
          <p:cNvSpPr/>
          <p:nvPr/>
        </p:nvSpPr>
        <p:spPr>
          <a:xfrm>
            <a:off x="9019268" y="11350137"/>
            <a:ext cx="2062062" cy="1270001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84" name="In-House"/>
          <p:cNvSpPr txBox="1"/>
          <p:nvPr/>
        </p:nvSpPr>
        <p:spPr>
          <a:xfrm>
            <a:off x="21441376" y="4388405"/>
            <a:ext cx="282490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In-House</a:t>
            </a:r>
          </a:p>
        </p:txBody>
      </p:sp>
      <p:sp>
        <p:nvSpPr>
          <p:cNvPr id="185" name="In-House"/>
          <p:cNvSpPr txBox="1"/>
          <p:nvPr/>
        </p:nvSpPr>
        <p:spPr>
          <a:xfrm>
            <a:off x="20934277" y="7022734"/>
            <a:ext cx="282490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In-House</a:t>
            </a:r>
          </a:p>
        </p:txBody>
      </p:sp>
      <p:sp>
        <p:nvSpPr>
          <p:cNvPr id="186" name="In-House"/>
          <p:cNvSpPr txBox="1"/>
          <p:nvPr/>
        </p:nvSpPr>
        <p:spPr>
          <a:xfrm>
            <a:off x="6131121" y="9069391"/>
            <a:ext cx="282490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In-House</a:t>
            </a:r>
          </a:p>
        </p:txBody>
      </p:sp>
      <p:sp>
        <p:nvSpPr>
          <p:cNvPr id="187" name="In-House"/>
          <p:cNvSpPr txBox="1"/>
          <p:nvPr/>
        </p:nvSpPr>
        <p:spPr>
          <a:xfrm>
            <a:off x="6131121" y="11540637"/>
            <a:ext cx="282490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In-House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8"/>
      <p:bldP build="whole" bldLvl="1" animBg="1" rev="0" advAuto="0" spid="186" grpId="6"/>
      <p:bldP build="whole" bldLvl="1" animBg="1" rev="0" advAuto="0" spid="185" grpId="4"/>
      <p:bldP build="whole" bldLvl="1" animBg="1" rev="0" advAuto="0" spid="182" grpId="3"/>
      <p:bldP build="whole" bldLvl="1" animBg="1" rev="0" advAuto="0" spid="181" grpId="5"/>
      <p:bldP build="whole" bldLvl="1" animBg="1" rev="0" advAuto="0" spid="184" grpId="1"/>
      <p:bldP build="whole" bldLvl="1" animBg="1" rev="0" advAuto="0" spid="180" grpId="2"/>
      <p:bldP build="whole" bldLvl="1" animBg="1" rev="0" advAuto="0" spid="183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