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9" r:id="rId10"/>
    <p:sldId id="281" r:id="rId11"/>
    <p:sldId id="270" r:id="rId12"/>
    <p:sldId id="282" r:id="rId13"/>
    <p:sldId id="271" r:id="rId14"/>
    <p:sldId id="283" r:id="rId15"/>
    <p:sldId id="272" r:id="rId16"/>
    <p:sldId id="273" r:id="rId17"/>
    <p:sldId id="289" r:id="rId18"/>
    <p:sldId id="274" r:id="rId19"/>
    <p:sldId id="275" r:id="rId20"/>
    <p:sldId id="285" r:id="rId21"/>
    <p:sldId id="286" r:id="rId22"/>
    <p:sldId id="287" r:id="rId23"/>
    <p:sldId id="288" r:id="rId24"/>
    <p:sldId id="276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D21B3-3885-4325-8B10-458D5C5BF6A5}" v="3" dt="2021-10-20T02:24:56.682"/>
  </p1510:revLst>
</p1510:revInfo>
</file>

<file path=ppt/tableStyles.xml><?xml version="1.0" encoding="utf-8"?>
<a:tblStyleLst xmlns:a="http://schemas.openxmlformats.org/drawingml/2006/main" def="{921CBF63-E1B9-41C7-9C09-3D0AA33DFA58}">
  <a:tblStyle styleId="{921CBF63-E1B9-41C7-9C09-3D0AA33DFA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BB37BA-8DA8-4BEE-B243-BC8803ED2FE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384349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384349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84349e9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84349e9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384349e9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384349e9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84349e9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f384349e9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384349e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384349e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384349e9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384349e9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37a78e7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37a78e7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384349e9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384349e9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38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34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24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022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05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649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70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46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98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1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069849" y="1298448"/>
            <a:ext cx="7056444" cy="325526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</a:rPr>
              <a:t>Employee Retention at Philips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8528702" y="4084889"/>
            <a:ext cx="3021621" cy="170915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r>
              <a:rPr lang="sv-SE" sz="1800" dirty="0">
                <a:solidFill>
                  <a:srgbClr val="FFFFFF"/>
                </a:solidFill>
              </a:rPr>
              <a:t>Scott McClelland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r>
              <a:rPr lang="sv-SE" sz="1800" dirty="0">
                <a:solidFill>
                  <a:srgbClr val="FFFFFF"/>
                </a:solidFill>
              </a:rPr>
              <a:t>Katelyn Stavinga</a:t>
            </a: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r>
              <a:rPr lang="sv-SE" sz="1800" dirty="0">
                <a:solidFill>
                  <a:srgbClr val="FFFFFF"/>
                </a:solidFill>
              </a:rPr>
              <a:t>20 October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4553-A377-442B-B01D-4FB5E762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pic>
        <p:nvPicPr>
          <p:cNvPr id="4" name="Google Shape;133;p23">
            <a:extLst>
              <a:ext uri="{FF2B5EF4-FFF2-40B4-BE49-F238E27FC236}">
                <a16:creationId xmlns:a16="http://schemas.microsoft.com/office/drawing/2014/main" id="{8FF20484-FC44-4B78-97E7-982DFA47C51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39878" y="3698083"/>
            <a:ext cx="6058805" cy="2839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35;p23">
            <a:extLst>
              <a:ext uri="{FF2B5EF4-FFF2-40B4-BE49-F238E27FC236}">
                <a16:creationId xmlns:a16="http://schemas.microsoft.com/office/drawing/2014/main" id="{152BC727-CBD4-46FC-8493-A4F9D52EC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474460"/>
              </p:ext>
            </p:extLst>
          </p:nvPr>
        </p:nvGraphicFramePr>
        <p:xfrm>
          <a:off x="3930315" y="664346"/>
          <a:ext cx="7138737" cy="2533398"/>
        </p:xfrm>
        <a:graphic>
          <a:graphicData uri="http://schemas.openxmlformats.org/drawingml/2006/table">
            <a:tbl>
              <a:tblPr>
                <a:noFill/>
                <a:tableStyleId>{52BB37BA-8DA8-4BEE-B243-BC8803ED2FE9}</a:tableStyleId>
              </a:tblPr>
              <a:tblGrid>
                <a:gridCol w="259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9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Economic</a:t>
                      </a:r>
                      <a:endParaRPr sz="1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Operational</a:t>
                      </a:r>
                      <a:endParaRPr sz="1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Social</a:t>
                      </a:r>
                      <a:endParaRPr sz="18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Salary 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Capacity</a:t>
                      </a:r>
                      <a:endParaRPr sz="18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Employee Morale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5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Resource Management</a:t>
                      </a:r>
                      <a:endParaRPr sz="18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Flexibility</a:t>
                      </a:r>
                      <a:endParaRPr sz="18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Flexibility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Budget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Cross Training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Prospective Employees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Loyalty</a:t>
                      </a:r>
                      <a:endParaRPr sz="18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BB40F5-FB24-4B07-8654-BB960244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Opportunities Network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76D49-A130-4B09-B9EF-3621D1F5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12" y="688086"/>
            <a:ext cx="2896901" cy="5481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27EAE-96F6-4347-AB73-8E04E7897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008" y="688086"/>
            <a:ext cx="2656067" cy="5481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D474E-4876-4385-8777-5958FEB92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533" y="735927"/>
            <a:ext cx="2641984" cy="5386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0BC0-BA19-46D7-B243-13888E0E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pic>
        <p:nvPicPr>
          <p:cNvPr id="4" name="Google Shape;140;p24">
            <a:extLst>
              <a:ext uri="{FF2B5EF4-FFF2-40B4-BE49-F238E27FC236}">
                <a16:creationId xmlns:a16="http://schemas.microsoft.com/office/drawing/2014/main" id="{E3C09299-AE54-4B69-913E-7790EE02B1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8215" y="3610708"/>
            <a:ext cx="6370962" cy="2893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42;p24">
            <a:extLst>
              <a:ext uri="{FF2B5EF4-FFF2-40B4-BE49-F238E27FC236}">
                <a16:creationId xmlns:a16="http://schemas.microsoft.com/office/drawing/2014/main" id="{C9558F91-172D-4B20-9299-27161DB8B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249494"/>
              </p:ext>
            </p:extLst>
          </p:nvPr>
        </p:nvGraphicFramePr>
        <p:xfrm>
          <a:off x="4373942" y="916791"/>
          <a:ext cx="6574787" cy="1890576"/>
        </p:xfrm>
        <a:graphic>
          <a:graphicData uri="http://schemas.openxmlformats.org/drawingml/2006/table">
            <a:tbl>
              <a:tblPr>
                <a:noFill/>
                <a:tableStyleId>{52BB37BA-8DA8-4BEE-B243-BC8803ED2FE9}</a:tableStyleId>
              </a:tblPr>
              <a:tblGrid>
                <a:gridCol w="162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6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Economic</a:t>
                      </a:r>
                      <a:endParaRPr sz="1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Operational</a:t>
                      </a:r>
                      <a:endParaRPr sz="1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Social</a:t>
                      </a:r>
                      <a:endParaRPr sz="18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Salary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Hiring Process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Employee Morale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Bonus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New Hire Training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Stress level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Benefits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Loyalty</a:t>
                      </a:r>
                      <a:endParaRPr sz="18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46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Costs Network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55F81-7DB2-4ECA-96EB-E4406867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33" y="779200"/>
            <a:ext cx="2637920" cy="5290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82E0E-2D49-4F19-967D-EDD843817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70" y="779200"/>
            <a:ext cx="2636132" cy="5512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D68B1-F059-4699-971B-2528466A8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519" y="896454"/>
            <a:ext cx="2688265" cy="52780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0A12-92D9-4A8B-95F2-EF6D4C5C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pic>
        <p:nvPicPr>
          <p:cNvPr id="4" name="Google Shape;149;p25">
            <a:extLst>
              <a:ext uri="{FF2B5EF4-FFF2-40B4-BE49-F238E27FC236}">
                <a16:creationId xmlns:a16="http://schemas.microsoft.com/office/drawing/2014/main" id="{FAFCB586-9B6B-405F-8660-87B3E7E8F5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0740" y="3424428"/>
            <a:ext cx="6663850" cy="30970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59;p26">
            <a:extLst>
              <a:ext uri="{FF2B5EF4-FFF2-40B4-BE49-F238E27FC236}">
                <a16:creationId xmlns:a16="http://schemas.microsoft.com/office/drawing/2014/main" id="{681625BD-E791-4265-B3CA-15FB833ED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986696"/>
              </p:ext>
            </p:extLst>
          </p:nvPr>
        </p:nvGraphicFramePr>
        <p:xfrm>
          <a:off x="3613558" y="760047"/>
          <a:ext cx="8218213" cy="2503960"/>
        </p:xfrm>
        <a:graphic>
          <a:graphicData uri="http://schemas.openxmlformats.org/drawingml/2006/table">
            <a:tbl>
              <a:tblPr>
                <a:noFill/>
                <a:tableStyleId>{52BB37BA-8DA8-4BEE-B243-BC8803ED2FE9}</a:tableStyleId>
              </a:tblPr>
              <a:tblGrid>
                <a:gridCol w="274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Economic</a:t>
                      </a:r>
                      <a:endParaRPr sz="1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Operational</a:t>
                      </a:r>
                      <a:endParaRPr sz="18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Social</a:t>
                      </a:r>
                      <a:endParaRPr sz="18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Budget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 Load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Public Opinion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Resource Management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Abandoned Projects*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Employee Satisfaction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Project Hand-off*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Team Disruption*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Prospective Employees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Project Slippage*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19;p21">
            <a:extLst>
              <a:ext uri="{FF2B5EF4-FFF2-40B4-BE49-F238E27FC236}">
                <a16:creationId xmlns:a16="http://schemas.microsoft.com/office/drawing/2014/main" id="{99B43B72-BE03-44BC-B358-AB4EFF1582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227594" y="6349562"/>
            <a:ext cx="5374105" cy="34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 sz="1600" dirty="0"/>
              <a:t>* indicates a self-loop within control criteria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94184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Risks Network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56159-5DF7-41C0-85D0-B45BF87A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440" y="769652"/>
            <a:ext cx="2579814" cy="5262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17508-728D-4842-9C4C-C795E4961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346" y="797726"/>
            <a:ext cx="2466819" cy="5262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E382CD-F9F5-4701-B107-506909168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849" y="797726"/>
            <a:ext cx="2503676" cy="52625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Benefits &amp; Opportunities Results</a:t>
            </a:r>
            <a:endParaRPr dirty="0"/>
          </a:p>
        </p:txBody>
      </p:sp>
      <p:graphicFrame>
        <p:nvGraphicFramePr>
          <p:cNvPr id="197" name="Google Shape;197;p31"/>
          <p:cNvGraphicFramePr/>
          <p:nvPr>
            <p:extLst>
              <p:ext uri="{D42A27DB-BD31-4B8C-83A1-F6EECF244321}">
                <p14:modId xmlns:p14="http://schemas.microsoft.com/office/powerpoint/2010/main" val="1002861478"/>
              </p:ext>
            </p:extLst>
          </p:nvPr>
        </p:nvGraphicFramePr>
        <p:xfrm>
          <a:off x="4860758" y="284466"/>
          <a:ext cx="6286703" cy="2864910"/>
        </p:xfrm>
        <a:graphic>
          <a:graphicData uri="http://schemas.openxmlformats.org/drawingml/2006/table">
            <a:tbl>
              <a:tblPr>
                <a:noFill/>
                <a:tableStyleId>{921CBF63-E1B9-41C7-9C09-3D0AA33DFA58}</a:tableStyleId>
              </a:tblPr>
              <a:tblGrid>
                <a:gridCol w="189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7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Benefit</a:t>
                      </a:r>
                      <a:endParaRPr sz="20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Greatest Benefit is </a:t>
                      </a:r>
                      <a:r>
                        <a:rPr lang="en-US" sz="1400" b="1" dirty="0"/>
                        <a:t>Increase Salary</a:t>
                      </a:r>
                      <a:endParaRPr sz="14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Priority: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31.1%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19.6%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49.3%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 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 </a:t>
                      </a:r>
                      <a:endParaRPr sz="1400"/>
                    </a:p>
                  </a:txBody>
                  <a:tcPr marL="91425" marR="91425" marT="91425" marB="914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Economic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Operational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Social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Overall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 Increase Salary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46.5%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40.1%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38.7%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41.2%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2. Increase Perks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31.0%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25.2%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20.7%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24.5%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3. Additional hires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27.9%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35.6%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28.4%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4. Do Nothing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8" name="Google Shape;198;p31"/>
          <p:cNvGraphicFramePr/>
          <p:nvPr>
            <p:extLst>
              <p:ext uri="{D42A27DB-BD31-4B8C-83A1-F6EECF244321}">
                <p14:modId xmlns:p14="http://schemas.microsoft.com/office/powerpoint/2010/main" val="2613205070"/>
              </p:ext>
            </p:extLst>
          </p:nvPr>
        </p:nvGraphicFramePr>
        <p:xfrm>
          <a:off x="4860757" y="3698697"/>
          <a:ext cx="6286704" cy="2946383"/>
        </p:xfrm>
        <a:graphic>
          <a:graphicData uri="http://schemas.openxmlformats.org/drawingml/2006/table">
            <a:tbl>
              <a:tblPr>
                <a:noFill/>
                <a:tableStyleId>{921CBF63-E1B9-41C7-9C09-3D0AA33DFA58}</a:tableStyleId>
              </a:tblPr>
              <a:tblGrid>
                <a:gridCol w="190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8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Opportunities</a:t>
                      </a:r>
                      <a:endParaRPr sz="20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Greatest Opportunities are </a:t>
                      </a:r>
                      <a:r>
                        <a:rPr lang="en-US" sz="1400" b="1" dirty="0"/>
                        <a:t>Additional Hires</a:t>
                      </a:r>
                      <a:endParaRPr sz="14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Priority: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32.3%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58.8%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8.9%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 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 </a:t>
                      </a:r>
                      <a:endParaRPr sz="1400"/>
                    </a:p>
                  </a:txBody>
                  <a:tcPr marL="91425" marR="91425" marT="91425" marB="914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Economic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Operational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Social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Overall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 Increase Salary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28.8%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15.5%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34.9%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22.4%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2. Increase Perks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14.5%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18.7%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14.0%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B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1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3. Additional hires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54.1%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62.6%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41.8%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57.2%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4. Do Nothing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6.5%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1F75-AD97-49D9-AF76-5141620D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&amp; Risks Results </a:t>
            </a:r>
          </a:p>
        </p:txBody>
      </p:sp>
      <p:graphicFrame>
        <p:nvGraphicFramePr>
          <p:cNvPr id="4" name="Google Shape;199;p31">
            <a:extLst>
              <a:ext uri="{FF2B5EF4-FFF2-40B4-BE49-F238E27FC236}">
                <a16:creationId xmlns:a16="http://schemas.microsoft.com/office/drawing/2014/main" id="{6FF90AC4-E26B-4C9C-AB4F-119685AE1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339587"/>
              </p:ext>
            </p:extLst>
          </p:nvPr>
        </p:nvGraphicFramePr>
        <p:xfrm>
          <a:off x="4748885" y="339210"/>
          <a:ext cx="5822825" cy="2915903"/>
        </p:xfrm>
        <a:graphic>
          <a:graphicData uri="http://schemas.openxmlformats.org/drawingml/2006/table">
            <a:tbl>
              <a:tblPr>
                <a:noFill/>
                <a:tableStyleId>{921CBF63-E1B9-41C7-9C09-3D0AA33DFA58}</a:tableStyleId>
              </a:tblPr>
              <a:tblGrid>
                <a:gridCol w="17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Costs</a:t>
                      </a:r>
                      <a:endParaRPr sz="18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Most Expensive is </a:t>
                      </a:r>
                      <a:r>
                        <a:rPr lang="en-US" sz="1400" b="1" dirty="0"/>
                        <a:t>Increase Salary</a:t>
                      </a:r>
                      <a:endParaRPr sz="14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Priority: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71.7%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19.5%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8.8%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Economic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Operational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Social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Overall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 Increase Salary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42.3%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11.9%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35.4%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2. Increase Perks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22.3%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D2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9.8%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13.5%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3. Additional hires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30.1%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1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64.9%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4. Do Nothing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5.2%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68.3%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Google Shape;200;p31">
            <a:extLst>
              <a:ext uri="{FF2B5EF4-FFF2-40B4-BE49-F238E27FC236}">
                <a16:creationId xmlns:a16="http://schemas.microsoft.com/office/drawing/2014/main" id="{3DBFAF60-647D-4C62-A733-2310A3BBE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436514"/>
              </p:ext>
            </p:extLst>
          </p:nvPr>
        </p:nvGraphicFramePr>
        <p:xfrm>
          <a:off x="4748885" y="3645274"/>
          <a:ext cx="5822850" cy="2915903"/>
        </p:xfrm>
        <a:graphic>
          <a:graphicData uri="http://schemas.openxmlformats.org/drawingml/2006/table">
            <a:tbl>
              <a:tblPr>
                <a:noFill/>
                <a:tableStyleId>{921CBF63-E1B9-41C7-9C09-3D0AA33DFA58}</a:tableStyleId>
              </a:tblPr>
              <a:tblGrid>
                <a:gridCol w="17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Risks</a:t>
                      </a:r>
                      <a:endParaRPr sz="18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Most Risk is </a:t>
                      </a:r>
                      <a:r>
                        <a:rPr lang="en-US" sz="1400" b="1" dirty="0"/>
                        <a:t>Do Nothing</a:t>
                      </a:r>
                      <a:endParaRPr sz="1400" b="1" dirty="0"/>
                    </a:p>
                  </a:txBody>
                  <a:tcPr marL="91425" marR="91425" marT="91425" marB="91425" anchor="ctr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Priority: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59.4%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24.9%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15.7%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Economic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Operational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Social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Overall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 Increase Salary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16.5%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16.2%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14.7%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16.2%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2. Increase Perks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14.7%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13.9%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17.3%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A5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3. Additional hires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19.2%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6.6%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14.3%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4. Do Nothing</a:t>
                      </a:r>
                      <a:endParaRPr sz="14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49.7%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65.7%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61.4%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54.7%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55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Strategic Criteria &amp; Rankings</a:t>
            </a:r>
            <a:endParaRPr dirty="0"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798031"/>
            <a:ext cx="12192000" cy="20599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04;p19">
            <a:extLst>
              <a:ext uri="{FF2B5EF4-FFF2-40B4-BE49-F238E27FC236}">
                <a16:creationId xmlns:a16="http://schemas.microsoft.com/office/drawing/2014/main" id="{0E4E4ADD-0E67-4F85-AA48-99A2C0981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57059"/>
              </p:ext>
            </p:extLst>
          </p:nvPr>
        </p:nvGraphicFramePr>
        <p:xfrm>
          <a:off x="5482793" y="1504083"/>
          <a:ext cx="3290015" cy="2608030"/>
        </p:xfrm>
        <a:graphic>
          <a:graphicData uri="http://schemas.openxmlformats.org/drawingml/2006/table">
            <a:tbl>
              <a:tblPr>
                <a:noFill/>
                <a:tableStyleId>{921CBF63-E1B9-41C7-9C09-3D0AA33DFA58}</a:tableStyleId>
              </a:tblPr>
              <a:tblGrid>
                <a:gridCol w="222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1. Growth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2. Innovation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28.1%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A7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3. Reputation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6.1%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4. Sustainability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12.9%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5. Quality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39.3%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Overall Synthesis</a:t>
            </a:r>
            <a:endParaRPr dirty="0"/>
          </a:p>
        </p:txBody>
      </p:sp>
      <p:sp>
        <p:nvSpPr>
          <p:cNvPr id="213" name="Google Shape;213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 sz="2800" dirty="0"/>
              <a:t>Similar results from both the best long term (Additive-negative) and short term (multiplicative) </a:t>
            </a:r>
          </a:p>
          <a:p>
            <a:pPr lvl="1">
              <a:spcBef>
                <a:spcPts val="1000"/>
              </a:spcBef>
              <a:spcAft>
                <a:spcPts val="1600"/>
              </a:spcAft>
            </a:pPr>
            <a:r>
              <a:rPr lang="en-US" sz="2600" i="1" dirty="0"/>
              <a:t>Additional Hires</a:t>
            </a:r>
            <a:r>
              <a:rPr lang="en-US" sz="2600" dirty="0"/>
              <a:t> is the best solution</a:t>
            </a:r>
          </a:p>
          <a:p>
            <a:pPr lvl="1">
              <a:spcBef>
                <a:spcPts val="1000"/>
              </a:spcBef>
              <a:spcAft>
                <a:spcPts val="1600"/>
              </a:spcAft>
            </a:pPr>
            <a:r>
              <a:rPr lang="en-US" sz="2800" i="1" dirty="0"/>
              <a:t>Do Nothing</a:t>
            </a:r>
            <a:r>
              <a:rPr lang="en-US" sz="2800" dirty="0"/>
              <a:t> is the worst option</a:t>
            </a:r>
            <a:endParaRPr sz="2800" dirty="0"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268" y="4574183"/>
            <a:ext cx="769709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US" sz="4000" dirty="0"/>
              <a:t>Background</a:t>
            </a:r>
            <a:endParaRPr sz="4000" dirty="0"/>
          </a:p>
          <a:p>
            <a:pPr>
              <a:spcBef>
                <a:spcPts val="1000"/>
              </a:spcBef>
              <a:buSzPts val="2800"/>
            </a:pPr>
            <a:r>
              <a:rPr lang="en-US" sz="4000" dirty="0"/>
              <a:t>Alternatives</a:t>
            </a:r>
            <a:endParaRPr sz="4000" dirty="0"/>
          </a:p>
          <a:p>
            <a:pPr>
              <a:spcBef>
                <a:spcPts val="1000"/>
              </a:spcBef>
              <a:buSzPts val="2800"/>
            </a:pPr>
            <a:r>
              <a:rPr lang="en-US" sz="4000" dirty="0"/>
              <a:t>Strategic Criteria</a:t>
            </a:r>
            <a:endParaRPr sz="4000" dirty="0"/>
          </a:p>
          <a:p>
            <a:pPr>
              <a:spcBef>
                <a:spcPts val="1000"/>
              </a:spcBef>
              <a:buSzPts val="2800"/>
            </a:pPr>
            <a:r>
              <a:rPr lang="en-US" sz="4000" dirty="0"/>
              <a:t>Analysis</a:t>
            </a:r>
            <a:endParaRPr sz="4000" dirty="0"/>
          </a:p>
          <a:p>
            <a:pPr>
              <a:spcBef>
                <a:spcPts val="1000"/>
              </a:spcBef>
              <a:buSzPts val="2800"/>
            </a:pPr>
            <a:r>
              <a:rPr lang="en-US" sz="4000" dirty="0"/>
              <a:t>Synthesized Results</a:t>
            </a:r>
            <a:endParaRPr sz="4000" dirty="0"/>
          </a:p>
          <a:p>
            <a:pPr>
              <a:spcBef>
                <a:spcPts val="1000"/>
              </a:spcBef>
              <a:buSzPts val="2800"/>
            </a:pPr>
            <a:r>
              <a:rPr lang="en-US" sz="4000" dirty="0"/>
              <a:t>Sensitivity Analysis</a:t>
            </a:r>
            <a:endParaRPr sz="4000" dirty="0"/>
          </a:p>
          <a:p>
            <a:pPr>
              <a:spcBef>
                <a:spcPts val="1000"/>
              </a:spcBef>
              <a:spcAft>
                <a:spcPts val="1600"/>
              </a:spcAft>
              <a:buSzPts val="2800"/>
            </a:pPr>
            <a:r>
              <a:rPr lang="en-US" sz="4000" dirty="0"/>
              <a:t>Conclusions</a:t>
            </a:r>
            <a:endParaRPr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75D6-F377-4333-B8DE-2990B49D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Sensitivity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E82D7-7569-4163-9412-8B808267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560" y="543475"/>
            <a:ext cx="4047619" cy="57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0F6B7-9A84-4CE0-8FE0-A27001BEA453}"/>
              </a:ext>
            </a:extLst>
          </p:cNvPr>
          <p:cNvSpPr txBox="1"/>
          <p:nvPr/>
        </p:nvSpPr>
        <p:spPr>
          <a:xfrm>
            <a:off x="8267451" y="1439268"/>
            <a:ext cx="2983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Additional Hires </a:t>
            </a:r>
            <a:r>
              <a:rPr lang="en-US" sz="2400" dirty="0"/>
              <a:t>is the better alternative for Benefits until the priority is at 30%, then Increase Salary is better for benefits</a:t>
            </a:r>
          </a:p>
        </p:txBody>
      </p:sp>
    </p:spTree>
    <p:extLst>
      <p:ext uri="{BB962C8B-B14F-4D97-AF65-F5344CB8AC3E}">
        <p14:creationId xmlns:p14="http://schemas.microsoft.com/office/powerpoint/2010/main" val="370795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67A8-3A25-41B4-81BA-764305D1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Sensitivity Analysis</a:t>
            </a:r>
          </a:p>
        </p:txBody>
      </p:sp>
      <p:pic>
        <p:nvPicPr>
          <p:cNvPr id="4" name="Google Shape;174;p28">
            <a:extLst>
              <a:ext uri="{FF2B5EF4-FFF2-40B4-BE49-F238E27FC236}">
                <a16:creationId xmlns:a16="http://schemas.microsoft.com/office/drawing/2014/main" id="{C4F65795-C1E5-4F90-84B2-A42FB9F8EA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9525" y="580292"/>
            <a:ext cx="4150271" cy="56974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61FA3-BA38-4826-98D2-A8AE46C98548}"/>
              </a:ext>
            </a:extLst>
          </p:cNvPr>
          <p:cNvSpPr txBox="1"/>
          <p:nvPr/>
        </p:nvSpPr>
        <p:spPr>
          <a:xfrm>
            <a:off x="8586336" y="1932902"/>
            <a:ext cx="2983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Increase Salary </a:t>
            </a:r>
            <a:r>
              <a:rPr lang="en-US" sz="2400" dirty="0"/>
              <a:t>is the better alternative for Opportunities until the priority is at 10%, then </a:t>
            </a:r>
            <a:r>
              <a:rPr lang="en-US" sz="2400" i="1" dirty="0"/>
              <a:t>Additional Hires </a:t>
            </a:r>
            <a:r>
              <a:rPr lang="en-US" sz="2400" dirty="0"/>
              <a:t>is better for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79107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868F-CD22-422D-B71A-E32BD581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Sensitivity Analysis</a:t>
            </a:r>
          </a:p>
        </p:txBody>
      </p:sp>
      <p:pic>
        <p:nvPicPr>
          <p:cNvPr id="4" name="Google Shape;182;p29">
            <a:extLst>
              <a:ext uri="{FF2B5EF4-FFF2-40B4-BE49-F238E27FC236}">
                <a16:creationId xmlns:a16="http://schemas.microsoft.com/office/drawing/2014/main" id="{80943DA7-6714-410E-8B36-23A7AAF63D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93"/>
          <a:stretch/>
        </p:blipFill>
        <p:spPr>
          <a:xfrm>
            <a:off x="4126523" y="561918"/>
            <a:ext cx="3540369" cy="5734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B4B4A-1A18-44DD-B3F4-FD4625F7689F}"/>
              </a:ext>
            </a:extLst>
          </p:cNvPr>
          <p:cNvSpPr txBox="1"/>
          <p:nvPr/>
        </p:nvSpPr>
        <p:spPr>
          <a:xfrm>
            <a:off x="8363080" y="1693147"/>
            <a:ext cx="2983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Do Nothing </a:t>
            </a:r>
            <a:r>
              <a:rPr lang="en-US" sz="2400" dirty="0"/>
              <a:t>incurs the most cost until 30%, when the priority changes to </a:t>
            </a:r>
            <a:r>
              <a:rPr lang="en-US" sz="2400" i="1" dirty="0"/>
              <a:t>Increase Salary </a:t>
            </a:r>
          </a:p>
        </p:txBody>
      </p:sp>
    </p:spTree>
    <p:extLst>
      <p:ext uri="{BB962C8B-B14F-4D97-AF65-F5344CB8AC3E}">
        <p14:creationId xmlns:p14="http://schemas.microsoft.com/office/powerpoint/2010/main" val="151834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3E99-2AAD-4F94-B8D3-7FB4B5F0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Sensitivity Analysis</a:t>
            </a:r>
          </a:p>
        </p:txBody>
      </p:sp>
      <p:pic>
        <p:nvPicPr>
          <p:cNvPr id="4" name="Google Shape;190;p30">
            <a:extLst>
              <a:ext uri="{FF2B5EF4-FFF2-40B4-BE49-F238E27FC236}">
                <a16:creationId xmlns:a16="http://schemas.microsoft.com/office/drawing/2014/main" id="{8F5464B0-4CF9-4D85-9EA3-9071F6B889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89"/>
          <a:stretch/>
        </p:blipFill>
        <p:spPr>
          <a:xfrm>
            <a:off x="4103077" y="561918"/>
            <a:ext cx="3399692" cy="5734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A7BEF9-DB35-4CAA-B95E-AE11DF1AFD27}"/>
              </a:ext>
            </a:extLst>
          </p:cNvPr>
          <p:cNvSpPr txBox="1"/>
          <p:nvPr/>
        </p:nvSpPr>
        <p:spPr>
          <a:xfrm>
            <a:off x="8434518" y="2547265"/>
            <a:ext cx="2983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Do Nothing </a:t>
            </a:r>
            <a:r>
              <a:rPr lang="en-US" sz="2400" dirty="0"/>
              <a:t>is the riskiest alternative over the whole analysis, without any intersections</a:t>
            </a:r>
          </a:p>
        </p:txBody>
      </p:sp>
    </p:spTree>
    <p:extLst>
      <p:ext uri="{BB962C8B-B14F-4D97-AF65-F5344CB8AC3E}">
        <p14:creationId xmlns:p14="http://schemas.microsoft.com/office/powerpoint/2010/main" val="380404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i="1" dirty="0"/>
              <a:t>Best solution is to hire additional staff and increase the headcount!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dirty="0"/>
              <a:t>This solution makes sense because a primary driver for people leaving is the high workload and stress 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dirty="0"/>
              <a:t>Hiring additional staff should be possible now that Philips has moved closer to the city in a more densely populated area 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dirty="0"/>
              <a:t>This move will show the existing employees that the company is committed to maintaining a good work life balance for their employees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dirty="0"/>
              <a:t>An increase in salary or perks would only be “</a:t>
            </a:r>
            <a:r>
              <a:rPr lang="en-US" dirty="0" err="1"/>
              <a:t>bandaid</a:t>
            </a:r>
            <a:r>
              <a:rPr lang="en-US" dirty="0"/>
              <a:t> solutions” to make the issues better, and not solve the root cause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dirty="0"/>
              <a:t>Doing nothing at all is the worst for overall employee morale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Philips Background</a:t>
            </a: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idx="1"/>
          </p:nvPr>
        </p:nvSpPr>
        <p:spPr>
          <a:xfrm>
            <a:off x="3938282" y="2026341"/>
            <a:ext cx="742233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sz="2800" dirty="0">
                <a:sym typeface="Arial"/>
              </a:rPr>
              <a:t>Philips is a medical device company</a:t>
            </a:r>
          </a:p>
          <a:p>
            <a:pPr>
              <a:spcBef>
                <a:spcPts val="0"/>
              </a:spcBef>
              <a:buSzPts val="1800"/>
            </a:pPr>
            <a:endParaRPr sz="2800" dirty="0">
              <a:sym typeface="Arial"/>
            </a:endParaRPr>
          </a:p>
          <a:p>
            <a:pPr>
              <a:spcBef>
                <a:spcPts val="0"/>
              </a:spcBef>
              <a:buSzPts val="1800"/>
            </a:pPr>
            <a:r>
              <a:rPr lang="en-US" sz="2800" dirty="0">
                <a:sym typeface="Arial"/>
              </a:rPr>
              <a:t>Pittsburgh location is R&amp;D for Sleep &amp; Respiratory Care</a:t>
            </a:r>
          </a:p>
          <a:p>
            <a:pPr>
              <a:spcBef>
                <a:spcPts val="0"/>
              </a:spcBef>
              <a:buSzPts val="1800"/>
            </a:pPr>
            <a:endParaRPr sz="2800" dirty="0">
              <a:sym typeface="Arial"/>
            </a:endParaRPr>
          </a:p>
          <a:p>
            <a:pPr>
              <a:spcBef>
                <a:spcPts val="0"/>
              </a:spcBef>
              <a:buSzPts val="1800"/>
            </a:pPr>
            <a:r>
              <a:rPr lang="en-US" sz="2800" dirty="0">
                <a:sym typeface="Arial"/>
              </a:rPr>
              <a:t>Employees are leaving at a higher than normal rate for the last 6 months </a:t>
            </a:r>
          </a:p>
          <a:p>
            <a:pPr>
              <a:spcBef>
                <a:spcPts val="0"/>
              </a:spcBef>
              <a:buSzPts val="1800"/>
            </a:pPr>
            <a:endParaRPr sz="2800" dirty="0">
              <a:sym typeface="Arial"/>
            </a:endParaRPr>
          </a:p>
          <a:p>
            <a:pPr>
              <a:spcBef>
                <a:spcPts val="0"/>
              </a:spcBef>
              <a:buSzPts val="1800"/>
            </a:pPr>
            <a:r>
              <a:rPr lang="en-US" sz="2800" dirty="0">
                <a:sym typeface="Arial"/>
              </a:rPr>
              <a:t>The goal of this decision is to determine the best course of action for the organization to increase employee retention. </a:t>
            </a:r>
            <a:endParaRPr sz="2800" dirty="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96470"/>
            <a:ext cx="3685363" cy="22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4;p16">
            <a:extLst>
              <a:ext uri="{FF2B5EF4-FFF2-40B4-BE49-F238E27FC236}">
                <a16:creationId xmlns:a16="http://schemas.microsoft.com/office/drawing/2014/main" id="{1B9837E0-BF52-421A-AB46-60FE8F7DF7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199" y="87204"/>
            <a:ext cx="4759402" cy="166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Issue - Employee Retention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idx="1"/>
          </p:nvPr>
        </p:nvSpPr>
        <p:spPr>
          <a:xfrm>
            <a:off x="3869268" y="689446"/>
            <a:ext cx="7315200" cy="51206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dirty="0">
                <a:sym typeface="Arial"/>
              </a:rPr>
              <a:t>Two consecutive high workload years of employees were working more than 40 hour workweeks. </a:t>
            </a:r>
            <a:endParaRPr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>
                <a:sym typeface="Arial"/>
              </a:rPr>
              <a:t>Respirator demand during COVID</a:t>
            </a:r>
            <a:endParaRPr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>
                <a:sym typeface="Arial"/>
              </a:rPr>
              <a:t>Recall on different Philips product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dirty="0">
                <a:sym typeface="Arial"/>
              </a:rPr>
              <a:t>Location change from a building in the suburbs into a new location in the city. </a:t>
            </a:r>
            <a:endParaRPr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>
                <a:sym typeface="Arial"/>
              </a:rPr>
              <a:t>Longer commute</a:t>
            </a:r>
            <a:endParaRPr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>
                <a:sym typeface="Arial"/>
              </a:rPr>
              <a:t>Pay for parking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dirty="0">
                <a:sym typeface="Arial"/>
              </a:rPr>
              <a:t>Announced a 3/2 hybrid schedule (3 days in the office, 2 days home) when COVID restrictions are lifted. 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dirty="0">
                <a:sym typeface="Arial"/>
              </a:rPr>
              <a:t>Employees have marketable and transferable skills.</a:t>
            </a:r>
            <a:endParaRPr sz="2400" dirty="0">
              <a:sym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400" dirty="0">
                <a:sym typeface="Arial"/>
              </a:rPr>
              <a:t>More medical device companies opening offices in and around Pittsburgh</a:t>
            </a:r>
            <a:endParaRPr sz="2400" dirty="0"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Alternatives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idx="1"/>
          </p:nvPr>
        </p:nvSpPr>
        <p:spPr>
          <a:xfrm>
            <a:off x="3869268" y="1162057"/>
            <a:ext cx="7315200" cy="512064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/>
              <a:t>Increase Salary</a:t>
            </a:r>
            <a:endParaRPr sz="2400" b="1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/>
              <a:t>Perform a blanket increase in salary for employees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/>
              <a:t> 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/>
              <a:t>Increase Perks</a:t>
            </a:r>
            <a:endParaRPr sz="2400" b="1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/>
              <a:t>Add vacation days, give one time bonuses, provide employee parking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/>
              <a:t>Additional hires</a:t>
            </a:r>
            <a:endParaRPr sz="2400" b="1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/>
              <a:t>Increase headcount overall to reduce workload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b="1" dirty="0"/>
              <a:t>Do Nothing</a:t>
            </a:r>
            <a:endParaRPr sz="2400" b="1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dirty="0"/>
              <a:t>Change nothing, keep replacing people that leave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Strategic Criteria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idx="1"/>
          </p:nvPr>
        </p:nvSpPr>
        <p:spPr>
          <a:xfrm>
            <a:off x="3869268" y="648349"/>
            <a:ext cx="7315200" cy="658979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400" b="1" dirty="0">
                <a:sym typeface="Arial"/>
              </a:rPr>
              <a:t>Growth: </a:t>
            </a:r>
            <a:r>
              <a:rPr lang="en-US" sz="2400" dirty="0">
                <a:sym typeface="Arial"/>
              </a:rPr>
              <a:t>Potential for growth of the company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400" b="1" dirty="0">
                <a:sym typeface="Arial"/>
              </a:rPr>
              <a:t>Innovation: </a:t>
            </a:r>
            <a:r>
              <a:rPr lang="en-US" sz="2400" dirty="0">
                <a:sym typeface="Arial"/>
              </a:rPr>
              <a:t>New products and services to healthcare providers and end customers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400" b="1" dirty="0">
                <a:sym typeface="Arial"/>
              </a:rPr>
              <a:t>Reputation: </a:t>
            </a:r>
            <a:r>
              <a:rPr lang="en-US" sz="2400" dirty="0">
                <a:sym typeface="Arial"/>
              </a:rPr>
              <a:t>Impact of the decision to the company’s reputation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400" b="1" dirty="0">
                <a:sym typeface="Arial"/>
              </a:rPr>
              <a:t>Quality: </a:t>
            </a:r>
            <a:r>
              <a:rPr lang="en-US" sz="2400" dirty="0">
                <a:sym typeface="Arial"/>
              </a:rPr>
              <a:t>High standards of safety and reliability of products and services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</a:pPr>
            <a:r>
              <a:rPr lang="en-US" sz="2400" b="1" dirty="0">
                <a:sym typeface="Arial"/>
              </a:rPr>
              <a:t>Sustainability: </a:t>
            </a:r>
            <a:r>
              <a:rPr lang="en-US" sz="2400" dirty="0">
                <a:sym typeface="Arial"/>
              </a:rPr>
              <a:t>Environmental commitment on production patterns and consumption of products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BOCR Model and Ratings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326" y="577608"/>
            <a:ext cx="7219800" cy="31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4695293"/>
            <a:ext cx="12172316" cy="192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2C20-9EC7-4090-88BF-3B280D8A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pic>
        <p:nvPicPr>
          <p:cNvPr id="4" name="Google Shape;126;p22">
            <a:extLst>
              <a:ext uri="{FF2B5EF4-FFF2-40B4-BE49-F238E27FC236}">
                <a16:creationId xmlns:a16="http://schemas.microsoft.com/office/drawing/2014/main" id="{399C355A-82BB-4142-A5E8-EEAC15166C1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97505" y="3634894"/>
            <a:ext cx="6458725" cy="303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27;p22">
            <a:extLst>
              <a:ext uri="{FF2B5EF4-FFF2-40B4-BE49-F238E27FC236}">
                <a16:creationId xmlns:a16="http://schemas.microsoft.com/office/drawing/2014/main" id="{082BDC8A-9EF5-4EDE-A083-8054E6B1D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135297"/>
              </p:ext>
            </p:extLst>
          </p:nvPr>
        </p:nvGraphicFramePr>
        <p:xfrm>
          <a:off x="4267099" y="671182"/>
          <a:ext cx="6519535" cy="2551924"/>
        </p:xfrm>
        <a:graphic>
          <a:graphicData uri="http://schemas.openxmlformats.org/drawingml/2006/table">
            <a:tbl>
              <a:tblPr>
                <a:noFill/>
                <a:tableStyleId>{52BB37BA-8DA8-4BEE-B243-BC8803ED2FE9}</a:tableStyleId>
              </a:tblPr>
              <a:tblGrid>
                <a:gridCol w="216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9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Economic</a:t>
                      </a:r>
                      <a:endParaRPr sz="1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Operational</a:t>
                      </a:r>
                      <a:endParaRPr sz="18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Social</a:t>
                      </a:r>
                      <a:endParaRPr sz="18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Project Completion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Tribal knowledge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Employee Morale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Project Hand off*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Shared Workload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Stress level</a:t>
                      </a:r>
                      <a:endParaRPr sz="18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9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Project Slippage*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Efficiency</a:t>
                      </a:r>
                      <a:endParaRPr sz="18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highlight>
                          <a:srgbClr val="FF0000"/>
                        </a:highlight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119;p21">
            <a:extLst>
              <a:ext uri="{FF2B5EF4-FFF2-40B4-BE49-F238E27FC236}">
                <a16:creationId xmlns:a16="http://schemas.microsoft.com/office/drawing/2014/main" id="{F5C7FD3C-96A6-4B38-83F4-B076D9DF21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227594" y="6349562"/>
            <a:ext cx="5374105" cy="34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 sz="1600" dirty="0"/>
              <a:t>* indicates a self-loop within control criteria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15014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Benefits Network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48511-A2C4-4C11-B597-F23E8BA0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59" y="853249"/>
            <a:ext cx="2440179" cy="5341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21C32-4981-47F6-BA8C-05FA69BEF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89" y="854961"/>
            <a:ext cx="2614585" cy="5166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202F3-667A-477A-834E-BD3280D32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585" y="861900"/>
            <a:ext cx="2440179" cy="5125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118</TotalTime>
  <Words>905</Words>
  <Application>Microsoft Office PowerPoint</Application>
  <PresentationFormat>Widescreen</PresentationFormat>
  <Paragraphs>271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Corbel</vt:lpstr>
      <vt:lpstr>Calibri</vt:lpstr>
      <vt:lpstr>Wingdings 2</vt:lpstr>
      <vt:lpstr>Arial</vt:lpstr>
      <vt:lpstr>Frame</vt:lpstr>
      <vt:lpstr>Employee Retention at Philips</vt:lpstr>
      <vt:lpstr>Agenda</vt:lpstr>
      <vt:lpstr>Philips Background</vt:lpstr>
      <vt:lpstr>The Issue - Employee Retention</vt:lpstr>
      <vt:lpstr>Alternatives</vt:lpstr>
      <vt:lpstr>Strategic Criteria</vt:lpstr>
      <vt:lpstr>BOCR Model and Ratings</vt:lpstr>
      <vt:lpstr>Benefits</vt:lpstr>
      <vt:lpstr>Benefits Network</vt:lpstr>
      <vt:lpstr>Opportunities</vt:lpstr>
      <vt:lpstr>Opportunities Network</vt:lpstr>
      <vt:lpstr>Costs</vt:lpstr>
      <vt:lpstr>Costs Network</vt:lpstr>
      <vt:lpstr>Risks</vt:lpstr>
      <vt:lpstr>Risks Network</vt:lpstr>
      <vt:lpstr>Benefits &amp; Opportunities Results</vt:lpstr>
      <vt:lpstr>Costs &amp; Risks Results </vt:lpstr>
      <vt:lpstr>Strategic Criteria &amp; Rankings</vt:lpstr>
      <vt:lpstr>Overall Synthesis</vt:lpstr>
      <vt:lpstr>Benefits Sensitivity Analysis</vt:lpstr>
      <vt:lpstr>Opportunities Sensitivity Analysis</vt:lpstr>
      <vt:lpstr>Costs Sensitivity Analysis</vt:lpstr>
      <vt:lpstr>Risks Sensitivity Analysis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Retention at Philips</dc:title>
  <dc:creator>katel</dc:creator>
  <cp:lastModifiedBy>Scott McClelland</cp:lastModifiedBy>
  <cp:revision>4</cp:revision>
  <dcterms:modified xsi:type="dcterms:W3CDTF">2021-10-21T03:45:21Z</dcterms:modified>
</cp:coreProperties>
</file>