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d5DKDxkwUX0yVnyakytsv1SE5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AF5"/>
    <a:srgbClr val="A9E6F1"/>
    <a:srgbClr val="D9ECF0"/>
    <a:srgbClr val="94C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76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6" name="Google Shape;18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q/questions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94CA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500" b="1" dirty="0"/>
              <a:t>The Future of </a:t>
            </a:r>
            <a:r>
              <a:rPr lang="en-US" sz="4500" b="1" dirty="0">
                <a:solidFill>
                  <a:schemeClr val="tx1"/>
                </a:solidFill>
              </a:rPr>
              <a:t>Work</a:t>
            </a:r>
            <a:endParaRPr sz="6500" b="1" dirty="0">
              <a:solidFill>
                <a:schemeClr val="tx1"/>
              </a:solidFill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900" b="1"/>
              <a:t>Katy Gallmeyer</a:t>
            </a:r>
            <a:endParaRPr sz="27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900" b="1"/>
              <a:t>Nicole Passarella</a:t>
            </a:r>
            <a:endParaRPr sz="2700" b="1"/>
          </a:p>
        </p:txBody>
      </p:sp>
      <p:cxnSp>
        <p:nvCxnSpPr>
          <p:cNvPr id="92" name="Google Shape;92;p1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6966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1616053" y="975168"/>
            <a:ext cx="8959893" cy="88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4000" b="1" dirty="0"/>
              <a:t>PRIORITIES</a:t>
            </a:r>
            <a:endParaRPr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41010-03DA-46E7-A509-56138067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13" y="2236305"/>
            <a:ext cx="5340174" cy="3360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5DC96-525E-4252-8ADA-6F2B19243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966" y="2254702"/>
            <a:ext cx="5245226" cy="33421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700" b="1"/>
              <a:t>RATINGS</a:t>
            </a:r>
            <a:endParaRPr sz="3700" b="1"/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 t="13956"/>
          <a:stretch/>
        </p:blipFill>
        <p:spPr>
          <a:xfrm>
            <a:off x="876013" y="2854100"/>
            <a:ext cx="10439976" cy="17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xfrm>
            <a:off x="3343152" y="685800"/>
            <a:ext cx="55056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700" b="1"/>
              <a:t>OVERALL SYNTHESIS</a:t>
            </a:r>
            <a:endParaRPr sz="3700" b="1"/>
          </a:p>
        </p:txBody>
      </p:sp>
      <p:sp>
        <p:nvSpPr>
          <p:cNvPr id="213" name="Google Shape;213;p12"/>
          <p:cNvSpPr txBox="1">
            <a:spLocks noGrp="1"/>
          </p:cNvSpPr>
          <p:nvPr>
            <p:ph type="body" idx="1"/>
          </p:nvPr>
        </p:nvSpPr>
        <p:spPr>
          <a:xfrm>
            <a:off x="1616050" y="1516103"/>
            <a:ext cx="8959800" cy="4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ADDITIVE (LONG-TERM)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595959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595959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595959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595959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MULTIPLICATIVE (SHORT-TERM)</a:t>
            </a:r>
            <a:endParaRPr/>
          </a:p>
        </p:txBody>
      </p:sp>
      <p:pic>
        <p:nvPicPr>
          <p:cNvPr id="214" name="Google Shape;21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550" y="2086300"/>
            <a:ext cx="5732810" cy="16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9550" y="4384525"/>
            <a:ext cx="55054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/>
          </p:nvPr>
        </p:nvSpPr>
        <p:spPr>
          <a:xfrm>
            <a:off x="1616104" y="445512"/>
            <a:ext cx="89598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700" b="1"/>
              <a:t>SENSITIVITY</a:t>
            </a:r>
            <a:endParaRPr sz="3700" b="1"/>
          </a:p>
        </p:txBody>
      </p:sp>
      <p:sp>
        <p:nvSpPr>
          <p:cNvPr id="225" name="Google Shape;225;p13"/>
          <p:cNvSpPr txBox="1">
            <a:spLocks noGrp="1"/>
          </p:cNvSpPr>
          <p:nvPr>
            <p:ph type="body" idx="1"/>
          </p:nvPr>
        </p:nvSpPr>
        <p:spPr>
          <a:xfrm>
            <a:off x="1616054" y="2427383"/>
            <a:ext cx="8959892" cy="3169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595959"/>
              </a:solidFill>
            </a:endParaRPr>
          </a:p>
        </p:txBody>
      </p:sp>
      <p:pic>
        <p:nvPicPr>
          <p:cNvPr id="226" name="Google Shape;22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25" y="1907012"/>
            <a:ext cx="2921400" cy="38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 b="11457"/>
          <a:stretch/>
        </p:blipFill>
        <p:spPr>
          <a:xfrm>
            <a:off x="3368375" y="2039549"/>
            <a:ext cx="2797225" cy="359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4812" y="2042775"/>
            <a:ext cx="2797225" cy="358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1225" y="2019575"/>
            <a:ext cx="2797224" cy="3632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1524125" y="1420300"/>
            <a:ext cx="34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B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4206000" y="1420300"/>
            <a:ext cx="34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10407638" y="1420300"/>
            <a:ext cx="34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7988188" y="1420300"/>
            <a:ext cx="34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AF5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/>
          <p:nvPr/>
        </p:nvSpPr>
        <p:spPr>
          <a:xfrm>
            <a:off x="519702" y="387926"/>
            <a:ext cx="5293839" cy="6077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519702" y="918942"/>
            <a:ext cx="5293838" cy="7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4000" b="1" dirty="0"/>
              <a:t>CONCLUSION</a:t>
            </a:r>
            <a:endParaRPr sz="4000" b="1" dirty="0"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xfrm>
            <a:off x="519703" y="1686263"/>
            <a:ext cx="5293838" cy="447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45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US" sz="2200" dirty="0"/>
              <a:t>Calgon Carbon Corp announced remote work through end of 2021</a:t>
            </a:r>
            <a:endParaRPr sz="22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2200" dirty="0"/>
              <a:t>Formal decision on return to work will take place in January</a:t>
            </a:r>
            <a:endParaRPr sz="22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2200" dirty="0"/>
              <a:t>Employees desire flexibility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 dirty="0"/>
              <a:t>Pandemic has shown remote work is possible and effective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 dirty="0"/>
              <a:t>Suggestion: Flexible hybrid</a:t>
            </a:r>
            <a:endParaRPr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83EF2-B014-4C38-ADFA-5C551D8072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306299"/>
            <a:ext cx="5901731" cy="42454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5508E-C609-475B-9AA2-7C5053C0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5EE18BA1-25A8-48A8-86F8-6FD3E7E3E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19533" y="1246259"/>
            <a:ext cx="6243767" cy="41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52825" y="348550"/>
            <a:ext cx="3671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600" b="1" dirty="0"/>
              <a:t>BACKGROUND </a:t>
            </a:r>
            <a:endParaRPr sz="3600" b="1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394665" y="1485851"/>
            <a:ext cx="4587720" cy="3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Traditionally many companies mostly worked from the office. </a:t>
            </a:r>
            <a:endParaRPr sz="20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Pandemic resulted in a lot of positions going remote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Immediate investments required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Reset in employee priorities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With vaccines available and lower infections rates, workplaces must determine how employees will report to work in the future.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415517" y="1"/>
            <a:ext cx="6776483" cy="6857999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5347" r="15173" b="3"/>
          <a:stretch/>
        </p:blipFill>
        <p:spPr>
          <a:xfrm>
            <a:off x="9184605" y="713720"/>
            <a:ext cx="2367517" cy="241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l="8215" r="8738" b="-4"/>
          <a:stretch/>
        </p:blipFill>
        <p:spPr>
          <a:xfrm>
            <a:off x="5912346" y="730359"/>
            <a:ext cx="2632381" cy="2401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C86E3A-EB74-4B73-B6B6-FA90C410390D}"/>
              </a:ext>
            </a:extLst>
          </p:cNvPr>
          <p:cNvSpPr/>
          <p:nvPr/>
        </p:nvSpPr>
        <p:spPr>
          <a:xfrm>
            <a:off x="394465" y="4987428"/>
            <a:ext cx="4626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it is proven safe to return to </a:t>
            </a:r>
          </a:p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office, what should this look like? </a:t>
            </a:r>
            <a:endParaRPr lang="en-US" sz="22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EU plans new safety rules for the workplace wherever it is - SWI  swissinfo.ch">
            <a:extLst>
              <a:ext uri="{FF2B5EF4-FFF2-40B4-BE49-F238E27FC236}">
                <a16:creationId xmlns:a16="http://schemas.microsoft.com/office/drawing/2014/main" id="{A2EE1A1D-2FE7-4387-BBC9-086AF5AD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46" y="3862093"/>
            <a:ext cx="2688446" cy="24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stions magical clipart free question mark clip art graphics and images -  Clipartix">
            <a:extLst>
              <a:ext uri="{FF2B5EF4-FFF2-40B4-BE49-F238E27FC236}">
                <a16:creationId xmlns:a16="http://schemas.microsoft.com/office/drawing/2014/main" id="{CE334064-2F58-4B4A-BA70-A0464298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360" y="3862093"/>
            <a:ext cx="2478419" cy="24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-1" y="-307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371600" y="1371601"/>
            <a:ext cx="3354572" cy="4114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1371600" y="1371600"/>
            <a:ext cx="3354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-US" sz="3600" b="1" dirty="0"/>
              <a:t>Decision Maker: </a:t>
            </a:r>
            <a:r>
              <a:rPr lang="en-US" sz="3600" dirty="0"/>
              <a:t>Executive Team</a:t>
            </a: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br>
              <a:rPr lang="en-US" sz="3600" b="1" dirty="0"/>
            </a:br>
            <a:r>
              <a:rPr lang="en-US" sz="3600" b="1" dirty="0"/>
              <a:t>How Should Employees Return to the Office? </a:t>
            </a:r>
            <a:endParaRPr sz="3600" b="1"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6712299" y="875177"/>
            <a:ext cx="4823209" cy="51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/>
              <a:t>Alternatives</a:t>
            </a:r>
            <a:endParaRPr sz="33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4572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400" dirty="0"/>
              <a:t>100% REMOTE</a:t>
            </a:r>
            <a:endParaRPr sz="2400" dirty="0"/>
          </a:p>
          <a:p>
            <a:pPr marL="914400" lvl="1" indent="-463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1800" dirty="0"/>
              <a:t>ONLY IN OFFICE WHEN REQUIRED</a:t>
            </a:r>
            <a:endParaRPr sz="2800" dirty="0"/>
          </a:p>
          <a:p>
            <a:pPr marL="457200" lvl="0" indent="-463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400" dirty="0"/>
              <a:t>TRUE HYBRID</a:t>
            </a:r>
            <a:endParaRPr sz="2400" dirty="0"/>
          </a:p>
          <a:p>
            <a:pPr marL="914400" lvl="1" indent="-463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1800" dirty="0"/>
              <a:t>CONSISTENT DEDICATED DAYS IN OFFICE</a:t>
            </a:r>
            <a:endParaRPr sz="2800" dirty="0"/>
          </a:p>
          <a:p>
            <a:pPr marL="457200" lvl="0" indent="-463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400" dirty="0"/>
              <a:t>FLEXIBLE HYBRID</a:t>
            </a:r>
            <a:endParaRPr sz="2400" dirty="0"/>
          </a:p>
          <a:p>
            <a:pPr marL="914400" lvl="1" indent="-463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1800" dirty="0"/>
              <a:t>FLEXIBLE SCHEDULE IN OFFICE</a:t>
            </a:r>
            <a:endParaRPr sz="2800" dirty="0"/>
          </a:p>
          <a:p>
            <a:pPr marL="914400" lvl="1" indent="-450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libri"/>
              <a:buNone/>
            </a:pPr>
            <a:endParaRPr sz="300" dirty="0"/>
          </a:p>
          <a:p>
            <a:pPr marL="457200" lvl="0" indent="-463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400" dirty="0"/>
              <a:t>100% IN OFFICE </a:t>
            </a:r>
            <a:endParaRPr sz="3200" dirty="0"/>
          </a:p>
          <a:p>
            <a:pPr marL="914400" lvl="1" indent="-463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1800" dirty="0"/>
              <a:t>REMOTE ONLY WHEN NECESSARY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871442" y="685800"/>
            <a:ext cx="5038916" cy="113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600" b="1" dirty="0"/>
              <a:t>STRATEGIC CRITERIA</a:t>
            </a:r>
            <a:endParaRPr sz="4800" b="1" dirty="0"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871443" y="1688124"/>
            <a:ext cx="5410200" cy="291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9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400" dirty="0"/>
              <a:t>QUALITY OF WORKFORCE</a:t>
            </a:r>
            <a:endParaRPr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400" dirty="0"/>
              <a:t>COMPANY GROWTH &amp; PROFITABILITY</a:t>
            </a:r>
            <a:endParaRPr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400" dirty="0"/>
              <a:t>DIVERSITY OF WORKFORCE</a:t>
            </a:r>
            <a:endParaRPr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400" dirty="0"/>
              <a:t>SUSTAINABILITY</a:t>
            </a:r>
            <a:endParaRPr sz="2400" dirty="0"/>
          </a:p>
        </p:txBody>
      </p:sp>
      <p:sp>
        <p:nvSpPr>
          <p:cNvPr id="123" name="Google Shape;123;p4"/>
          <p:cNvSpPr/>
          <p:nvPr/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NEW PAY PLAN – TEAM COMPRESSION – GIF SUCCESS">
            <a:extLst>
              <a:ext uri="{FF2B5EF4-FFF2-40B4-BE49-F238E27FC236}">
                <a16:creationId xmlns:a16="http://schemas.microsoft.com/office/drawing/2014/main" id="{3727BEAD-33CD-4C6C-81E8-926F261E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66" y="861646"/>
            <a:ext cx="4170067" cy="51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AC4C82-EEA5-4315-954D-878E68CF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31" y="4461979"/>
            <a:ext cx="3979737" cy="15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371601" y="1751605"/>
            <a:ext cx="2705100" cy="335479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585600" y="2097300"/>
            <a:ext cx="2295600" cy="26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-US" sz="4000" b="1" dirty="0"/>
              <a:t>BOCR MODEL</a:t>
            </a:r>
            <a:br>
              <a:rPr lang="en-US" sz="2700" b="1" dirty="0"/>
            </a:br>
            <a:r>
              <a:rPr lang="en-US" sz="2700" b="1" dirty="0"/>
              <a:t> </a:t>
            </a:r>
            <a:endParaRPr sz="4700" b="1" dirty="0"/>
          </a:p>
        </p:txBody>
      </p:sp>
      <p:sp>
        <p:nvSpPr>
          <p:cNvPr id="133" name="Google Shape;133;p5"/>
          <p:cNvSpPr/>
          <p:nvPr/>
        </p:nvSpPr>
        <p:spPr>
          <a:xfrm>
            <a:off x="5448300" y="0"/>
            <a:ext cx="6743700" cy="68580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6260123" y="839225"/>
            <a:ext cx="4346277" cy="524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3600" b="1" dirty="0"/>
              <a:t>CONTROL CRITERIA </a:t>
            </a:r>
            <a:endParaRPr sz="4400" b="1" dirty="0"/>
          </a:p>
          <a:p>
            <a:pPr indent="-457200">
              <a:buSzPts val="2000"/>
            </a:pPr>
            <a:r>
              <a:rPr lang="en-US" sz="3400" dirty="0"/>
              <a:t>ECONOMIC</a:t>
            </a:r>
            <a:endParaRPr sz="3400" dirty="0"/>
          </a:p>
          <a:p>
            <a:pPr indent="-457200">
              <a:buSzPts val="2000"/>
            </a:pPr>
            <a:r>
              <a:rPr lang="en-US" sz="3400" dirty="0"/>
              <a:t>OPERATIONAL</a:t>
            </a:r>
            <a:endParaRPr sz="3400" dirty="0"/>
          </a:p>
          <a:p>
            <a:pPr indent="-457200">
              <a:buSzPts val="2000"/>
            </a:pPr>
            <a:r>
              <a:rPr lang="en-US" sz="3400" dirty="0"/>
              <a:t>SOCIAL</a:t>
            </a:r>
            <a:endParaRPr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700" b="1" dirty="0"/>
              <a:t>BENEFITS </a:t>
            </a:r>
            <a:endParaRPr sz="4900" b="1" dirty="0"/>
          </a:p>
        </p:txBody>
      </p:sp>
      <p:sp>
        <p:nvSpPr>
          <p:cNvPr id="143" name="Google Shape;143;p6"/>
          <p:cNvSpPr/>
          <p:nvPr/>
        </p:nvSpPr>
        <p:spPr>
          <a:xfrm>
            <a:off x="682025" y="2383275"/>
            <a:ext cx="10824300" cy="3789000"/>
          </a:xfrm>
          <a:prstGeom prst="rect">
            <a:avLst/>
          </a:prstGeom>
          <a:solidFill>
            <a:srgbClr val="DEEAF5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450" y="2444372"/>
            <a:ext cx="1956500" cy="358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187" y="2444375"/>
            <a:ext cx="1729926" cy="35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8350" y="2444375"/>
            <a:ext cx="1819175" cy="35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700" b="1" dirty="0"/>
              <a:t>OPPORTUNITIES </a:t>
            </a:r>
            <a:endParaRPr sz="3700" b="1" dirty="0"/>
          </a:p>
        </p:txBody>
      </p:sp>
      <p:sp>
        <p:nvSpPr>
          <p:cNvPr id="155" name="Google Shape;155;p7"/>
          <p:cNvSpPr/>
          <p:nvPr/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rgbClr val="DEEAF5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125" y="2444375"/>
            <a:ext cx="1913325" cy="366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12" y="2437138"/>
            <a:ext cx="1913325" cy="368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2900" y="2424770"/>
            <a:ext cx="1913325" cy="370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700" b="1" dirty="0"/>
              <a:t>COSTS</a:t>
            </a:r>
            <a:endParaRPr sz="3700" b="1" dirty="0"/>
          </a:p>
        </p:txBody>
      </p:sp>
      <p:sp>
        <p:nvSpPr>
          <p:cNvPr id="167" name="Google Shape;167;p8"/>
          <p:cNvSpPr/>
          <p:nvPr/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rgbClr val="DEEAF5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990" y="2344985"/>
            <a:ext cx="2312027" cy="38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390" y="2409350"/>
            <a:ext cx="2092479" cy="376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4105" y="2409350"/>
            <a:ext cx="1964415" cy="388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700" b="1" dirty="0"/>
              <a:t>RISKS </a:t>
            </a:r>
            <a:endParaRPr sz="3700" b="1" dirty="0"/>
          </a:p>
        </p:txBody>
      </p:sp>
      <p:sp>
        <p:nvSpPr>
          <p:cNvPr id="179" name="Google Shape;179;p9"/>
          <p:cNvSpPr/>
          <p:nvPr/>
        </p:nvSpPr>
        <p:spPr>
          <a:xfrm>
            <a:off x="682016" y="2444376"/>
            <a:ext cx="10824300" cy="3727800"/>
          </a:xfrm>
          <a:prstGeom prst="rect">
            <a:avLst/>
          </a:prstGeom>
          <a:solidFill>
            <a:srgbClr val="DEEAF5">
              <a:alpha val="5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279" y="2472525"/>
            <a:ext cx="2112743" cy="369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125" y="2444376"/>
            <a:ext cx="2112743" cy="372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4153" y="2472525"/>
            <a:ext cx="1988763" cy="367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211</Words>
  <Application>Microsoft Office PowerPoint</Application>
  <PresentationFormat>Widescreen</PresentationFormat>
  <Paragraphs>72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The Future of Work</vt:lpstr>
      <vt:lpstr>BACKGROUND </vt:lpstr>
      <vt:lpstr>Decision Maker: Executive Team  How Should Employees Return to the Office? </vt:lpstr>
      <vt:lpstr>STRATEGIC CRITERIA</vt:lpstr>
      <vt:lpstr>BOCR MODEL  </vt:lpstr>
      <vt:lpstr>BENEFITS </vt:lpstr>
      <vt:lpstr>OPPORTUNITIES </vt:lpstr>
      <vt:lpstr>COSTS</vt:lpstr>
      <vt:lpstr>RISKS </vt:lpstr>
      <vt:lpstr>PRIORITIES</vt:lpstr>
      <vt:lpstr>RATINGS</vt:lpstr>
      <vt:lpstr>OVERALL SYNTHESIS</vt:lpstr>
      <vt:lpstr>SENSITIVITY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Work</dc:title>
  <dc:creator>Katherine Wallander</dc:creator>
  <cp:lastModifiedBy>Passarella, Nicole</cp:lastModifiedBy>
  <cp:revision>23</cp:revision>
  <dcterms:created xsi:type="dcterms:W3CDTF">2021-10-16T17:47:36Z</dcterms:created>
  <dcterms:modified xsi:type="dcterms:W3CDTF">2021-10-20T17:30:40Z</dcterms:modified>
</cp:coreProperties>
</file>