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775" r:id="rId2"/>
  </p:sldMasterIdLst>
  <p:sldIdLst>
    <p:sldId id="256" r:id="rId3"/>
    <p:sldId id="257" r:id="rId4"/>
    <p:sldId id="258" r:id="rId5"/>
    <p:sldId id="262" r:id="rId6"/>
    <p:sldId id="263" r:id="rId7"/>
    <p:sldId id="264" r:id="rId8"/>
    <p:sldId id="259" r:id="rId9"/>
    <p:sldId id="260" r:id="rId10"/>
    <p:sldId id="261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97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6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22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49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67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3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34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01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00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97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5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8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75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39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69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6259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6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7280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68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20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5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2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0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6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82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8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6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8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5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8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25135B-8192-41C7-B4E6-E9488CB738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3D06C4-616C-4FAB-A236-11899E714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9422" y="3057474"/>
            <a:ext cx="4848177" cy="7754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Final Project - BOCR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D0A92-0AE0-4C43-B93C-829A61B8C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34222" y="3975671"/>
            <a:ext cx="1761898" cy="34797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Phil Karanovich</a:t>
            </a:r>
          </a:p>
        </p:txBody>
      </p:sp>
    </p:spTree>
    <p:extLst>
      <p:ext uri="{BB962C8B-B14F-4D97-AF65-F5344CB8AC3E}">
        <p14:creationId xmlns:p14="http://schemas.microsoft.com/office/powerpoint/2010/main" val="7133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D796-F8CE-4428-8F69-C3625D25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C4026-4814-4427-AD76-8CAFBE4F0C18}"/>
              </a:ext>
            </a:extLst>
          </p:cNvPr>
          <p:cNvSpPr txBox="1"/>
          <p:nvPr/>
        </p:nvSpPr>
        <p:spPr>
          <a:xfrm>
            <a:off x="585788" y="2128838"/>
            <a:ext cx="89925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The company will benefit most in the short term and long term by laying off the employees (this is due to the high priority of profitability and financials)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Sensitivity Analysis was run but showed changes in criteria would not change results due to the same reason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Recommendations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Adjust pairwise comparisons and lower level network criteria to narrow the spread between the two decisions.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68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FAE8B-EEA6-4D81-ABE1-DDDA5854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Decisions……Decisions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29D2-E543-4F52-A6C8-91A54757A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3625"/>
            <a:ext cx="10515600" cy="4163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u="sng" dirty="0"/>
              <a:t>Decision/Goal</a:t>
            </a:r>
          </a:p>
          <a:p>
            <a:pPr>
              <a:buFontTx/>
              <a:buChar char="-"/>
            </a:pPr>
            <a:r>
              <a:rPr lang="en-US" sz="2000" dirty="0"/>
              <a:t>Decide whether or not to lay off some employees due to the coronavirus pandemic</a:t>
            </a:r>
          </a:p>
          <a:p>
            <a:pPr marL="0" indent="0">
              <a:buNone/>
            </a:pPr>
            <a:r>
              <a:rPr lang="en-US" sz="2000" b="1" u="sng" dirty="0"/>
              <a:t>Alternatives</a:t>
            </a:r>
          </a:p>
          <a:p>
            <a:pPr marL="0" indent="0">
              <a:buNone/>
            </a:pPr>
            <a:r>
              <a:rPr lang="en-US" sz="2000" dirty="0"/>
              <a:t>1. Lay off 50% of employees – Reduce the workforce therefore reducing cost to keep profitability up.</a:t>
            </a:r>
          </a:p>
          <a:p>
            <a:pPr marL="0" indent="0">
              <a:buNone/>
            </a:pPr>
            <a:r>
              <a:rPr lang="en-US" sz="2000" dirty="0"/>
              <a:t>2. Keep existing workforce and hope for economic upturn – Keep the existing workforce and therefore not reduce cost but keep capability up. 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Tx/>
              <a:buChar char="-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715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D796-F8CE-4428-8F69-C3625D25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92BAF-4DF1-415C-A7D6-24964D14B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850"/>
            <a:ext cx="10515600" cy="4163338"/>
          </a:xfrm>
        </p:spPr>
        <p:txBody>
          <a:bodyPr>
            <a:normAutofit fontScale="6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Criteria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Profitability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In order for a company to be successful it needs to be profitable.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 of Work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The quality of work produced is important in keeping current clients and attracting new ones.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Company Image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Clients tend to choose companies that have a good image and that they can trust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Company Growth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Companies want to continue to foster growth in order to continue revenue growth.</a:t>
            </a:r>
          </a:p>
          <a:p>
            <a:pPr marL="0" indent="0">
              <a:buNone/>
            </a:pPr>
            <a:r>
              <a:rPr lang="en-US" sz="22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Criteria and Lower Level Network (Factors)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Economic/Financial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Payroll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Insurance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 Profit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Salary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Organizational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Company Structure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Workload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 Growth</a:t>
            </a:r>
          </a:p>
          <a:p>
            <a:pPr marL="0" indent="0">
              <a:buNone/>
            </a:pPr>
            <a:endParaRPr lang="en-US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547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D796-F8CE-4428-8F69-C3625D25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 Criteria and Factors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92BAF-4DF1-415C-A7D6-24964D14B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850"/>
            <a:ext cx="10515600" cy="4163338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Economic/Financial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Budget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Control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Wage Raises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 Increases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Organizational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Employees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Advancement Opportunities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740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D796-F8CE-4428-8F69-C3625D25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 Criteria and Factors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92BAF-4DF1-415C-A7D6-24964D14B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850"/>
            <a:ext cx="10515600" cy="4163338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Economic/Financial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Severance and Benefits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Organizational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Restructuring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Productivity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Capability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89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D796-F8CE-4428-8F69-C3625D25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 Criteria and Factors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92BAF-4DF1-415C-A7D6-24964D14B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850"/>
            <a:ext cx="10515600" cy="4163338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Economic/Financial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Costs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Marketing Costs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Operational/Restructuring Costs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Organizational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Productivity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Capability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472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D796-F8CE-4428-8F69-C3625D25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BOCR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D1DD1-E71A-44B7-8084-1D4A9C38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76" y="1690688"/>
            <a:ext cx="5811500" cy="2918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ECBEF2-21E8-4503-8618-E7BA93BE7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012" y="1690688"/>
            <a:ext cx="5803041" cy="2918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8485AA-4B61-4021-ABFB-7CA46C1EF266}"/>
              </a:ext>
            </a:extLst>
          </p:cNvPr>
          <p:cNvSpPr txBox="1"/>
          <p:nvPr/>
        </p:nvSpPr>
        <p:spPr>
          <a:xfrm>
            <a:off x="2140481" y="4797980"/>
            <a:ext cx="176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Main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C7A016-4A44-4D14-84B0-80C81F814BCE}"/>
              </a:ext>
            </a:extLst>
          </p:cNvPr>
          <p:cNvSpPr txBox="1"/>
          <p:nvPr/>
        </p:nvSpPr>
        <p:spPr>
          <a:xfrm>
            <a:off x="8135078" y="4797980"/>
            <a:ext cx="3625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 Subnetwork</a:t>
            </a:r>
          </a:p>
        </p:txBody>
      </p:sp>
    </p:spTree>
    <p:extLst>
      <p:ext uri="{BB962C8B-B14F-4D97-AF65-F5344CB8AC3E}">
        <p14:creationId xmlns:p14="http://schemas.microsoft.com/office/powerpoint/2010/main" val="3153195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D796-F8CE-4428-8F69-C3625D25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9233A-F74D-4B91-89F1-9BB763D12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628" y="365125"/>
            <a:ext cx="2986088" cy="1928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2BDE6-1915-41E4-959C-23C7BF287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867" y="365125"/>
            <a:ext cx="3107794" cy="1928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7759D-5BD6-4172-B01E-377805D74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037" y="2422867"/>
            <a:ext cx="2997509" cy="2166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998F9A-D40E-4A3E-BCDC-9B38707BF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993" y="2397125"/>
            <a:ext cx="3162059" cy="21411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9DA782-BFC4-466D-AD13-2EB07E5CE1DB}"/>
              </a:ext>
            </a:extLst>
          </p:cNvPr>
          <p:cNvSpPr txBox="1"/>
          <p:nvPr/>
        </p:nvSpPr>
        <p:spPr>
          <a:xfrm>
            <a:off x="3932502" y="1878475"/>
            <a:ext cx="176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Individual BOCR Synthesis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DE4501-9FFE-41B5-8216-D7B9B2A897ED}"/>
              </a:ext>
            </a:extLst>
          </p:cNvPr>
          <p:cNvSpPr txBox="1"/>
          <p:nvPr/>
        </p:nvSpPr>
        <p:spPr>
          <a:xfrm>
            <a:off x="3824288" y="5069072"/>
            <a:ext cx="176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Model Synthesis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CF5F1-1A89-46A4-963B-7D47C83DF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65" y="4538321"/>
            <a:ext cx="3694289" cy="216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1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D796-F8CE-4428-8F69-C3625D25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Ratings Adjustment and Short and Long Term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D8C16-C436-4E75-A9D0-35E1324C0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60" y="2156503"/>
            <a:ext cx="5630800" cy="2544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AD4CA-5FBD-41ED-912F-EDC0D6B7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912" y="4549064"/>
            <a:ext cx="3194167" cy="2308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B596A-E869-4C53-9813-6AF110292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833" y="4549064"/>
            <a:ext cx="3194167" cy="23089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598A1E-1BDC-4D7F-BC14-D317B786EEA5}"/>
              </a:ext>
            </a:extLst>
          </p:cNvPr>
          <p:cNvSpPr txBox="1"/>
          <p:nvPr/>
        </p:nvSpPr>
        <p:spPr>
          <a:xfrm>
            <a:off x="6679370" y="4179732"/>
            <a:ext cx="130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 Term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32DA05-82BB-41C3-9A95-7BB57C4159EC}"/>
              </a:ext>
            </a:extLst>
          </p:cNvPr>
          <p:cNvSpPr txBox="1"/>
          <p:nvPr/>
        </p:nvSpPr>
        <p:spPr>
          <a:xfrm>
            <a:off x="9789459" y="4179732"/>
            <a:ext cx="1246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</a:t>
            </a:r>
          </a:p>
        </p:txBody>
      </p:sp>
    </p:spTree>
    <p:extLst>
      <p:ext uri="{BB962C8B-B14F-4D97-AF65-F5344CB8AC3E}">
        <p14:creationId xmlns:p14="http://schemas.microsoft.com/office/powerpoint/2010/main" val="301415507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2E41"/>
      </a:dk2>
      <a:lt2>
        <a:srgbClr val="E2E8E5"/>
      </a:lt2>
      <a:accent1>
        <a:srgbClr val="C34D8F"/>
      </a:accent1>
      <a:accent2>
        <a:srgbClr val="B13BAF"/>
      </a:accent2>
      <a:accent3>
        <a:srgbClr val="944DC3"/>
      </a:accent3>
      <a:accent4>
        <a:srgbClr val="5F4AB7"/>
      </a:accent4>
      <a:accent5>
        <a:srgbClr val="4D68C3"/>
      </a:accent5>
      <a:accent6>
        <a:srgbClr val="3B87B1"/>
      </a:accent6>
      <a:hlink>
        <a:srgbClr val="676DCC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341</Words>
  <Application>Microsoft Office PowerPoint</Application>
  <PresentationFormat>Widescreen</PresentationFormat>
  <Paragraphs>91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Gothic</vt:lpstr>
      <vt:lpstr>Elephant</vt:lpstr>
      <vt:lpstr>Trebuchet MS</vt:lpstr>
      <vt:lpstr>Wingdings 3</vt:lpstr>
      <vt:lpstr>BrushVTI</vt:lpstr>
      <vt:lpstr>Facet</vt:lpstr>
      <vt:lpstr>Final Project - BOCR</vt:lpstr>
      <vt:lpstr>Decisions……Decisions</vt:lpstr>
      <vt:lpstr>Criteria</vt:lpstr>
      <vt:lpstr>Control Criteria and Factors Cont’d</vt:lpstr>
      <vt:lpstr>Control Criteria and Factors Cont’d</vt:lpstr>
      <vt:lpstr>Control Criteria and Factors Cont’d</vt:lpstr>
      <vt:lpstr>BOCR Model</vt:lpstr>
      <vt:lpstr>Results</vt:lpstr>
      <vt:lpstr>Ratings Adjustment and Short and Long Term Results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Project - BOCR</dc:title>
  <dc:creator>Phillip Karanovich</dc:creator>
  <cp:lastModifiedBy>Phillip Karanovich</cp:lastModifiedBy>
  <cp:revision>12</cp:revision>
  <dcterms:created xsi:type="dcterms:W3CDTF">2020-06-13T23:37:51Z</dcterms:created>
  <dcterms:modified xsi:type="dcterms:W3CDTF">2020-06-14T13:51:29Z</dcterms:modified>
</cp:coreProperties>
</file>