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sldIdLst>
    <p:sldId id="256" r:id="rId2"/>
    <p:sldId id="261" r:id="rId3"/>
    <p:sldId id="290" r:id="rId4"/>
    <p:sldId id="257" r:id="rId5"/>
    <p:sldId id="259" r:id="rId6"/>
    <p:sldId id="265" r:id="rId7"/>
    <p:sldId id="266" r:id="rId8"/>
    <p:sldId id="281" r:id="rId9"/>
    <p:sldId id="282" r:id="rId10"/>
    <p:sldId id="283" r:id="rId11"/>
    <p:sldId id="279" r:id="rId12"/>
    <p:sldId id="284" r:id="rId13"/>
    <p:sldId id="285" r:id="rId14"/>
    <p:sldId id="280" r:id="rId15"/>
    <p:sldId id="286" r:id="rId16"/>
    <p:sldId id="287" r:id="rId17"/>
    <p:sldId id="278" r:id="rId18"/>
    <p:sldId id="267" r:id="rId19"/>
    <p:sldId id="288" r:id="rId20"/>
    <p:sldId id="268" r:id="rId21"/>
    <p:sldId id="289" r:id="rId22"/>
    <p:sldId id="271" r:id="rId23"/>
    <p:sldId id="270" r:id="rId24"/>
    <p:sldId id="272" r:id="rId25"/>
    <p:sldId id="269" r:id="rId26"/>
    <p:sldId id="273" r:id="rId27"/>
    <p:sldId id="274" r:id="rId28"/>
    <p:sldId id="275" r:id="rId29"/>
    <p:sldId id="276" r:id="rId30"/>
    <p:sldId id="27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9"/>
    <p:restoredTop sz="95680"/>
  </p:normalViewPr>
  <p:slideViewPr>
    <p:cSldViewPr snapToGrid="0" snapToObjects="1">
      <p:cViewPr varScale="1">
        <p:scale>
          <a:sx n="108" d="100"/>
          <a:sy n="108" d="100"/>
        </p:scale>
        <p:origin x="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7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9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2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6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6/18/21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90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0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3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4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064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-mobile.com/news/community/we-are-with-yo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3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1ED2-2540-4041-8A76-ABEE91F2B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195" y="475910"/>
            <a:ext cx="11354286" cy="125989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latin typeface="Baskerville" panose="02020502070401020303" pitchFamily="18" charset="0"/>
                <a:ea typeface="Baskerville" panose="02020502070401020303" pitchFamily="18" charset="0"/>
              </a:rPr>
              <a:t>Should T-Mobile Invest In Home-based Internet Service?</a:t>
            </a: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6E9573FE-F524-AE42-9D28-D73D02E993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19637" y="2224417"/>
            <a:ext cx="7226720" cy="4062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475FAE-B449-944F-B2AE-3AD529D3C20B}"/>
              </a:ext>
            </a:extLst>
          </p:cNvPr>
          <p:cNvSpPr txBox="1"/>
          <p:nvPr/>
        </p:nvSpPr>
        <p:spPr>
          <a:xfrm>
            <a:off x="162514" y="4908563"/>
            <a:ext cx="5668269" cy="184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Presented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Ankita Chouhan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Ravi Patel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Instructor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: Eleni Rokou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BQOM 2521 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Decision Making in Complex Environment</a:t>
            </a:r>
            <a:endParaRPr lang="en-US" sz="2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7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BCB05-5FA1-B340-A022-F2B4FD9B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471" y="1120133"/>
            <a:ext cx="4790162" cy="1472755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Results of Priority Benefits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059895-34BD-F248-82BE-4B202C9C2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526"/>
            <a:ext cx="6296590" cy="4424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6A23FD-B510-9A4E-8D23-43D77BE206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589" y="4412304"/>
            <a:ext cx="5907927" cy="243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7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406F-C493-AE44-B049-B109ADC4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70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OPPORTUNITIES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6266E7-4061-5142-9A2D-24A6C6FF3626}"/>
              </a:ext>
            </a:extLst>
          </p:cNvPr>
          <p:cNvSpPr/>
          <p:nvPr/>
        </p:nvSpPr>
        <p:spPr>
          <a:xfrm>
            <a:off x="0" y="1240077"/>
            <a:ext cx="12192000" cy="561792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7F1F3-3F3C-A646-B836-3B4192B11FC4}"/>
              </a:ext>
            </a:extLst>
          </p:cNvPr>
          <p:cNvSpPr/>
          <p:nvPr/>
        </p:nvSpPr>
        <p:spPr>
          <a:xfrm>
            <a:off x="542794" y="1451291"/>
            <a:ext cx="5340096" cy="525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AFD51-1FF9-1742-A1A5-D24628CAA88A}"/>
              </a:ext>
            </a:extLst>
          </p:cNvPr>
          <p:cNvSpPr/>
          <p:nvPr/>
        </p:nvSpPr>
        <p:spPr>
          <a:xfrm>
            <a:off x="6403931" y="1440168"/>
            <a:ext cx="5336088" cy="5253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A487AE5-239F-7842-84C5-11D83F5FE8FC}"/>
              </a:ext>
            </a:extLst>
          </p:cNvPr>
          <p:cNvSpPr/>
          <p:nvPr/>
        </p:nvSpPr>
        <p:spPr>
          <a:xfrm>
            <a:off x="6731696" y="1778370"/>
            <a:ext cx="4659682" cy="713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Organizational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EDCD3-3435-9C4B-8668-68C5EE2D4BBB}"/>
              </a:ext>
            </a:extLst>
          </p:cNvPr>
          <p:cNvSpPr/>
          <p:nvPr/>
        </p:nvSpPr>
        <p:spPr>
          <a:xfrm>
            <a:off x="6731696" y="3720231"/>
            <a:ext cx="4659682" cy="2291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Brand Recognition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Number of Customers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Number of Investors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926AE83F-E40E-2E4F-9C5F-9F928AD9768E}"/>
              </a:ext>
            </a:extLst>
          </p:cNvPr>
          <p:cNvSpPr/>
          <p:nvPr/>
        </p:nvSpPr>
        <p:spPr>
          <a:xfrm>
            <a:off x="8881996" y="2565639"/>
            <a:ext cx="338203" cy="1154591"/>
          </a:xfrm>
          <a:prstGeom prst="downArrow">
            <a:avLst/>
          </a:prstGeom>
          <a:solidFill>
            <a:schemeClr val="tx1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2D27D54-2FE6-4840-80F2-7B063F9E4E12}"/>
              </a:ext>
            </a:extLst>
          </p:cNvPr>
          <p:cNvSpPr/>
          <p:nvPr/>
        </p:nvSpPr>
        <p:spPr>
          <a:xfrm>
            <a:off x="884142" y="1755406"/>
            <a:ext cx="4659682" cy="713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Economical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62509-53FF-0046-8D72-88C7EDCBA94F}"/>
              </a:ext>
            </a:extLst>
          </p:cNvPr>
          <p:cNvSpPr/>
          <p:nvPr/>
        </p:nvSpPr>
        <p:spPr>
          <a:xfrm>
            <a:off x="884142" y="3720231"/>
            <a:ext cx="4659682" cy="22681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Impact on Existing Market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Impact on Market Share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Impact on Revenue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7F6F3355-AAB1-3048-803D-4638990BAFCE}"/>
              </a:ext>
            </a:extLst>
          </p:cNvPr>
          <p:cNvSpPr/>
          <p:nvPr/>
        </p:nvSpPr>
        <p:spPr>
          <a:xfrm>
            <a:off x="3034442" y="2542675"/>
            <a:ext cx="338203" cy="1177555"/>
          </a:xfrm>
          <a:prstGeom prst="downArrow">
            <a:avLst/>
          </a:prstGeom>
          <a:solidFill>
            <a:schemeClr val="tx1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0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73518-82BF-B444-B641-77D174E8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Subnet Under Opportunities</a:t>
            </a:r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27ACF35-777D-974B-A65D-EE7EC2C07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307" y="2015907"/>
            <a:ext cx="4609578" cy="336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387BDBF1-AF17-0F40-920A-0140DF2B7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7847" y="2015907"/>
            <a:ext cx="4921152" cy="336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7C7068-4719-4C46-AFF5-C17C08B0D45A}"/>
              </a:ext>
            </a:extLst>
          </p:cNvPr>
          <p:cNvSpPr/>
          <p:nvPr/>
        </p:nvSpPr>
        <p:spPr>
          <a:xfrm>
            <a:off x="2430050" y="2015907"/>
            <a:ext cx="2567835" cy="338203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875AC29-EA2C-5741-AA58-235D8AEB8B31}"/>
              </a:ext>
            </a:extLst>
          </p:cNvPr>
          <p:cNvSpPr/>
          <p:nvPr/>
        </p:nvSpPr>
        <p:spPr>
          <a:xfrm>
            <a:off x="8118954" y="2015906"/>
            <a:ext cx="3104367" cy="338203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A09D9-59CA-8A48-B9E2-43CBB4EA1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18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Results of Priority Opportunities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82726-BA98-C142-8991-C9222F653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895"/>
            <a:ext cx="6900645" cy="284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2BF63-82BB-644F-ABC9-7384D2985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168" y="4321479"/>
            <a:ext cx="7129832" cy="2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7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406F-C493-AE44-B049-B109ADC4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70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COSTS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6266E7-4061-5142-9A2D-24A6C6FF3626}"/>
              </a:ext>
            </a:extLst>
          </p:cNvPr>
          <p:cNvSpPr/>
          <p:nvPr/>
        </p:nvSpPr>
        <p:spPr>
          <a:xfrm>
            <a:off x="0" y="1240077"/>
            <a:ext cx="12192000" cy="56179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7F1F3-3F3C-A646-B836-3B4192B11FC4}"/>
              </a:ext>
            </a:extLst>
          </p:cNvPr>
          <p:cNvSpPr/>
          <p:nvPr/>
        </p:nvSpPr>
        <p:spPr>
          <a:xfrm>
            <a:off x="542794" y="1451291"/>
            <a:ext cx="5340096" cy="525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AFD51-1FF9-1742-A1A5-D24628CAA88A}"/>
              </a:ext>
            </a:extLst>
          </p:cNvPr>
          <p:cNvSpPr/>
          <p:nvPr/>
        </p:nvSpPr>
        <p:spPr>
          <a:xfrm>
            <a:off x="6403931" y="1440168"/>
            <a:ext cx="5336088" cy="52531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A487AE5-239F-7842-84C5-11D83F5FE8FC}"/>
              </a:ext>
            </a:extLst>
          </p:cNvPr>
          <p:cNvSpPr/>
          <p:nvPr/>
        </p:nvSpPr>
        <p:spPr>
          <a:xfrm>
            <a:off x="6731696" y="1778370"/>
            <a:ext cx="4659682" cy="713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Organizational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EDCD3-3435-9C4B-8668-68C5EE2D4BBB}"/>
              </a:ext>
            </a:extLst>
          </p:cNvPr>
          <p:cNvSpPr/>
          <p:nvPr/>
        </p:nvSpPr>
        <p:spPr>
          <a:xfrm>
            <a:off x="6731696" y="3732757"/>
            <a:ext cx="4659682" cy="2278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Employees Requirement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Technological Investment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Infrastructure Requirement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926AE83F-E40E-2E4F-9C5F-9F928AD9768E}"/>
              </a:ext>
            </a:extLst>
          </p:cNvPr>
          <p:cNvSpPr/>
          <p:nvPr/>
        </p:nvSpPr>
        <p:spPr>
          <a:xfrm>
            <a:off x="8881996" y="2565639"/>
            <a:ext cx="338203" cy="1167117"/>
          </a:xfrm>
          <a:prstGeom prst="downArrow">
            <a:avLst/>
          </a:prstGeom>
          <a:solidFill>
            <a:schemeClr val="tx1"/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2D27D54-2FE6-4840-80F2-7B063F9E4E12}"/>
              </a:ext>
            </a:extLst>
          </p:cNvPr>
          <p:cNvSpPr/>
          <p:nvPr/>
        </p:nvSpPr>
        <p:spPr>
          <a:xfrm>
            <a:off x="884142" y="1755406"/>
            <a:ext cx="4659682" cy="713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Financial</a:t>
            </a:r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62509-53FF-0046-8D72-88C7EDCBA94F}"/>
              </a:ext>
            </a:extLst>
          </p:cNvPr>
          <p:cNvSpPr/>
          <p:nvPr/>
        </p:nvSpPr>
        <p:spPr>
          <a:xfrm>
            <a:off x="884142" y="3732757"/>
            <a:ext cx="4659682" cy="2255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Partnership Cost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Marketing Cost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Opportunity Cost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7F6F3355-AAB1-3048-803D-4638990BAFCE}"/>
              </a:ext>
            </a:extLst>
          </p:cNvPr>
          <p:cNvSpPr/>
          <p:nvPr/>
        </p:nvSpPr>
        <p:spPr>
          <a:xfrm>
            <a:off x="3034442" y="2542675"/>
            <a:ext cx="338203" cy="1190081"/>
          </a:xfrm>
          <a:prstGeom prst="downArrow">
            <a:avLst/>
          </a:prstGeom>
          <a:solidFill>
            <a:schemeClr val="tx1"/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ACF6-D889-F747-B731-8A244210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Subnet Under Costs</a:t>
            </a:r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97158AC-8267-6240-853B-625198110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520" y="1690688"/>
            <a:ext cx="5337001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D8F1D7C4-D606-0544-9C8A-4C6E94BCC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4578" y="1690688"/>
            <a:ext cx="5307947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E7D2EC9-C90B-7C4F-BC5F-6275208406DB}"/>
              </a:ext>
            </a:extLst>
          </p:cNvPr>
          <p:cNvSpPr/>
          <p:nvPr/>
        </p:nvSpPr>
        <p:spPr>
          <a:xfrm>
            <a:off x="3344450" y="1690688"/>
            <a:ext cx="2243071" cy="338203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480A5A-9F58-CB43-A716-2A56FB950EE2}"/>
              </a:ext>
            </a:extLst>
          </p:cNvPr>
          <p:cNvSpPr/>
          <p:nvPr/>
        </p:nvSpPr>
        <p:spPr>
          <a:xfrm>
            <a:off x="8731556" y="1690687"/>
            <a:ext cx="2567835" cy="338203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9F2A-325F-9D47-A180-2E4D2BA5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3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Results of Priority Costs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C8A9D-1062-A24B-A0E5-7CB3275EF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232"/>
            <a:ext cx="6762874" cy="2891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819F49-2990-C947-999A-FB667E4F8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413" y="4208746"/>
            <a:ext cx="7301096" cy="26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37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406F-C493-AE44-B049-B109ADC4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70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RISKS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6266E7-4061-5142-9A2D-24A6C6FF3626}"/>
              </a:ext>
            </a:extLst>
          </p:cNvPr>
          <p:cNvSpPr/>
          <p:nvPr/>
        </p:nvSpPr>
        <p:spPr>
          <a:xfrm>
            <a:off x="0" y="1240077"/>
            <a:ext cx="12192000" cy="561792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7F1F3-3F3C-A646-B836-3B4192B11FC4}"/>
              </a:ext>
            </a:extLst>
          </p:cNvPr>
          <p:cNvSpPr/>
          <p:nvPr/>
        </p:nvSpPr>
        <p:spPr>
          <a:xfrm>
            <a:off x="112735" y="1328857"/>
            <a:ext cx="5452996" cy="5453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AFD51-1FF9-1742-A1A5-D24628CAA88A}"/>
              </a:ext>
            </a:extLst>
          </p:cNvPr>
          <p:cNvSpPr/>
          <p:nvPr/>
        </p:nvSpPr>
        <p:spPr>
          <a:xfrm>
            <a:off x="5665940" y="1315234"/>
            <a:ext cx="6438377" cy="5453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0D35768-F9CF-E848-8D66-72A2AD79B75C}"/>
              </a:ext>
            </a:extLst>
          </p:cNvPr>
          <p:cNvSpPr/>
          <p:nvPr/>
        </p:nvSpPr>
        <p:spPr>
          <a:xfrm>
            <a:off x="204592" y="1440168"/>
            <a:ext cx="5244230" cy="713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Economical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A487AE5-239F-7842-84C5-11D83F5FE8FC}"/>
              </a:ext>
            </a:extLst>
          </p:cNvPr>
          <p:cNvSpPr/>
          <p:nvPr/>
        </p:nvSpPr>
        <p:spPr>
          <a:xfrm>
            <a:off x="5785980" y="1427968"/>
            <a:ext cx="6201428" cy="713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Organizational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74D072-CECA-964F-B08E-41B0FBB0F365}"/>
              </a:ext>
            </a:extLst>
          </p:cNvPr>
          <p:cNvSpPr/>
          <p:nvPr/>
        </p:nvSpPr>
        <p:spPr>
          <a:xfrm>
            <a:off x="7665929" y="2718148"/>
            <a:ext cx="4346531" cy="18663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Infrastructure Requirements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Focus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Business Relationship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EDCD3-3435-9C4B-8668-68C5EE2D4BBB}"/>
              </a:ext>
            </a:extLst>
          </p:cNvPr>
          <p:cNvSpPr/>
          <p:nvPr/>
        </p:nvSpPr>
        <p:spPr>
          <a:xfrm>
            <a:off x="5876799" y="4680508"/>
            <a:ext cx="4659682" cy="2012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Customers Perception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General Public Perception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Sustainability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196D26B-85FD-8440-B41A-9A4AD0B89A78}"/>
              </a:ext>
            </a:extLst>
          </p:cNvPr>
          <p:cNvSpPr/>
          <p:nvPr/>
        </p:nvSpPr>
        <p:spPr>
          <a:xfrm>
            <a:off x="7814095" y="2791272"/>
            <a:ext cx="4098157" cy="50307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Internal-Org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085AF0C-020E-FE40-896C-594AD99D1FF6}"/>
              </a:ext>
            </a:extLst>
          </p:cNvPr>
          <p:cNvSpPr/>
          <p:nvPr/>
        </p:nvSpPr>
        <p:spPr>
          <a:xfrm>
            <a:off x="5999967" y="4781649"/>
            <a:ext cx="4406029" cy="475989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External-Org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BE99B7-D9A7-434C-BA9A-CDE75CB91E26}"/>
              </a:ext>
            </a:extLst>
          </p:cNvPr>
          <p:cNvSpPr/>
          <p:nvPr/>
        </p:nvSpPr>
        <p:spPr>
          <a:xfrm>
            <a:off x="279748" y="2780459"/>
            <a:ext cx="4659682" cy="2012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Market Competition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Customers Reaction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Marketing Requirement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Impact of Network Traffic 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9A5A6D5A-7F57-A946-93C4-4CBC6887C2C8}"/>
              </a:ext>
            </a:extLst>
          </p:cNvPr>
          <p:cNvSpPr/>
          <p:nvPr/>
        </p:nvSpPr>
        <p:spPr>
          <a:xfrm>
            <a:off x="9194104" y="2153216"/>
            <a:ext cx="338203" cy="564932"/>
          </a:xfrm>
          <a:prstGeom prst="downArrow">
            <a:avLst/>
          </a:prstGeom>
          <a:solidFill>
            <a:schemeClr val="tx1"/>
          </a:solidFill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926AE83F-E40E-2E4F-9C5F-9F928AD9768E}"/>
              </a:ext>
            </a:extLst>
          </p:cNvPr>
          <p:cNvSpPr/>
          <p:nvPr/>
        </p:nvSpPr>
        <p:spPr>
          <a:xfrm>
            <a:off x="6782843" y="2153216"/>
            <a:ext cx="338203" cy="2527292"/>
          </a:xfrm>
          <a:prstGeom prst="downArrow">
            <a:avLst/>
          </a:prstGeom>
          <a:solidFill>
            <a:schemeClr val="tx1"/>
          </a:solidFill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7C8E7E76-D1CC-584F-A956-96B147D401EA}"/>
              </a:ext>
            </a:extLst>
          </p:cNvPr>
          <p:cNvSpPr/>
          <p:nvPr/>
        </p:nvSpPr>
        <p:spPr>
          <a:xfrm>
            <a:off x="2440487" y="2153216"/>
            <a:ext cx="338203" cy="564932"/>
          </a:xfrm>
          <a:prstGeom prst="downArrow">
            <a:avLst/>
          </a:prstGeom>
          <a:solidFill>
            <a:schemeClr val="tx1"/>
          </a:solidFill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0810-D290-974E-A52C-0FE8CFDD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036" y="227338"/>
            <a:ext cx="6042764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Subnet Under Risks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9F171F-C323-D646-9CC5-31E56A45A3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8363" y="2320366"/>
            <a:ext cx="7153428" cy="44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553D20F-C67A-AB4A-9BE6-CBE89B57635D}"/>
              </a:ext>
            </a:extLst>
          </p:cNvPr>
          <p:cNvSpPr/>
          <p:nvPr/>
        </p:nvSpPr>
        <p:spPr>
          <a:xfrm>
            <a:off x="8605381" y="2320366"/>
            <a:ext cx="2243071" cy="338203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6FA5E62-10AC-104D-9BFC-423019792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682" y="71946"/>
            <a:ext cx="4844548" cy="362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66664AE-FCE9-BC45-83A9-079D2559A1A6}"/>
              </a:ext>
            </a:extLst>
          </p:cNvPr>
          <p:cNvSpPr/>
          <p:nvPr/>
        </p:nvSpPr>
        <p:spPr>
          <a:xfrm>
            <a:off x="2509956" y="71946"/>
            <a:ext cx="2243071" cy="338203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49F8-2F47-BB4D-B7AF-FE148C4C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Results of Priority Risks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63ED09-5930-EC4B-8182-FAC20DC01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1894"/>
            <a:ext cx="7352778" cy="3106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CA1421-EC29-B147-BF1A-450323715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359" y="4306106"/>
            <a:ext cx="7177408" cy="25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5DA3-A2B3-1040-A2A8-31FB761F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31"/>
            <a:ext cx="10515600" cy="1077238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MARKET SHARE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D0771D7-343B-D54B-9854-7953F23DF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849" y="1350615"/>
            <a:ext cx="9651085" cy="49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9DAF9-41B0-1844-AC22-BD64E23B5405}"/>
              </a:ext>
            </a:extLst>
          </p:cNvPr>
          <p:cNvSpPr txBox="1"/>
          <p:nvPr/>
        </p:nvSpPr>
        <p:spPr>
          <a:xfrm>
            <a:off x="1507372" y="6480183"/>
            <a:ext cx="91772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askerville" panose="02020502070401020303" pitchFamily="18" charset="0"/>
                <a:ea typeface="Baskerville" panose="02020502070401020303" pitchFamily="18" charset="0"/>
              </a:rPr>
              <a:t>Source: https://</a:t>
            </a:r>
            <a:r>
              <a:rPr lang="en-US" sz="16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www.ibisworld.com</a:t>
            </a:r>
            <a:r>
              <a:rPr lang="en-US" sz="1600" dirty="0">
                <a:latin typeface="Baskerville" panose="02020502070401020303" pitchFamily="18" charset="0"/>
                <a:ea typeface="Baskerville" panose="02020502070401020303" pitchFamily="18" charset="0"/>
              </a:rPr>
              <a:t>/industry-statistics/market-size/internet-service-providers-united-states/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69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FEC4-DDC9-6E46-AEF9-782A1261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Scales For Ratings Model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A45422-58D7-A54D-9E0F-8EC40D7F6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511721"/>
              </p:ext>
            </p:extLst>
          </p:nvPr>
        </p:nvGraphicFramePr>
        <p:xfrm>
          <a:off x="400833" y="1853851"/>
          <a:ext cx="11386159" cy="48094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6170">
                  <a:extLst>
                    <a:ext uri="{9D8B030D-6E8A-4147-A177-3AD203B41FA5}">
                      <a16:colId xmlns:a16="http://schemas.microsoft.com/office/drawing/2014/main" val="2841721710"/>
                    </a:ext>
                  </a:extLst>
                </a:gridCol>
                <a:gridCol w="2530257">
                  <a:extLst>
                    <a:ext uri="{9D8B030D-6E8A-4147-A177-3AD203B41FA5}">
                      <a16:colId xmlns:a16="http://schemas.microsoft.com/office/drawing/2014/main" val="2105823664"/>
                    </a:ext>
                  </a:extLst>
                </a:gridCol>
                <a:gridCol w="2755726">
                  <a:extLst>
                    <a:ext uri="{9D8B030D-6E8A-4147-A177-3AD203B41FA5}">
                      <a16:colId xmlns:a16="http://schemas.microsoft.com/office/drawing/2014/main" val="2384642780"/>
                    </a:ext>
                  </a:extLst>
                </a:gridCol>
                <a:gridCol w="2279737">
                  <a:extLst>
                    <a:ext uri="{9D8B030D-6E8A-4147-A177-3AD203B41FA5}">
                      <a16:colId xmlns:a16="http://schemas.microsoft.com/office/drawing/2014/main" val="2853825016"/>
                    </a:ext>
                  </a:extLst>
                </a:gridCol>
                <a:gridCol w="2054269">
                  <a:extLst>
                    <a:ext uri="{9D8B030D-6E8A-4147-A177-3AD203B41FA5}">
                      <a16:colId xmlns:a16="http://schemas.microsoft.com/office/drawing/2014/main" val="2827678367"/>
                    </a:ext>
                  </a:extLst>
                </a:gridCol>
              </a:tblGrid>
              <a:tr h="80166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Competitive Advantage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Technological Innovation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Customer Satisfaction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Brand Recognition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1811836"/>
                  </a:ext>
                </a:extLst>
              </a:tr>
              <a:tr h="66796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Excellent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Maximum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Not Required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Less than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Very High Impact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6880630"/>
                  </a:ext>
                </a:extLst>
              </a:tr>
              <a:tr h="66796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Very 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More than 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Little Requirement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Between 3 to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High Impact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741643"/>
                  </a:ext>
                </a:extLst>
              </a:tr>
              <a:tr h="66796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More than Little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Between 5 to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Medium Impact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5182247"/>
                  </a:ext>
                </a:extLst>
              </a:tr>
              <a:tr h="66796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Less than 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Significant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Greater than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Low Impact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6133571"/>
                  </a:ext>
                </a:extLst>
              </a:tr>
              <a:tr h="66796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Minimum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Very Low Impact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75459"/>
                  </a:ext>
                </a:extLst>
              </a:tr>
              <a:tr h="66796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Very 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Neutral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833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737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E21F-0DDE-C64B-B88D-0E0D071F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Ratings of Strategic Criteria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FEBE138-D614-724E-879D-0103656F80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929" y="2407192"/>
            <a:ext cx="11193894" cy="18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8BB42D-08DB-8D4E-9540-7DFCC6E8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605" y="5301089"/>
            <a:ext cx="9584789" cy="1191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6593DD-BD23-8E47-A38D-3AB537B4D95D}"/>
              </a:ext>
            </a:extLst>
          </p:cNvPr>
          <p:cNvSpPr txBox="1"/>
          <p:nvPr/>
        </p:nvSpPr>
        <p:spPr>
          <a:xfrm>
            <a:off x="3374252" y="4587769"/>
            <a:ext cx="521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Baskerville" panose="02020502070401020303" pitchFamily="18" charset="0"/>
                <a:ea typeface="Baskerville" panose="02020502070401020303" pitchFamily="18" charset="0"/>
              </a:rPr>
              <a:t>Overall Result Under Every Perspective</a:t>
            </a:r>
          </a:p>
        </p:txBody>
      </p:sp>
    </p:spTree>
    <p:extLst>
      <p:ext uri="{BB962C8B-B14F-4D97-AF65-F5344CB8AC3E}">
        <p14:creationId xmlns:p14="http://schemas.microsoft.com/office/powerpoint/2010/main" val="1435279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0AC1F-4492-B34A-AA6D-8D46AE56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Multiplicative: Short Term Solution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6EEEB2-46AE-2040-B6CE-2BC6C7C66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496671"/>
              </p:ext>
            </p:extLst>
          </p:nvPr>
        </p:nvGraphicFramePr>
        <p:xfrm>
          <a:off x="1097594" y="1965189"/>
          <a:ext cx="9996811" cy="419761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301826">
                  <a:extLst>
                    <a:ext uri="{9D8B030D-6E8A-4147-A177-3AD203B41FA5}">
                      <a16:colId xmlns:a16="http://schemas.microsoft.com/office/drawing/2014/main" val="2768474411"/>
                    </a:ext>
                  </a:extLst>
                </a:gridCol>
                <a:gridCol w="1564995">
                  <a:extLst>
                    <a:ext uri="{9D8B030D-6E8A-4147-A177-3AD203B41FA5}">
                      <a16:colId xmlns:a16="http://schemas.microsoft.com/office/drawing/2014/main" val="746284615"/>
                    </a:ext>
                  </a:extLst>
                </a:gridCol>
                <a:gridCol w="1564995">
                  <a:extLst>
                    <a:ext uri="{9D8B030D-6E8A-4147-A177-3AD203B41FA5}">
                      <a16:colId xmlns:a16="http://schemas.microsoft.com/office/drawing/2014/main" val="1896639515"/>
                    </a:ext>
                  </a:extLst>
                </a:gridCol>
                <a:gridCol w="1564995">
                  <a:extLst>
                    <a:ext uri="{9D8B030D-6E8A-4147-A177-3AD203B41FA5}">
                      <a16:colId xmlns:a16="http://schemas.microsoft.com/office/drawing/2014/main" val="672832783"/>
                    </a:ext>
                  </a:extLst>
                </a:gridCol>
              </a:tblGrid>
              <a:tr h="699603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2400" b="1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Multiplicative - Short Term</a:t>
                      </a:r>
                    </a:p>
                  </a:txBody>
                  <a:tcPr marL="28575" marR="2857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803306"/>
                  </a:ext>
                </a:extLst>
              </a:tr>
              <a:tr h="69960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Name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Ideals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solidFill>
                            <a:srgbClr val="2F5496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Normals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Raw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218367611"/>
                  </a:ext>
                </a:extLst>
              </a:tr>
              <a:tr h="699603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Do not enter in new market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0.627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solidFill>
                            <a:srgbClr val="305496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27%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1.185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826909689"/>
                  </a:ext>
                </a:extLst>
              </a:tr>
              <a:tr h="699603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Enter new market with existing technology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0.097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>
                          <a:solidFill>
                            <a:srgbClr val="305496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4%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0.182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834966967"/>
                  </a:ext>
                </a:extLst>
              </a:tr>
              <a:tr h="699603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Partnership with existing company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0.602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>
                          <a:solidFill>
                            <a:srgbClr val="305496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26%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1.137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08096220"/>
                  </a:ext>
                </a:extLst>
              </a:tr>
              <a:tr h="699603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Enter new market with 5G technology</a:t>
                      </a:r>
                    </a:p>
                  </a:txBody>
                  <a:tcPr marL="28575" marR="2857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1.000</a:t>
                      </a:r>
                    </a:p>
                  </a:txBody>
                  <a:tcPr marL="28575" marR="2857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>
                          <a:solidFill>
                            <a:srgbClr val="305496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43%</a:t>
                      </a:r>
                    </a:p>
                  </a:txBody>
                  <a:tcPr marL="28575" marR="2857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1.889</a:t>
                      </a:r>
                    </a:p>
                  </a:txBody>
                  <a:tcPr marL="28575" marR="2857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185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38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7ED6-CD11-C740-89D6-68F973E7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Additive: Long Term Solution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FFBE3C-A737-504B-9821-CB2E41FFD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017726"/>
              </p:ext>
            </p:extLst>
          </p:nvPr>
        </p:nvGraphicFramePr>
        <p:xfrm>
          <a:off x="826717" y="2016364"/>
          <a:ext cx="10321446" cy="41962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473995">
                  <a:extLst>
                    <a:ext uri="{9D8B030D-6E8A-4147-A177-3AD203B41FA5}">
                      <a16:colId xmlns:a16="http://schemas.microsoft.com/office/drawing/2014/main" val="1272966180"/>
                    </a:ext>
                  </a:extLst>
                </a:gridCol>
                <a:gridCol w="1615817">
                  <a:extLst>
                    <a:ext uri="{9D8B030D-6E8A-4147-A177-3AD203B41FA5}">
                      <a16:colId xmlns:a16="http://schemas.microsoft.com/office/drawing/2014/main" val="1457457115"/>
                    </a:ext>
                  </a:extLst>
                </a:gridCol>
                <a:gridCol w="1615817">
                  <a:extLst>
                    <a:ext uri="{9D8B030D-6E8A-4147-A177-3AD203B41FA5}">
                      <a16:colId xmlns:a16="http://schemas.microsoft.com/office/drawing/2014/main" val="1685537083"/>
                    </a:ext>
                  </a:extLst>
                </a:gridCol>
                <a:gridCol w="1615817">
                  <a:extLst>
                    <a:ext uri="{9D8B030D-6E8A-4147-A177-3AD203B41FA5}">
                      <a16:colId xmlns:a16="http://schemas.microsoft.com/office/drawing/2014/main" val="2006730832"/>
                    </a:ext>
                  </a:extLst>
                </a:gridCol>
              </a:tblGrid>
              <a:tr h="699370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2400" b="1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Additive - Long Term</a:t>
                      </a:r>
                    </a:p>
                  </a:txBody>
                  <a:tcPr marL="28575" marR="2857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530044"/>
                  </a:ext>
                </a:extLst>
              </a:tr>
              <a:tr h="6993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Name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Ideals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solidFill>
                            <a:srgbClr val="2F5496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Normals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Raw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584912836"/>
                  </a:ext>
                </a:extLst>
              </a:tr>
              <a:tr h="699370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Do not enter in new market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0.161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>
                          <a:solidFill>
                            <a:srgbClr val="2F5496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7%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0.036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4003516079"/>
                  </a:ext>
                </a:extLst>
              </a:tr>
              <a:tr h="699370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Enter new market with existing technology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-0.942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>
                          <a:solidFill>
                            <a:srgbClr val="FF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-39%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-0.210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128314971"/>
                  </a:ext>
                </a:extLst>
              </a:tr>
              <a:tr h="699370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Partnership with existing company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0.340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>
                          <a:solidFill>
                            <a:srgbClr val="2F5496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14%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0.076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933746241"/>
                  </a:ext>
                </a:extLst>
              </a:tr>
              <a:tr h="699370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Enter new market with 5G technology</a:t>
                      </a:r>
                    </a:p>
                  </a:txBody>
                  <a:tcPr marL="28575" marR="2857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1.000</a:t>
                      </a:r>
                    </a:p>
                  </a:txBody>
                  <a:tcPr marL="28575" marR="2857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solidFill>
                            <a:srgbClr val="2F5496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41%</a:t>
                      </a:r>
                    </a:p>
                  </a:txBody>
                  <a:tcPr marL="28575" marR="2857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0.223</a:t>
                      </a:r>
                    </a:p>
                  </a:txBody>
                  <a:tcPr marL="28575" marR="2857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529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950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DF7C35B-529A-5D47-8F2C-052BCAED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40" y="1241947"/>
            <a:ext cx="11337099" cy="39438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RESULTS</a:t>
            </a:r>
            <a:b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OF</a:t>
            </a:r>
            <a:b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AHP 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2803880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9543A92-F69E-2B49-A9FE-08CE6E3603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06" y="14397"/>
            <a:ext cx="4650055" cy="685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020280-6BA1-2D46-A8CE-F896584C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296" y="365125"/>
            <a:ext cx="5917504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Priority: Benefits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8D0CB-49C5-9449-B6B8-153020F79AA2}"/>
              </a:ext>
            </a:extLst>
          </p:cNvPr>
          <p:cNvSpPr txBox="1"/>
          <p:nvPr/>
        </p:nvSpPr>
        <p:spPr>
          <a:xfrm>
            <a:off x="5436297" y="1791222"/>
            <a:ext cx="5611660" cy="378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Interpretation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In the screenshot, we can see the result is very stable. For the short-term benefits, Alternative-4 remains the top preference even after changing the priority. However, there are two cross-over points, that change the priority of the bottom two alternatives. If priority becomes </a:t>
            </a: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more than 55%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, the third-best option changes from A2 to A1 and, if the priority of Benefits becomes </a:t>
            </a: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less than7%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, the second-best option changes from A1 to A3.</a:t>
            </a:r>
          </a:p>
        </p:txBody>
      </p:sp>
    </p:spTree>
    <p:extLst>
      <p:ext uri="{BB962C8B-B14F-4D97-AF65-F5344CB8AC3E}">
        <p14:creationId xmlns:p14="http://schemas.microsoft.com/office/powerpoint/2010/main" val="875625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B5F7-E7F8-3A4F-9782-C9ED112A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664" y="365125"/>
            <a:ext cx="6706644" cy="1325563"/>
          </a:xfrm>
        </p:spPr>
        <p:txBody>
          <a:bodyPr/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Priority: Opportunities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F889E-11EF-404D-B68D-E309FA09D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278" y="1544442"/>
            <a:ext cx="6098725" cy="49481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>
                <a:latin typeface="Baskerville" panose="02020502070401020303" pitchFamily="18" charset="0"/>
                <a:ea typeface="Baskerville" panose="02020502070401020303" pitchFamily="18" charset="0"/>
              </a:rPr>
              <a:t>Interpretation</a:t>
            </a:r>
            <a: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The result of the Opportunity is very similar to the Benefit perspective. As we can see, we have a very stable result with just two cross-over points. If the priority of Opportunities becomes </a:t>
            </a:r>
            <a:r>
              <a:rPr lang="en-US" sz="1800" b="1" dirty="0">
                <a:latin typeface="Baskerville" panose="02020502070401020303" pitchFamily="18" charset="0"/>
                <a:ea typeface="Baskerville" panose="02020502070401020303" pitchFamily="18" charset="0"/>
              </a:rPr>
              <a:t>more than 57%, </a:t>
            </a:r>
            <a: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then the third-best option will change from A1 to A2 and, if priority becomes </a:t>
            </a:r>
            <a:r>
              <a:rPr lang="en-US" sz="1800" b="1" dirty="0">
                <a:latin typeface="Baskerville" panose="02020502070401020303" pitchFamily="18" charset="0"/>
                <a:ea typeface="Baskerville" panose="02020502070401020303" pitchFamily="18" charset="0"/>
              </a:rPr>
              <a:t>lower than 8%, </a:t>
            </a:r>
            <a: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the second-best option changes from A1 to A3. However, in the long-term, Alternative-4, i.e., Entering a new market with 5G technology is always beneficial even if the priority changes.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8B29D17-2839-504B-B95D-98D07EC9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74" y="0"/>
            <a:ext cx="4659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14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5E29-BF76-3D4C-ACAD-4993FC2D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827" y="365125"/>
            <a:ext cx="6142973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Priority: Costs</a:t>
            </a: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11F0A7F-0841-1946-B5A7-0FE59D681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92" y="0"/>
            <a:ext cx="4659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6CC950-0B4D-4C66-9981-7CD616060C38}"/>
              </a:ext>
            </a:extLst>
          </p:cNvPr>
          <p:cNvSpPr txBox="1">
            <a:spLocks/>
          </p:cNvSpPr>
          <p:nvPr/>
        </p:nvSpPr>
        <p:spPr>
          <a:xfrm>
            <a:off x="5415148" y="1544442"/>
            <a:ext cx="6276855" cy="4948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Baskerville" panose="02020502070401020303" pitchFamily="18" charset="0"/>
                <a:ea typeface="Baskerville" panose="02020502070401020303" pitchFamily="18" charset="0"/>
              </a:rPr>
              <a:t>Interpretation</a:t>
            </a:r>
            <a: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Sensitivity Analysis shows that our most costly option is A2 - Entering a new market with existing technology (even after changing the priority). Now, if the priority of Cost goes down, the option to enter a new market with 5G technology (Alternative 4) becomes the best option at a point of </a:t>
            </a:r>
            <a:r>
              <a:rPr lang="en-US" sz="1800" b="1" dirty="0">
                <a:latin typeface="Baskerville" panose="02020502070401020303" pitchFamily="18" charset="0"/>
                <a:ea typeface="Baskerville" panose="02020502070401020303" pitchFamily="18" charset="0"/>
              </a:rPr>
              <a:t>less than 30 </a:t>
            </a:r>
            <a: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over the best-presented option to Not Enter the Market (Alternative-1). The option to Partner with an existing company (Alternative-3) becomes the second-best option at </a:t>
            </a:r>
            <a:r>
              <a:rPr lang="en-US" sz="1800" b="1" dirty="0">
                <a:latin typeface="Baskerville" panose="02020502070401020303" pitchFamily="18" charset="0"/>
                <a:ea typeface="Baskerville" panose="02020502070401020303" pitchFamily="18" charset="0"/>
              </a:rPr>
              <a:t>less than 12%</a:t>
            </a:r>
            <a: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. The cost in the long-term could potentially benefit most by the option of investment in the new technology. </a:t>
            </a:r>
          </a:p>
        </p:txBody>
      </p:sp>
    </p:spTree>
    <p:extLst>
      <p:ext uri="{BB962C8B-B14F-4D97-AF65-F5344CB8AC3E}">
        <p14:creationId xmlns:p14="http://schemas.microsoft.com/office/powerpoint/2010/main" val="2514936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6066-E89C-1847-B4A7-EBA4602B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070" y="44493"/>
            <a:ext cx="4927948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Priority: Risks</a:t>
            </a:r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492C5CD-DF6F-2E43-AA85-2BE57F94D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61" y="0"/>
            <a:ext cx="4740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6EC96D-9EF0-4E35-8A4D-F608A432B27D}"/>
              </a:ext>
            </a:extLst>
          </p:cNvPr>
          <p:cNvSpPr txBox="1">
            <a:spLocks/>
          </p:cNvSpPr>
          <p:nvPr/>
        </p:nvSpPr>
        <p:spPr>
          <a:xfrm>
            <a:off x="5690070" y="1235685"/>
            <a:ext cx="6001933" cy="5426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Baskerville" panose="02020502070401020303" pitchFamily="18" charset="0"/>
                <a:ea typeface="Baskerville" panose="02020502070401020303" pitchFamily="18" charset="0"/>
              </a:rPr>
              <a:t>Interpretation</a:t>
            </a:r>
            <a: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As we can see in the screenshot, Alternative 2 remains the riskiest option. Alternatives 2 and 4 are very close in terms of risks at around 98% (however, there is no crossover point). Also, if the priority of the Risks goes down, the option to enter the new market with 5G technology (Alternative 4) becomes the </a:t>
            </a:r>
            <a:r>
              <a:rPr lang="en-US" sz="1800" b="1" dirty="0">
                <a:latin typeface="Baskerville" panose="02020502070401020303" pitchFamily="18" charset="0"/>
                <a:ea typeface="Baskerville" panose="02020502070401020303" pitchFamily="18" charset="0"/>
              </a:rPr>
              <a:t>second-best option at 29%</a:t>
            </a:r>
            <a: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 then </a:t>
            </a:r>
            <a:r>
              <a:rPr lang="en-US" sz="1800" b="1" dirty="0">
                <a:latin typeface="Baskerville" panose="02020502070401020303" pitchFamily="18" charset="0"/>
                <a:ea typeface="Baskerville" panose="02020502070401020303" pitchFamily="18" charset="0"/>
              </a:rPr>
              <a:t>the best option at 27%</a:t>
            </a:r>
            <a: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. The option to Partner with an existing company becomes the second-best option at a point </a:t>
            </a:r>
            <a:r>
              <a:rPr lang="en-US" sz="1800" b="1" dirty="0">
                <a:latin typeface="Baskerville" panose="02020502070401020303" pitchFamily="18" charset="0"/>
                <a:ea typeface="Baskerville" panose="02020502070401020303" pitchFamily="18" charset="0"/>
              </a:rPr>
              <a:t>less than 23%</a:t>
            </a:r>
            <a: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.</a:t>
            </a:r>
            <a:r>
              <a:rPr lang="en-US" sz="1800" b="1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  <a: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  <a:t>In the long term, the risks of partnerships may be most significant given the number of variables that could be introduced or controlled by the company.</a:t>
            </a:r>
            <a:br>
              <a:rPr lang="en-US" sz="18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endParaRPr lang="en-US" sz="18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82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B60C-CCD5-7948-9AB0-EBCF1EAA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813AD-FB7E-EB49-A11E-5C1F9FE84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09" y="1690688"/>
            <a:ext cx="11377381" cy="52682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The decision to enter a new market with various technology is complex for a large company. The mission of T-Mobile helps identify the key factors related to the decision.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Competitive Advantage was the highest weight of the strategic criteria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Priority of Benefits and Opportunities – Enter New Market with 5G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Priority of Risks and Costs – Mix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Enter New Market with Existing Technology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Enter New Market with 5G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Short-Term and Long-Term – Enter New Market with 5G</a:t>
            </a:r>
          </a:p>
        </p:txBody>
      </p:sp>
    </p:spTree>
    <p:extLst>
      <p:ext uri="{BB962C8B-B14F-4D97-AF65-F5344CB8AC3E}">
        <p14:creationId xmlns:p14="http://schemas.microsoft.com/office/powerpoint/2010/main" val="139207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>
            <a:extLst>
              <a:ext uri="{FF2B5EF4-FFF2-40B4-BE49-F238E27FC236}">
                <a16:creationId xmlns:a16="http://schemas.microsoft.com/office/drawing/2014/main" id="{1DDAC6A0-E66C-5B46-BD07-0AD6D68959A8}"/>
              </a:ext>
            </a:extLst>
          </p:cNvPr>
          <p:cNvSpPr/>
          <p:nvPr/>
        </p:nvSpPr>
        <p:spPr>
          <a:xfrm>
            <a:off x="4015027" y="2356428"/>
            <a:ext cx="4449690" cy="2021769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STRATEGIC CRITERIA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28163E2-A3E2-6044-AB54-FFD365F77E67}"/>
              </a:ext>
            </a:extLst>
          </p:cNvPr>
          <p:cNvSpPr/>
          <p:nvPr/>
        </p:nvSpPr>
        <p:spPr>
          <a:xfrm>
            <a:off x="232670" y="2295750"/>
            <a:ext cx="2628900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Growth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3B4AB21-0A1F-784D-B177-91D06CC1276C}"/>
              </a:ext>
            </a:extLst>
          </p:cNvPr>
          <p:cNvSpPr/>
          <p:nvPr/>
        </p:nvSpPr>
        <p:spPr>
          <a:xfrm>
            <a:off x="1543051" y="827623"/>
            <a:ext cx="2628900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Competitive Advantage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4D25996-EEBA-BC46-94D9-7E133D2EE23D}"/>
              </a:ext>
            </a:extLst>
          </p:cNvPr>
          <p:cNvSpPr/>
          <p:nvPr/>
        </p:nvSpPr>
        <p:spPr>
          <a:xfrm>
            <a:off x="4781550" y="113581"/>
            <a:ext cx="2628900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Technological Innovation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6B4BC3E-9EE5-7546-8759-05BD0F981A97}"/>
              </a:ext>
            </a:extLst>
          </p:cNvPr>
          <p:cNvSpPr/>
          <p:nvPr/>
        </p:nvSpPr>
        <p:spPr>
          <a:xfrm>
            <a:off x="8020049" y="726047"/>
            <a:ext cx="2628900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Customer Satisfaction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01A8E8D-7448-AE4B-AE14-3DC6B0A06B43}"/>
              </a:ext>
            </a:extLst>
          </p:cNvPr>
          <p:cNvSpPr/>
          <p:nvPr/>
        </p:nvSpPr>
        <p:spPr>
          <a:xfrm>
            <a:off x="9321973" y="2295750"/>
            <a:ext cx="2628900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Brand Recognition</a:t>
            </a:r>
          </a:p>
        </p:txBody>
      </p:sp>
      <p:pic>
        <p:nvPicPr>
          <p:cNvPr id="30" name="Graphic 29" descr="Brainstorm outline">
            <a:extLst>
              <a:ext uri="{FF2B5EF4-FFF2-40B4-BE49-F238E27FC236}">
                <a16:creationId xmlns:a16="http://schemas.microsoft.com/office/drawing/2014/main" id="{F2400D58-4806-304A-BD37-FAEA5D319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0230" y="4153505"/>
            <a:ext cx="2683274" cy="268327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F1B3FCD-CFB3-C940-B778-7E2F8C8DF4FC}"/>
              </a:ext>
            </a:extLst>
          </p:cNvPr>
          <p:cNvCxnSpPr>
            <a:stCxn id="21" idx="2"/>
            <a:endCxn id="24" idx="3"/>
          </p:cNvCxnSpPr>
          <p:nvPr/>
        </p:nvCxnSpPr>
        <p:spPr>
          <a:xfrm flipH="1" flipV="1">
            <a:off x="2861569" y="2831531"/>
            <a:ext cx="1188720" cy="535782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D3D8D3-E4F5-F845-8FEC-7DA6BFAC2ABE}"/>
              </a:ext>
            </a:extLst>
          </p:cNvPr>
          <p:cNvCxnSpPr>
            <a:cxnSpLocks/>
          </p:cNvCxnSpPr>
          <p:nvPr/>
        </p:nvCxnSpPr>
        <p:spPr>
          <a:xfrm flipH="1" flipV="1">
            <a:off x="3855495" y="1906594"/>
            <a:ext cx="766976" cy="736596"/>
          </a:xfrm>
          <a:prstGeom prst="straightConnector1">
            <a:avLst/>
          </a:prstGeom>
          <a:ln w="53975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FF9727-8892-8242-87BB-E841315D8174}"/>
              </a:ext>
            </a:extLst>
          </p:cNvPr>
          <p:cNvCxnSpPr>
            <a:cxnSpLocks/>
          </p:cNvCxnSpPr>
          <p:nvPr/>
        </p:nvCxnSpPr>
        <p:spPr>
          <a:xfrm flipV="1">
            <a:off x="6276416" y="1185143"/>
            <a:ext cx="0" cy="1289541"/>
          </a:xfrm>
          <a:prstGeom prst="straightConnector1">
            <a:avLst/>
          </a:prstGeom>
          <a:ln w="53975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0F4872-A55B-2141-932B-9D126F022852}"/>
              </a:ext>
            </a:extLst>
          </p:cNvPr>
          <p:cNvCxnSpPr>
            <a:cxnSpLocks/>
          </p:cNvCxnSpPr>
          <p:nvPr/>
        </p:nvCxnSpPr>
        <p:spPr>
          <a:xfrm flipV="1">
            <a:off x="7990922" y="1797609"/>
            <a:ext cx="721009" cy="807698"/>
          </a:xfrm>
          <a:prstGeom prst="straightConnector1">
            <a:avLst/>
          </a:prstGeom>
          <a:ln w="53975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FD71B4-0A11-CC4C-8584-8AA44381393A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8317497" y="2831531"/>
            <a:ext cx="1004476" cy="279962"/>
          </a:xfrm>
          <a:prstGeom prst="straightConnector1">
            <a:avLst/>
          </a:prstGeom>
          <a:ln w="53975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4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6" name="Rectangle 70">
            <a:extLst>
              <a:ext uri="{FF2B5EF4-FFF2-40B4-BE49-F238E27FC236}">
                <a16:creationId xmlns:a16="http://schemas.microsoft.com/office/drawing/2014/main" id="{BFCBA134-9932-4625-92F2-ADE52ACE1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8B28E4E-0110-46E1-92BB-3DB2BAA5E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6095998" cy="1613646"/>
          </a:xfrm>
          <a:custGeom>
            <a:avLst/>
            <a:gdLst>
              <a:gd name="connsiteX0" fmla="*/ 0 w 7868507"/>
              <a:gd name="connsiteY0" fmla="*/ 0 h 1682351"/>
              <a:gd name="connsiteX1" fmla="*/ 7868507 w 7868507"/>
              <a:gd name="connsiteY1" fmla="*/ 0 h 1682351"/>
              <a:gd name="connsiteX2" fmla="*/ 7865866 w 7868507"/>
              <a:gd name="connsiteY2" fmla="*/ 1824 h 1682351"/>
              <a:gd name="connsiteX3" fmla="*/ 7837561 w 7868507"/>
              <a:gd name="connsiteY3" fmla="*/ 21679 h 1682351"/>
              <a:gd name="connsiteX4" fmla="*/ 7769454 w 7868507"/>
              <a:gd name="connsiteY4" fmla="*/ 43813 h 1682351"/>
              <a:gd name="connsiteX5" fmla="*/ 7695485 w 7868507"/>
              <a:gd name="connsiteY5" fmla="*/ 61050 h 1682351"/>
              <a:gd name="connsiteX6" fmla="*/ 7662356 w 7868507"/>
              <a:gd name="connsiteY6" fmla="*/ 73131 h 1682351"/>
              <a:gd name="connsiteX7" fmla="*/ 7602203 w 7868507"/>
              <a:gd name="connsiteY7" fmla="*/ 99894 h 1682351"/>
              <a:gd name="connsiteX8" fmla="*/ 7533256 w 7868507"/>
              <a:gd name="connsiteY8" fmla="*/ 141638 h 1682351"/>
              <a:gd name="connsiteX9" fmla="*/ 7516926 w 7868507"/>
              <a:gd name="connsiteY9" fmla="*/ 165418 h 1682351"/>
              <a:gd name="connsiteX10" fmla="*/ 7488994 w 7868507"/>
              <a:gd name="connsiteY10" fmla="*/ 178287 h 1682351"/>
              <a:gd name="connsiteX11" fmla="*/ 7478335 w 7868507"/>
              <a:gd name="connsiteY11" fmla="*/ 185700 h 1682351"/>
              <a:gd name="connsiteX12" fmla="*/ 7458526 w 7868507"/>
              <a:gd name="connsiteY12" fmla="*/ 189157 h 1682351"/>
              <a:gd name="connsiteX13" fmla="*/ 7419554 w 7868507"/>
              <a:gd name="connsiteY13" fmla="*/ 192546 h 1682351"/>
              <a:gd name="connsiteX14" fmla="*/ 7347574 w 7868507"/>
              <a:gd name="connsiteY14" fmla="*/ 213028 h 1682351"/>
              <a:gd name="connsiteX15" fmla="*/ 7205646 w 7868507"/>
              <a:gd name="connsiteY15" fmla="*/ 228570 h 1682351"/>
              <a:gd name="connsiteX16" fmla="*/ 7132082 w 7868507"/>
              <a:gd name="connsiteY16" fmla="*/ 240066 h 1682351"/>
              <a:gd name="connsiteX17" fmla="*/ 7026584 w 7868507"/>
              <a:gd name="connsiteY17" fmla="*/ 249305 h 1682351"/>
              <a:gd name="connsiteX18" fmla="*/ 6949796 w 7868507"/>
              <a:gd name="connsiteY18" fmla="*/ 259619 h 1682351"/>
              <a:gd name="connsiteX19" fmla="*/ 6850243 w 7868507"/>
              <a:gd name="connsiteY19" fmla="*/ 278486 h 1682351"/>
              <a:gd name="connsiteX20" fmla="*/ 6848972 w 7868507"/>
              <a:gd name="connsiteY20" fmla="*/ 279419 h 1682351"/>
              <a:gd name="connsiteX21" fmla="*/ 6833720 w 7868507"/>
              <a:gd name="connsiteY21" fmla="*/ 281340 h 1682351"/>
              <a:gd name="connsiteX22" fmla="*/ 6796601 w 7868507"/>
              <a:gd name="connsiteY22" fmla="*/ 279778 h 1682351"/>
              <a:gd name="connsiteX23" fmla="*/ 6793249 w 7868507"/>
              <a:gd name="connsiteY23" fmla="*/ 281365 h 1682351"/>
              <a:gd name="connsiteX24" fmla="*/ 6761214 w 7868507"/>
              <a:gd name="connsiteY24" fmla="*/ 283216 h 1682351"/>
              <a:gd name="connsiteX25" fmla="*/ 6761137 w 7868507"/>
              <a:gd name="connsiteY25" fmla="*/ 284040 h 1682351"/>
              <a:gd name="connsiteX26" fmla="*/ 6753708 w 7868507"/>
              <a:gd name="connsiteY26" fmla="*/ 288053 h 1682351"/>
              <a:gd name="connsiteX27" fmla="*/ 6738673 w 7868507"/>
              <a:gd name="connsiteY27" fmla="*/ 293899 h 1682351"/>
              <a:gd name="connsiteX28" fmla="*/ 6675177 w 7868507"/>
              <a:gd name="connsiteY28" fmla="*/ 319284 h 1682351"/>
              <a:gd name="connsiteX29" fmla="*/ 6668648 w 7868507"/>
              <a:gd name="connsiteY29" fmla="*/ 320128 h 1682351"/>
              <a:gd name="connsiteX30" fmla="*/ 6668596 w 7868507"/>
              <a:gd name="connsiteY30" fmla="*/ 320325 h 1682351"/>
              <a:gd name="connsiteX31" fmla="*/ 6661861 w 7868507"/>
              <a:gd name="connsiteY31" fmla="*/ 321574 h 1682351"/>
              <a:gd name="connsiteX32" fmla="*/ 6644079 w 7868507"/>
              <a:gd name="connsiteY32" fmla="*/ 323301 h 1682351"/>
              <a:gd name="connsiteX33" fmla="*/ 6640227 w 7868507"/>
              <a:gd name="connsiteY33" fmla="*/ 325063 h 1682351"/>
              <a:gd name="connsiteX34" fmla="*/ 6639422 w 7868507"/>
              <a:gd name="connsiteY34" fmla="*/ 327491 h 1682351"/>
              <a:gd name="connsiteX35" fmla="*/ 6617073 w 7868507"/>
              <a:gd name="connsiteY35" fmla="*/ 336554 h 1682351"/>
              <a:gd name="connsiteX36" fmla="*/ 6565938 w 7868507"/>
              <a:gd name="connsiteY36" fmla="*/ 354459 h 1682351"/>
              <a:gd name="connsiteX37" fmla="*/ 6506395 w 7868507"/>
              <a:gd name="connsiteY37" fmla="*/ 372715 h 1682351"/>
              <a:gd name="connsiteX38" fmla="*/ 6366803 w 7868507"/>
              <a:gd name="connsiteY38" fmla="*/ 421832 h 1682351"/>
              <a:gd name="connsiteX39" fmla="*/ 6245343 w 7868507"/>
              <a:gd name="connsiteY39" fmla="*/ 435559 h 1682351"/>
              <a:gd name="connsiteX40" fmla="*/ 6186762 w 7868507"/>
              <a:gd name="connsiteY40" fmla="*/ 449329 h 1682351"/>
              <a:gd name="connsiteX41" fmla="*/ 6151870 w 7868507"/>
              <a:gd name="connsiteY41" fmla="*/ 456667 h 1682351"/>
              <a:gd name="connsiteX42" fmla="*/ 6094791 w 7868507"/>
              <a:gd name="connsiteY42" fmla="*/ 467108 h 1682351"/>
              <a:gd name="connsiteX43" fmla="*/ 6094387 w 7868507"/>
              <a:gd name="connsiteY43" fmla="*/ 469288 h 1682351"/>
              <a:gd name="connsiteX44" fmla="*/ 6088888 w 7868507"/>
              <a:gd name="connsiteY44" fmla="*/ 472662 h 1682351"/>
              <a:gd name="connsiteX45" fmla="*/ 6079322 w 7868507"/>
              <a:gd name="connsiteY45" fmla="*/ 480342 h 1682351"/>
              <a:gd name="connsiteX46" fmla="*/ 6060058 w 7868507"/>
              <a:gd name="connsiteY46" fmla="*/ 490885 h 1682351"/>
              <a:gd name="connsiteX47" fmla="*/ 6059271 w 7868507"/>
              <a:gd name="connsiteY47" fmla="*/ 490563 h 1682351"/>
              <a:gd name="connsiteX48" fmla="*/ 6052214 w 7868507"/>
              <a:gd name="connsiteY48" fmla="*/ 491388 h 1682351"/>
              <a:gd name="connsiteX49" fmla="*/ 6004898 w 7868507"/>
              <a:gd name="connsiteY49" fmla="*/ 494385 h 1682351"/>
              <a:gd name="connsiteX50" fmla="*/ 5987859 w 7868507"/>
              <a:gd name="connsiteY50" fmla="*/ 504838 h 1682351"/>
              <a:gd name="connsiteX51" fmla="*/ 5984113 w 7868507"/>
              <a:gd name="connsiteY51" fmla="*/ 506697 h 1682351"/>
              <a:gd name="connsiteX52" fmla="*/ 5983909 w 7868507"/>
              <a:gd name="connsiteY52" fmla="*/ 506630 h 1682351"/>
              <a:gd name="connsiteX53" fmla="*/ 5979696 w 7868507"/>
              <a:gd name="connsiteY53" fmla="*/ 508387 h 1682351"/>
              <a:gd name="connsiteX54" fmla="*/ 5931986 w 7868507"/>
              <a:gd name="connsiteY54" fmla="*/ 510495 h 1682351"/>
              <a:gd name="connsiteX55" fmla="*/ 5873354 w 7868507"/>
              <a:gd name="connsiteY55" fmla="*/ 520717 h 1682351"/>
              <a:gd name="connsiteX56" fmla="*/ 5843006 w 7868507"/>
              <a:gd name="connsiteY56" fmla="*/ 525739 h 1682351"/>
              <a:gd name="connsiteX57" fmla="*/ 5825737 w 7868507"/>
              <a:gd name="connsiteY57" fmla="*/ 530029 h 1682351"/>
              <a:gd name="connsiteX58" fmla="*/ 5812271 w 7868507"/>
              <a:gd name="connsiteY58" fmla="*/ 536366 h 1682351"/>
              <a:gd name="connsiteX59" fmla="*/ 5683965 w 7868507"/>
              <a:gd name="connsiteY59" fmla="*/ 605660 h 1682351"/>
              <a:gd name="connsiteX60" fmla="*/ 5572324 w 7868507"/>
              <a:gd name="connsiteY60" fmla="*/ 625027 h 1682351"/>
              <a:gd name="connsiteX61" fmla="*/ 5556903 w 7868507"/>
              <a:gd name="connsiteY61" fmla="*/ 628786 h 1682351"/>
              <a:gd name="connsiteX62" fmla="*/ 5553544 w 7868507"/>
              <a:gd name="connsiteY62" fmla="*/ 627847 h 1682351"/>
              <a:gd name="connsiteX63" fmla="*/ 5526889 w 7868507"/>
              <a:gd name="connsiteY63" fmla="*/ 632098 h 1682351"/>
              <a:gd name="connsiteX64" fmla="*/ 5521078 w 7868507"/>
              <a:gd name="connsiteY64" fmla="*/ 637584 h 1682351"/>
              <a:gd name="connsiteX65" fmla="*/ 5512534 w 7868507"/>
              <a:gd name="connsiteY65" fmla="*/ 637267 h 1682351"/>
              <a:gd name="connsiteX66" fmla="*/ 5474353 w 7868507"/>
              <a:gd name="connsiteY66" fmla="*/ 648039 h 1682351"/>
              <a:gd name="connsiteX67" fmla="*/ 5470584 w 7868507"/>
              <a:gd name="connsiteY67" fmla="*/ 648039 h 1682351"/>
              <a:gd name="connsiteX68" fmla="*/ 5467496 w 7868507"/>
              <a:gd name="connsiteY68" fmla="*/ 650003 h 1682351"/>
              <a:gd name="connsiteX69" fmla="*/ 5462885 w 7868507"/>
              <a:gd name="connsiteY69" fmla="*/ 649269 h 1682351"/>
              <a:gd name="connsiteX70" fmla="*/ 5461190 w 7868507"/>
              <a:gd name="connsiteY70" fmla="*/ 650833 h 1682351"/>
              <a:gd name="connsiteX71" fmla="*/ 5438256 w 7868507"/>
              <a:gd name="connsiteY71" fmla="*/ 650162 h 1682351"/>
              <a:gd name="connsiteX72" fmla="*/ 5425515 w 7868507"/>
              <a:gd name="connsiteY72" fmla="*/ 650724 h 1682351"/>
              <a:gd name="connsiteX73" fmla="*/ 5399851 w 7868507"/>
              <a:gd name="connsiteY73" fmla="*/ 648648 h 1682351"/>
              <a:gd name="connsiteX74" fmla="*/ 5395578 w 7868507"/>
              <a:gd name="connsiteY74" fmla="*/ 651245 h 1682351"/>
              <a:gd name="connsiteX75" fmla="*/ 5357693 w 7868507"/>
              <a:gd name="connsiteY75" fmla="*/ 652764 h 1682351"/>
              <a:gd name="connsiteX76" fmla="*/ 5357422 w 7868507"/>
              <a:gd name="connsiteY76" fmla="*/ 654203 h 1682351"/>
              <a:gd name="connsiteX77" fmla="*/ 5347920 w 7868507"/>
              <a:gd name="connsiteY77" fmla="*/ 660769 h 1682351"/>
              <a:gd name="connsiteX78" fmla="*/ 5344829 w 7868507"/>
              <a:gd name="connsiteY78" fmla="*/ 661019 h 1682351"/>
              <a:gd name="connsiteX79" fmla="*/ 5285263 w 7868507"/>
              <a:gd name="connsiteY79" fmla="*/ 671313 h 1682351"/>
              <a:gd name="connsiteX80" fmla="*/ 5264305 w 7868507"/>
              <a:gd name="connsiteY80" fmla="*/ 677803 h 1682351"/>
              <a:gd name="connsiteX81" fmla="*/ 5229182 w 7868507"/>
              <a:gd name="connsiteY81" fmla="*/ 688503 h 1682351"/>
              <a:gd name="connsiteX82" fmla="*/ 5203382 w 7868507"/>
              <a:gd name="connsiteY82" fmla="*/ 703484 h 1682351"/>
              <a:gd name="connsiteX83" fmla="*/ 5173833 w 7868507"/>
              <a:gd name="connsiteY83" fmla="*/ 709660 h 1682351"/>
              <a:gd name="connsiteX84" fmla="*/ 5166382 w 7868507"/>
              <a:gd name="connsiteY84" fmla="*/ 702062 h 1682351"/>
              <a:gd name="connsiteX85" fmla="*/ 5142858 w 7868507"/>
              <a:gd name="connsiteY85" fmla="*/ 702153 h 1682351"/>
              <a:gd name="connsiteX86" fmla="*/ 5134964 w 7868507"/>
              <a:gd name="connsiteY86" fmla="*/ 711602 h 1682351"/>
              <a:gd name="connsiteX87" fmla="*/ 5087368 w 7868507"/>
              <a:gd name="connsiteY87" fmla="*/ 727066 h 1682351"/>
              <a:gd name="connsiteX88" fmla="*/ 5059763 w 7868507"/>
              <a:gd name="connsiteY88" fmla="*/ 733651 h 1682351"/>
              <a:gd name="connsiteX89" fmla="*/ 5023240 w 7868507"/>
              <a:gd name="connsiteY89" fmla="*/ 742299 h 1682351"/>
              <a:gd name="connsiteX90" fmla="*/ 5007406 w 7868507"/>
              <a:gd name="connsiteY90" fmla="*/ 747156 h 1682351"/>
              <a:gd name="connsiteX91" fmla="*/ 4995851 w 7868507"/>
              <a:gd name="connsiteY91" fmla="*/ 746560 h 1682351"/>
              <a:gd name="connsiteX92" fmla="*/ 4983107 w 7868507"/>
              <a:gd name="connsiteY92" fmla="*/ 748274 h 1682351"/>
              <a:gd name="connsiteX93" fmla="*/ 4973068 w 7868507"/>
              <a:gd name="connsiteY93" fmla="*/ 750600 h 1682351"/>
              <a:gd name="connsiteX94" fmla="*/ 4967642 w 7868507"/>
              <a:gd name="connsiteY94" fmla="*/ 756164 h 1682351"/>
              <a:gd name="connsiteX95" fmla="*/ 4958938 w 7868507"/>
              <a:gd name="connsiteY95" fmla="*/ 756308 h 1682351"/>
              <a:gd name="connsiteX96" fmla="*/ 4949594 w 7868507"/>
              <a:gd name="connsiteY96" fmla="*/ 761504 h 1682351"/>
              <a:gd name="connsiteX97" fmla="*/ 4947761 w 7868507"/>
              <a:gd name="connsiteY97" fmla="*/ 759559 h 1682351"/>
              <a:gd name="connsiteX98" fmla="*/ 4939683 w 7868507"/>
              <a:gd name="connsiteY98" fmla="*/ 757589 h 1682351"/>
              <a:gd name="connsiteX99" fmla="*/ 4905733 w 7868507"/>
              <a:gd name="connsiteY99" fmla="*/ 776774 h 1682351"/>
              <a:gd name="connsiteX100" fmla="*/ 4885524 w 7868507"/>
              <a:gd name="connsiteY100" fmla="*/ 784914 h 1682351"/>
              <a:gd name="connsiteX101" fmla="*/ 4884537 w 7868507"/>
              <a:gd name="connsiteY101" fmla="*/ 786309 h 1682351"/>
              <a:gd name="connsiteX102" fmla="*/ 4863207 w 7868507"/>
              <a:gd name="connsiteY102" fmla="*/ 792997 h 1682351"/>
              <a:gd name="connsiteX103" fmla="*/ 4857388 w 7868507"/>
              <a:gd name="connsiteY103" fmla="*/ 798678 h 1682351"/>
              <a:gd name="connsiteX104" fmla="*/ 4816499 w 7868507"/>
              <a:gd name="connsiteY104" fmla="*/ 818246 h 1682351"/>
              <a:gd name="connsiteX105" fmla="*/ 4805033 w 7868507"/>
              <a:gd name="connsiteY105" fmla="*/ 823877 h 1682351"/>
              <a:gd name="connsiteX106" fmla="*/ 4794341 w 7868507"/>
              <a:gd name="connsiteY106" fmla="*/ 824641 h 1682351"/>
              <a:gd name="connsiteX107" fmla="*/ 4791139 w 7868507"/>
              <a:gd name="connsiteY107" fmla="*/ 821265 h 1682351"/>
              <a:gd name="connsiteX108" fmla="*/ 4784697 w 7868507"/>
              <a:gd name="connsiteY108" fmla="*/ 823709 h 1682351"/>
              <a:gd name="connsiteX109" fmla="*/ 4782810 w 7868507"/>
              <a:gd name="connsiteY109" fmla="*/ 823507 h 1682351"/>
              <a:gd name="connsiteX110" fmla="*/ 4772164 w 7868507"/>
              <a:gd name="connsiteY110" fmla="*/ 823203 h 1682351"/>
              <a:gd name="connsiteX111" fmla="*/ 4753756 w 7868507"/>
              <a:gd name="connsiteY111" fmla="*/ 843711 h 1682351"/>
              <a:gd name="connsiteX112" fmla="*/ 4727551 w 7868507"/>
              <a:gd name="connsiteY112" fmla="*/ 851537 h 1682351"/>
              <a:gd name="connsiteX113" fmla="*/ 4631760 w 7868507"/>
              <a:gd name="connsiteY113" fmla="*/ 932126 h 1682351"/>
              <a:gd name="connsiteX114" fmla="*/ 4584082 w 7868507"/>
              <a:gd name="connsiteY114" fmla="*/ 949940 h 1682351"/>
              <a:gd name="connsiteX115" fmla="*/ 4523312 w 7868507"/>
              <a:gd name="connsiteY115" fmla="*/ 974005 h 1682351"/>
              <a:gd name="connsiteX116" fmla="*/ 4463504 w 7868507"/>
              <a:gd name="connsiteY116" fmla="*/ 996548 h 1682351"/>
              <a:gd name="connsiteX117" fmla="*/ 4452680 w 7868507"/>
              <a:gd name="connsiteY117" fmla="*/ 1008042 h 1682351"/>
              <a:gd name="connsiteX118" fmla="*/ 4445284 w 7868507"/>
              <a:gd name="connsiteY118" fmla="*/ 1009976 h 1682351"/>
              <a:gd name="connsiteX119" fmla="*/ 4407084 w 7868507"/>
              <a:gd name="connsiteY119" fmla="*/ 1025274 h 1682351"/>
              <a:gd name="connsiteX120" fmla="*/ 4398766 w 7868507"/>
              <a:gd name="connsiteY120" fmla="*/ 1022420 h 1682351"/>
              <a:gd name="connsiteX121" fmla="*/ 4397057 w 7868507"/>
              <a:gd name="connsiteY121" fmla="*/ 1020283 h 1682351"/>
              <a:gd name="connsiteX122" fmla="*/ 4386552 w 7868507"/>
              <a:gd name="connsiteY122" fmla="*/ 1024409 h 1682351"/>
              <a:gd name="connsiteX123" fmla="*/ 4377324 w 7868507"/>
              <a:gd name="connsiteY123" fmla="*/ 1023587 h 1682351"/>
              <a:gd name="connsiteX124" fmla="*/ 4370923 w 7868507"/>
              <a:gd name="connsiteY124" fmla="*/ 1028513 h 1682351"/>
              <a:gd name="connsiteX125" fmla="*/ 4360023 w 7868507"/>
              <a:gd name="connsiteY125" fmla="*/ 1029711 h 1682351"/>
              <a:gd name="connsiteX126" fmla="*/ 4346335 w 7868507"/>
              <a:gd name="connsiteY126" fmla="*/ 1029999 h 1682351"/>
              <a:gd name="connsiteX127" fmla="*/ 4334175 w 7868507"/>
              <a:gd name="connsiteY127" fmla="*/ 1028124 h 1682351"/>
              <a:gd name="connsiteX128" fmla="*/ 4316842 w 7868507"/>
              <a:gd name="connsiteY128" fmla="*/ 1031192 h 1682351"/>
              <a:gd name="connsiteX129" fmla="*/ 4277163 w 7868507"/>
              <a:gd name="connsiteY129" fmla="*/ 1035732 h 1682351"/>
              <a:gd name="connsiteX130" fmla="*/ 4247171 w 7868507"/>
              <a:gd name="connsiteY130" fmla="*/ 1039212 h 1682351"/>
              <a:gd name="connsiteX131" fmla="*/ 4194968 w 7868507"/>
              <a:gd name="connsiteY131" fmla="*/ 1049296 h 1682351"/>
              <a:gd name="connsiteX132" fmla="*/ 4185496 w 7868507"/>
              <a:gd name="connsiteY132" fmla="*/ 1057811 h 1682351"/>
              <a:gd name="connsiteX133" fmla="*/ 4160588 w 7868507"/>
              <a:gd name="connsiteY133" fmla="*/ 1055289 h 1682351"/>
              <a:gd name="connsiteX134" fmla="*/ 4153601 w 7868507"/>
              <a:gd name="connsiteY134" fmla="*/ 1046911 h 1682351"/>
              <a:gd name="connsiteX135" fmla="*/ 4121597 w 7868507"/>
              <a:gd name="connsiteY135" fmla="*/ 1049768 h 1682351"/>
              <a:gd name="connsiteX136" fmla="*/ 4092519 w 7868507"/>
              <a:gd name="connsiteY136" fmla="*/ 1061793 h 1682351"/>
              <a:gd name="connsiteX137" fmla="*/ 4054082 w 7868507"/>
              <a:gd name="connsiteY137" fmla="*/ 1068526 h 1682351"/>
              <a:gd name="connsiteX138" fmla="*/ 4031133 w 7868507"/>
              <a:gd name="connsiteY138" fmla="*/ 1072650 h 1682351"/>
              <a:gd name="connsiteX139" fmla="*/ 3966873 w 7868507"/>
              <a:gd name="connsiteY139" fmla="*/ 1076267 h 1682351"/>
              <a:gd name="connsiteX140" fmla="*/ 3963573 w 7868507"/>
              <a:gd name="connsiteY140" fmla="*/ 1076172 h 1682351"/>
              <a:gd name="connsiteX141" fmla="*/ 3952740 w 7868507"/>
              <a:gd name="connsiteY141" fmla="*/ 1081643 h 1682351"/>
              <a:gd name="connsiteX142" fmla="*/ 3952284 w 7868507"/>
              <a:gd name="connsiteY142" fmla="*/ 1083043 h 1682351"/>
              <a:gd name="connsiteX143" fmla="*/ 3912008 w 7868507"/>
              <a:gd name="connsiteY143" fmla="*/ 1080346 h 1682351"/>
              <a:gd name="connsiteX144" fmla="*/ 3907178 w 7868507"/>
              <a:gd name="connsiteY144" fmla="*/ 1082452 h 1682351"/>
              <a:gd name="connsiteX145" fmla="*/ 3880262 w 7868507"/>
              <a:gd name="connsiteY145" fmla="*/ 1077541 h 1682351"/>
              <a:gd name="connsiteX146" fmla="*/ 3866711 w 7868507"/>
              <a:gd name="connsiteY146" fmla="*/ 1076684 h 1682351"/>
              <a:gd name="connsiteX147" fmla="*/ 3842517 w 7868507"/>
              <a:gd name="connsiteY147" fmla="*/ 1073470 h 1682351"/>
              <a:gd name="connsiteX148" fmla="*/ 3840538 w 7868507"/>
              <a:gd name="connsiteY148" fmla="*/ 1074837 h 1682351"/>
              <a:gd name="connsiteX149" fmla="*/ 3835745 w 7868507"/>
              <a:gd name="connsiteY149" fmla="*/ 1073596 h 1682351"/>
              <a:gd name="connsiteX150" fmla="*/ 3832245 w 7868507"/>
              <a:gd name="connsiteY150" fmla="*/ 1075205 h 1682351"/>
              <a:gd name="connsiteX151" fmla="*/ 3828256 w 7868507"/>
              <a:gd name="connsiteY151" fmla="*/ 1074786 h 1682351"/>
              <a:gd name="connsiteX152" fmla="*/ 3786574 w 7868507"/>
              <a:gd name="connsiteY152" fmla="*/ 1081253 h 1682351"/>
              <a:gd name="connsiteX153" fmla="*/ 3777568 w 7868507"/>
              <a:gd name="connsiteY153" fmla="*/ 1079989 h 1682351"/>
              <a:gd name="connsiteX154" fmla="*/ 3770769 w 7868507"/>
              <a:gd name="connsiteY154" fmla="*/ 1084796 h 1682351"/>
              <a:gd name="connsiteX155" fmla="*/ 3742056 w 7868507"/>
              <a:gd name="connsiteY155" fmla="*/ 1086062 h 1682351"/>
              <a:gd name="connsiteX156" fmla="*/ 3732135 w 7868507"/>
              <a:gd name="connsiteY156" fmla="*/ 1082300 h 1682351"/>
              <a:gd name="connsiteX157" fmla="*/ 3722961 w 7868507"/>
              <a:gd name="connsiteY157" fmla="*/ 1079602 h 1682351"/>
              <a:gd name="connsiteX158" fmla="*/ 3721773 w 7868507"/>
              <a:gd name="connsiteY158" fmla="*/ 1079610 h 1682351"/>
              <a:gd name="connsiteX159" fmla="*/ 3709837 w 7868507"/>
              <a:gd name="connsiteY159" fmla="*/ 1079694 h 1682351"/>
              <a:gd name="connsiteX160" fmla="*/ 3687629 w 7868507"/>
              <a:gd name="connsiteY160" fmla="*/ 1079849 h 1682351"/>
              <a:gd name="connsiteX161" fmla="*/ 3644574 w 7868507"/>
              <a:gd name="connsiteY161" fmla="*/ 1083439 h 1682351"/>
              <a:gd name="connsiteX162" fmla="*/ 3547156 w 7868507"/>
              <a:gd name="connsiteY162" fmla="*/ 1066356 h 1682351"/>
              <a:gd name="connsiteX163" fmla="*/ 3408831 w 7868507"/>
              <a:gd name="connsiteY163" fmla="*/ 1075438 h 1682351"/>
              <a:gd name="connsiteX164" fmla="*/ 3114039 w 7868507"/>
              <a:gd name="connsiteY164" fmla="*/ 1109327 h 1682351"/>
              <a:gd name="connsiteX165" fmla="*/ 3051319 w 7868507"/>
              <a:gd name="connsiteY165" fmla="*/ 1116688 h 1682351"/>
              <a:gd name="connsiteX166" fmla="*/ 3010058 w 7868507"/>
              <a:gd name="connsiteY166" fmla="*/ 1118821 h 1682351"/>
              <a:gd name="connsiteX167" fmla="*/ 2941155 w 7868507"/>
              <a:gd name="connsiteY167" fmla="*/ 1141827 h 1682351"/>
              <a:gd name="connsiteX168" fmla="*/ 2862733 w 7868507"/>
              <a:gd name="connsiteY168" fmla="*/ 1149849 h 1682351"/>
              <a:gd name="connsiteX169" fmla="*/ 2762853 w 7868507"/>
              <a:gd name="connsiteY169" fmla="*/ 1155888 h 1682351"/>
              <a:gd name="connsiteX170" fmla="*/ 2735957 w 7868507"/>
              <a:gd name="connsiteY170" fmla="*/ 1166296 h 1682351"/>
              <a:gd name="connsiteX171" fmla="*/ 2697453 w 7868507"/>
              <a:gd name="connsiteY171" fmla="*/ 1175920 h 1682351"/>
              <a:gd name="connsiteX172" fmla="*/ 2630587 w 7868507"/>
              <a:gd name="connsiteY172" fmla="*/ 1198561 h 1682351"/>
              <a:gd name="connsiteX173" fmla="*/ 2554087 w 7868507"/>
              <a:gd name="connsiteY173" fmla="*/ 1210615 h 1682351"/>
              <a:gd name="connsiteX174" fmla="*/ 2466063 w 7868507"/>
              <a:gd name="connsiteY174" fmla="*/ 1202949 h 1682351"/>
              <a:gd name="connsiteX175" fmla="*/ 2417946 w 7868507"/>
              <a:gd name="connsiteY175" fmla="*/ 1202719 h 1682351"/>
              <a:gd name="connsiteX176" fmla="*/ 2258819 w 7868507"/>
              <a:gd name="connsiteY176" fmla="*/ 1200304 h 1682351"/>
              <a:gd name="connsiteX177" fmla="*/ 2148771 w 7868507"/>
              <a:gd name="connsiteY177" fmla="*/ 1198564 h 1682351"/>
              <a:gd name="connsiteX178" fmla="*/ 2117137 w 7868507"/>
              <a:gd name="connsiteY178" fmla="*/ 1207800 h 1682351"/>
              <a:gd name="connsiteX179" fmla="*/ 2064067 w 7868507"/>
              <a:gd name="connsiteY179" fmla="*/ 1222897 h 1682351"/>
              <a:gd name="connsiteX180" fmla="*/ 2011154 w 7868507"/>
              <a:gd name="connsiteY180" fmla="*/ 1227589 h 1682351"/>
              <a:gd name="connsiteX181" fmla="*/ 1967562 w 7868507"/>
              <a:gd name="connsiteY181" fmla="*/ 1238053 h 1682351"/>
              <a:gd name="connsiteX182" fmla="*/ 1925305 w 7868507"/>
              <a:gd name="connsiteY182" fmla="*/ 1239652 h 1682351"/>
              <a:gd name="connsiteX183" fmla="*/ 1903633 w 7868507"/>
              <a:gd name="connsiteY183" fmla="*/ 1234971 h 1682351"/>
              <a:gd name="connsiteX184" fmla="*/ 1878608 w 7868507"/>
              <a:gd name="connsiteY184" fmla="*/ 1229903 h 1682351"/>
              <a:gd name="connsiteX185" fmla="*/ 1843617 w 7868507"/>
              <a:gd name="connsiteY185" fmla="*/ 1224887 h 1682351"/>
              <a:gd name="connsiteX186" fmla="*/ 1749265 w 7868507"/>
              <a:gd name="connsiteY186" fmla="*/ 1228560 h 1682351"/>
              <a:gd name="connsiteX187" fmla="*/ 1650050 w 7868507"/>
              <a:gd name="connsiteY187" fmla="*/ 1231064 h 1682351"/>
              <a:gd name="connsiteX188" fmla="*/ 1625906 w 7868507"/>
              <a:gd name="connsiteY188" fmla="*/ 1240466 h 1682351"/>
              <a:gd name="connsiteX189" fmla="*/ 1625638 w 7868507"/>
              <a:gd name="connsiteY189" fmla="*/ 1243542 h 1682351"/>
              <a:gd name="connsiteX190" fmla="*/ 1621994 w 7868507"/>
              <a:gd name="connsiteY190" fmla="*/ 1248302 h 1682351"/>
              <a:gd name="connsiteX191" fmla="*/ 1615654 w 7868507"/>
              <a:gd name="connsiteY191" fmla="*/ 1259137 h 1682351"/>
              <a:gd name="connsiteX192" fmla="*/ 1602888 w 7868507"/>
              <a:gd name="connsiteY192" fmla="*/ 1274010 h 1682351"/>
              <a:gd name="connsiteX193" fmla="*/ 1602366 w 7868507"/>
              <a:gd name="connsiteY193" fmla="*/ 1273557 h 1682351"/>
              <a:gd name="connsiteX194" fmla="*/ 1597689 w 7868507"/>
              <a:gd name="connsiteY194" fmla="*/ 1274721 h 1682351"/>
              <a:gd name="connsiteX195" fmla="*/ 1566332 w 7868507"/>
              <a:gd name="connsiteY195" fmla="*/ 1278948 h 1682351"/>
              <a:gd name="connsiteX196" fmla="*/ 1555040 w 7868507"/>
              <a:gd name="connsiteY196" fmla="*/ 1293696 h 1682351"/>
              <a:gd name="connsiteX197" fmla="*/ 1552558 w 7868507"/>
              <a:gd name="connsiteY197" fmla="*/ 1296317 h 1682351"/>
              <a:gd name="connsiteX198" fmla="*/ 1552423 w 7868507"/>
              <a:gd name="connsiteY198" fmla="*/ 1296224 h 1682351"/>
              <a:gd name="connsiteX199" fmla="*/ 1549631 w 7868507"/>
              <a:gd name="connsiteY199" fmla="*/ 1298702 h 1682351"/>
              <a:gd name="connsiteX200" fmla="*/ 1518013 w 7868507"/>
              <a:gd name="connsiteY200" fmla="*/ 1301677 h 1682351"/>
              <a:gd name="connsiteX201" fmla="*/ 1479156 w 7868507"/>
              <a:gd name="connsiteY201" fmla="*/ 1316098 h 1682351"/>
              <a:gd name="connsiteX202" fmla="*/ 1441079 w 7868507"/>
              <a:gd name="connsiteY202" fmla="*/ 1332684 h 1682351"/>
              <a:gd name="connsiteX203" fmla="*/ 1427483 w 7868507"/>
              <a:gd name="connsiteY203" fmla="*/ 1339810 h 1682351"/>
              <a:gd name="connsiteX204" fmla="*/ 1402408 w 7868507"/>
              <a:gd name="connsiteY204" fmla="*/ 1347572 h 1682351"/>
              <a:gd name="connsiteX205" fmla="*/ 1390401 w 7868507"/>
              <a:gd name="connsiteY205" fmla="*/ 1348064 h 1682351"/>
              <a:gd name="connsiteX206" fmla="*/ 1389965 w 7868507"/>
              <a:gd name="connsiteY206" fmla="*/ 1348612 h 1682351"/>
              <a:gd name="connsiteX207" fmla="*/ 1388601 w 7868507"/>
              <a:gd name="connsiteY207" fmla="*/ 1346953 h 1682351"/>
              <a:gd name="connsiteX208" fmla="*/ 1380844 w 7868507"/>
              <a:gd name="connsiteY208" fmla="*/ 1350384 h 1682351"/>
              <a:gd name="connsiteX209" fmla="*/ 1378861 w 7868507"/>
              <a:gd name="connsiteY209" fmla="*/ 1352221 h 1682351"/>
              <a:gd name="connsiteX210" fmla="*/ 1375758 w 7868507"/>
              <a:gd name="connsiteY210" fmla="*/ 1353731 h 1682351"/>
              <a:gd name="connsiteX211" fmla="*/ 1375650 w 7868507"/>
              <a:gd name="connsiteY211" fmla="*/ 1353592 h 1682351"/>
              <a:gd name="connsiteX212" fmla="*/ 1372804 w 7868507"/>
              <a:gd name="connsiteY212" fmla="*/ 1355351 h 1682351"/>
              <a:gd name="connsiteX213" fmla="*/ 1359249 w 7868507"/>
              <a:gd name="connsiteY213" fmla="*/ 1366189 h 1682351"/>
              <a:gd name="connsiteX214" fmla="*/ 1340780 w 7868507"/>
              <a:gd name="connsiteY214" fmla="*/ 1366894 h 1682351"/>
              <a:gd name="connsiteX215" fmla="*/ 1337816 w 7868507"/>
              <a:gd name="connsiteY215" fmla="*/ 1359128 h 1682351"/>
              <a:gd name="connsiteX216" fmla="*/ 1335560 w 7868507"/>
              <a:gd name="connsiteY216" fmla="*/ 1360910 h 1682351"/>
              <a:gd name="connsiteX217" fmla="*/ 1331292 w 7868507"/>
              <a:gd name="connsiteY217" fmla="*/ 1365723 h 1682351"/>
              <a:gd name="connsiteX218" fmla="*/ 1329826 w 7868507"/>
              <a:gd name="connsiteY218" fmla="*/ 1365581 h 1682351"/>
              <a:gd name="connsiteX219" fmla="*/ 1315524 w 7868507"/>
              <a:gd name="connsiteY219" fmla="*/ 1370869 h 1682351"/>
              <a:gd name="connsiteX220" fmla="*/ 1311310 w 7868507"/>
              <a:gd name="connsiteY220" fmla="*/ 1368878 h 1682351"/>
              <a:gd name="connsiteX221" fmla="*/ 1309448 w 7868507"/>
              <a:gd name="connsiteY221" fmla="*/ 1368851 h 1682351"/>
              <a:gd name="connsiteX222" fmla="*/ 1301298 w 7868507"/>
              <a:gd name="connsiteY222" fmla="*/ 1377498 h 1682351"/>
              <a:gd name="connsiteX223" fmla="*/ 1296925 w 7868507"/>
              <a:gd name="connsiteY223" fmla="*/ 1380996 h 1682351"/>
              <a:gd name="connsiteX224" fmla="*/ 1269267 w 7868507"/>
              <a:gd name="connsiteY224" fmla="*/ 1411589 h 1682351"/>
              <a:gd name="connsiteX225" fmla="*/ 1221707 w 7868507"/>
              <a:gd name="connsiteY225" fmla="*/ 1427353 h 1682351"/>
              <a:gd name="connsiteX226" fmla="*/ 1173283 w 7868507"/>
              <a:gd name="connsiteY226" fmla="*/ 1444522 h 1682351"/>
              <a:gd name="connsiteX227" fmla="*/ 1135382 w 7868507"/>
              <a:gd name="connsiteY227" fmla="*/ 1456933 h 1682351"/>
              <a:gd name="connsiteX228" fmla="*/ 1055416 w 7868507"/>
              <a:gd name="connsiteY228" fmla="*/ 1526389 h 1682351"/>
              <a:gd name="connsiteX229" fmla="*/ 1034752 w 7868507"/>
              <a:gd name="connsiteY229" fmla="*/ 1531257 h 1682351"/>
              <a:gd name="connsiteX230" fmla="*/ 1018956 w 7868507"/>
              <a:gd name="connsiteY230" fmla="*/ 1549595 h 1682351"/>
              <a:gd name="connsiteX231" fmla="*/ 1010858 w 7868507"/>
              <a:gd name="connsiteY231" fmla="*/ 1548110 h 1682351"/>
              <a:gd name="connsiteX232" fmla="*/ 1009435 w 7868507"/>
              <a:gd name="connsiteY232" fmla="*/ 1547700 h 1682351"/>
              <a:gd name="connsiteX233" fmla="*/ 1004312 w 7868507"/>
              <a:gd name="connsiteY233" fmla="*/ 1549413 h 1682351"/>
              <a:gd name="connsiteX234" fmla="*/ 1002155 w 7868507"/>
              <a:gd name="connsiteY234" fmla="*/ 1545703 h 1682351"/>
              <a:gd name="connsiteX235" fmla="*/ 993932 w 7868507"/>
              <a:gd name="connsiteY235" fmla="*/ 1545275 h 1682351"/>
              <a:gd name="connsiteX236" fmla="*/ 984702 w 7868507"/>
              <a:gd name="connsiteY236" fmla="*/ 1549599 h 1682351"/>
              <a:gd name="connsiteX237" fmla="*/ 951832 w 7868507"/>
              <a:gd name="connsiteY237" fmla="*/ 1564506 h 1682351"/>
              <a:gd name="connsiteX238" fmla="*/ 946909 w 7868507"/>
              <a:gd name="connsiteY238" fmla="*/ 1569506 h 1682351"/>
              <a:gd name="connsiteX239" fmla="*/ 930061 w 7868507"/>
              <a:gd name="connsiteY239" fmla="*/ 1573784 h 1682351"/>
              <a:gd name="connsiteX240" fmla="*/ 929189 w 7868507"/>
              <a:gd name="connsiteY240" fmla="*/ 1575061 h 1682351"/>
              <a:gd name="connsiteX241" fmla="*/ 913074 w 7868507"/>
              <a:gd name="connsiteY241" fmla="*/ 1580907 h 1682351"/>
              <a:gd name="connsiteX242" fmla="*/ 885532 w 7868507"/>
              <a:gd name="connsiteY242" fmla="*/ 1596205 h 1682351"/>
              <a:gd name="connsiteX243" fmla="*/ 879535 w 7868507"/>
              <a:gd name="connsiteY243" fmla="*/ 1593350 h 1682351"/>
              <a:gd name="connsiteX244" fmla="*/ 878302 w 7868507"/>
              <a:gd name="connsiteY244" fmla="*/ 1591213 h 1682351"/>
              <a:gd name="connsiteX245" fmla="*/ 870728 w 7868507"/>
              <a:gd name="connsiteY245" fmla="*/ 1595340 h 1682351"/>
              <a:gd name="connsiteX246" fmla="*/ 864075 w 7868507"/>
              <a:gd name="connsiteY246" fmla="*/ 1594517 h 1682351"/>
              <a:gd name="connsiteX247" fmla="*/ 859460 w 7868507"/>
              <a:gd name="connsiteY247" fmla="*/ 1599444 h 1682351"/>
              <a:gd name="connsiteX248" fmla="*/ 851601 w 7868507"/>
              <a:gd name="connsiteY248" fmla="*/ 1600641 h 1682351"/>
              <a:gd name="connsiteX249" fmla="*/ 841730 w 7868507"/>
              <a:gd name="connsiteY249" fmla="*/ 1600929 h 1682351"/>
              <a:gd name="connsiteX250" fmla="*/ 832963 w 7868507"/>
              <a:gd name="connsiteY250" fmla="*/ 1599055 h 1682351"/>
              <a:gd name="connsiteX251" fmla="*/ 820466 w 7868507"/>
              <a:gd name="connsiteY251" fmla="*/ 1602123 h 1682351"/>
              <a:gd name="connsiteX252" fmla="*/ 791859 w 7868507"/>
              <a:gd name="connsiteY252" fmla="*/ 1606663 h 1682351"/>
              <a:gd name="connsiteX253" fmla="*/ 770233 w 7868507"/>
              <a:gd name="connsiteY253" fmla="*/ 1610142 h 1682351"/>
              <a:gd name="connsiteX254" fmla="*/ 732594 w 7868507"/>
              <a:gd name="connsiteY254" fmla="*/ 1620226 h 1682351"/>
              <a:gd name="connsiteX255" fmla="*/ 725765 w 7868507"/>
              <a:gd name="connsiteY255" fmla="*/ 1628741 h 1682351"/>
              <a:gd name="connsiteX256" fmla="*/ 707807 w 7868507"/>
              <a:gd name="connsiteY256" fmla="*/ 1626219 h 1682351"/>
              <a:gd name="connsiteX257" fmla="*/ 702769 w 7868507"/>
              <a:gd name="connsiteY257" fmla="*/ 1617842 h 1682351"/>
              <a:gd name="connsiteX258" fmla="*/ 679694 w 7868507"/>
              <a:gd name="connsiteY258" fmla="*/ 1620699 h 1682351"/>
              <a:gd name="connsiteX259" fmla="*/ 658729 w 7868507"/>
              <a:gd name="connsiteY259" fmla="*/ 1632723 h 1682351"/>
              <a:gd name="connsiteX260" fmla="*/ 631015 w 7868507"/>
              <a:gd name="connsiteY260" fmla="*/ 1639457 h 1682351"/>
              <a:gd name="connsiteX261" fmla="*/ 614469 w 7868507"/>
              <a:gd name="connsiteY261" fmla="*/ 1643580 h 1682351"/>
              <a:gd name="connsiteX262" fmla="*/ 568137 w 7868507"/>
              <a:gd name="connsiteY262" fmla="*/ 1647197 h 1682351"/>
              <a:gd name="connsiteX263" fmla="*/ 565757 w 7868507"/>
              <a:gd name="connsiteY263" fmla="*/ 1647102 h 1682351"/>
              <a:gd name="connsiteX264" fmla="*/ 557947 w 7868507"/>
              <a:gd name="connsiteY264" fmla="*/ 1652573 h 1682351"/>
              <a:gd name="connsiteX265" fmla="*/ 557617 w 7868507"/>
              <a:gd name="connsiteY265" fmla="*/ 1653973 h 1682351"/>
              <a:gd name="connsiteX266" fmla="*/ 528578 w 7868507"/>
              <a:gd name="connsiteY266" fmla="*/ 1651276 h 1682351"/>
              <a:gd name="connsiteX267" fmla="*/ 525096 w 7868507"/>
              <a:gd name="connsiteY267" fmla="*/ 1653383 h 1682351"/>
              <a:gd name="connsiteX268" fmla="*/ 505689 w 7868507"/>
              <a:gd name="connsiteY268" fmla="*/ 1648471 h 1682351"/>
              <a:gd name="connsiteX269" fmla="*/ 495919 w 7868507"/>
              <a:gd name="connsiteY269" fmla="*/ 1647615 h 1682351"/>
              <a:gd name="connsiteX270" fmla="*/ 478476 w 7868507"/>
              <a:gd name="connsiteY270" fmla="*/ 1644401 h 1682351"/>
              <a:gd name="connsiteX271" fmla="*/ 477049 w 7868507"/>
              <a:gd name="connsiteY271" fmla="*/ 1645767 h 1682351"/>
              <a:gd name="connsiteX272" fmla="*/ 473592 w 7868507"/>
              <a:gd name="connsiteY272" fmla="*/ 1644526 h 1682351"/>
              <a:gd name="connsiteX273" fmla="*/ 471069 w 7868507"/>
              <a:gd name="connsiteY273" fmla="*/ 1646136 h 1682351"/>
              <a:gd name="connsiteX274" fmla="*/ 468193 w 7868507"/>
              <a:gd name="connsiteY274" fmla="*/ 1645716 h 1682351"/>
              <a:gd name="connsiteX275" fmla="*/ 438139 w 7868507"/>
              <a:gd name="connsiteY275" fmla="*/ 1652183 h 1682351"/>
              <a:gd name="connsiteX276" fmla="*/ 431647 w 7868507"/>
              <a:gd name="connsiteY276" fmla="*/ 1650919 h 1682351"/>
              <a:gd name="connsiteX277" fmla="*/ 426745 w 7868507"/>
              <a:gd name="connsiteY277" fmla="*/ 1655727 h 1682351"/>
              <a:gd name="connsiteX278" fmla="*/ 406042 w 7868507"/>
              <a:gd name="connsiteY278" fmla="*/ 1656992 h 1682351"/>
              <a:gd name="connsiteX279" fmla="*/ 398889 w 7868507"/>
              <a:gd name="connsiteY279" fmla="*/ 1653230 h 1682351"/>
              <a:gd name="connsiteX280" fmla="*/ 392275 w 7868507"/>
              <a:gd name="connsiteY280" fmla="*/ 1650533 h 1682351"/>
              <a:gd name="connsiteX281" fmla="*/ 391417 w 7868507"/>
              <a:gd name="connsiteY281" fmla="*/ 1650540 h 1682351"/>
              <a:gd name="connsiteX282" fmla="*/ 382811 w 7868507"/>
              <a:gd name="connsiteY282" fmla="*/ 1650624 h 1682351"/>
              <a:gd name="connsiteX283" fmla="*/ 366800 w 7868507"/>
              <a:gd name="connsiteY283" fmla="*/ 1650779 h 1682351"/>
              <a:gd name="connsiteX284" fmla="*/ 335757 w 7868507"/>
              <a:gd name="connsiteY284" fmla="*/ 1654369 h 1682351"/>
              <a:gd name="connsiteX285" fmla="*/ 265518 w 7868507"/>
              <a:gd name="connsiteY285" fmla="*/ 1637286 h 1682351"/>
              <a:gd name="connsiteX286" fmla="*/ 165785 w 7868507"/>
              <a:gd name="connsiteY286" fmla="*/ 1646368 h 1682351"/>
              <a:gd name="connsiteX287" fmla="*/ 5771 w 7868507"/>
              <a:gd name="connsiteY287" fmla="*/ 1682351 h 1682351"/>
              <a:gd name="connsiteX288" fmla="*/ 0 w 7868507"/>
              <a:gd name="connsiteY288" fmla="*/ 1682121 h 1682351"/>
              <a:gd name="connsiteX289" fmla="*/ 0 w 7868507"/>
              <a:gd name="connsiteY289" fmla="*/ 208540 h 1682351"/>
              <a:gd name="connsiteX290" fmla="*/ 1 w 7868507"/>
              <a:gd name="connsiteY290" fmla="*/ 208540 h 168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7868507" h="1682351">
                <a:moveTo>
                  <a:pt x="0" y="0"/>
                </a:moveTo>
                <a:lnTo>
                  <a:pt x="7868507" y="0"/>
                </a:lnTo>
                <a:lnTo>
                  <a:pt x="7865866" y="1824"/>
                </a:lnTo>
                <a:cubicBezTo>
                  <a:pt x="7856431" y="8442"/>
                  <a:pt x="7838680" y="21037"/>
                  <a:pt x="7837561" y="21679"/>
                </a:cubicBezTo>
                <a:cubicBezTo>
                  <a:pt x="7827334" y="28887"/>
                  <a:pt x="7786488" y="47703"/>
                  <a:pt x="7769454" y="43813"/>
                </a:cubicBezTo>
                <a:cubicBezTo>
                  <a:pt x="7776715" y="51976"/>
                  <a:pt x="7698773" y="52885"/>
                  <a:pt x="7695485" y="61050"/>
                </a:cubicBezTo>
                <a:cubicBezTo>
                  <a:pt x="7694124" y="67654"/>
                  <a:pt x="7669858" y="70842"/>
                  <a:pt x="7662356" y="73131"/>
                </a:cubicBezTo>
                <a:cubicBezTo>
                  <a:pt x="7657288" y="79798"/>
                  <a:pt x="7615644" y="67260"/>
                  <a:pt x="7602203" y="99894"/>
                </a:cubicBezTo>
                <a:cubicBezTo>
                  <a:pt x="7564102" y="102340"/>
                  <a:pt x="7563677" y="146948"/>
                  <a:pt x="7533256" y="141638"/>
                </a:cubicBezTo>
                <a:cubicBezTo>
                  <a:pt x="7525393" y="142116"/>
                  <a:pt x="7522481" y="163449"/>
                  <a:pt x="7516926" y="165418"/>
                </a:cubicBezTo>
                <a:lnTo>
                  <a:pt x="7488994" y="178287"/>
                </a:lnTo>
                <a:lnTo>
                  <a:pt x="7478335" y="185700"/>
                </a:lnTo>
                <a:lnTo>
                  <a:pt x="7458526" y="189157"/>
                </a:lnTo>
                <a:cubicBezTo>
                  <a:pt x="7448729" y="190298"/>
                  <a:pt x="7435680" y="189564"/>
                  <a:pt x="7419554" y="192546"/>
                </a:cubicBezTo>
                <a:cubicBezTo>
                  <a:pt x="7391848" y="201320"/>
                  <a:pt x="7364551" y="190112"/>
                  <a:pt x="7347574" y="213028"/>
                </a:cubicBezTo>
                <a:cubicBezTo>
                  <a:pt x="7289734" y="215419"/>
                  <a:pt x="7263297" y="236052"/>
                  <a:pt x="7205646" y="228570"/>
                </a:cubicBezTo>
                <a:cubicBezTo>
                  <a:pt x="7219384" y="234481"/>
                  <a:pt x="7148985" y="225303"/>
                  <a:pt x="7132082" y="240066"/>
                </a:cubicBezTo>
                <a:cubicBezTo>
                  <a:pt x="7098097" y="244851"/>
                  <a:pt x="7078927" y="243254"/>
                  <a:pt x="7026584" y="249305"/>
                </a:cubicBezTo>
                <a:cubicBezTo>
                  <a:pt x="6982005" y="255885"/>
                  <a:pt x="6975045" y="256084"/>
                  <a:pt x="6949796" y="259619"/>
                </a:cubicBezTo>
                <a:lnTo>
                  <a:pt x="6850243" y="278486"/>
                </a:lnTo>
                <a:lnTo>
                  <a:pt x="6848972" y="279419"/>
                </a:lnTo>
                <a:cubicBezTo>
                  <a:pt x="6842431" y="281915"/>
                  <a:pt x="6837674" y="282132"/>
                  <a:pt x="6833720" y="281340"/>
                </a:cubicBezTo>
                <a:lnTo>
                  <a:pt x="6796601" y="279778"/>
                </a:lnTo>
                <a:lnTo>
                  <a:pt x="6793249" y="281365"/>
                </a:lnTo>
                <a:lnTo>
                  <a:pt x="6761214" y="283216"/>
                </a:lnTo>
                <a:cubicBezTo>
                  <a:pt x="6761188" y="283490"/>
                  <a:pt x="6761163" y="283765"/>
                  <a:pt x="6761137" y="284040"/>
                </a:cubicBezTo>
                <a:cubicBezTo>
                  <a:pt x="6760237" y="285931"/>
                  <a:pt x="6758196" y="287407"/>
                  <a:pt x="6753708" y="288053"/>
                </a:cubicBezTo>
                <a:cubicBezTo>
                  <a:pt x="6765963" y="298767"/>
                  <a:pt x="6752991" y="292938"/>
                  <a:pt x="6738673" y="293899"/>
                </a:cubicBezTo>
                <a:cubicBezTo>
                  <a:pt x="6725584" y="299105"/>
                  <a:pt x="6686848" y="314912"/>
                  <a:pt x="6675177" y="319284"/>
                </a:cubicBezTo>
                <a:lnTo>
                  <a:pt x="6668648" y="320128"/>
                </a:lnTo>
                <a:cubicBezTo>
                  <a:pt x="6668631" y="320193"/>
                  <a:pt x="6668614" y="320260"/>
                  <a:pt x="6668596" y="320325"/>
                </a:cubicBezTo>
                <a:cubicBezTo>
                  <a:pt x="6667339" y="320894"/>
                  <a:pt x="6665255" y="321316"/>
                  <a:pt x="6661861" y="321574"/>
                </a:cubicBezTo>
                <a:lnTo>
                  <a:pt x="6644079" y="323301"/>
                </a:lnTo>
                <a:lnTo>
                  <a:pt x="6640227" y="325063"/>
                </a:lnTo>
                <a:lnTo>
                  <a:pt x="6639422" y="327491"/>
                </a:lnTo>
                <a:lnTo>
                  <a:pt x="6617073" y="336554"/>
                </a:lnTo>
                <a:cubicBezTo>
                  <a:pt x="6605813" y="334764"/>
                  <a:pt x="6572341" y="351494"/>
                  <a:pt x="6565938" y="354459"/>
                </a:cubicBezTo>
                <a:lnTo>
                  <a:pt x="6506395" y="372715"/>
                </a:lnTo>
                <a:cubicBezTo>
                  <a:pt x="6446059" y="407226"/>
                  <a:pt x="6413333" y="405459"/>
                  <a:pt x="6366803" y="421832"/>
                </a:cubicBezTo>
                <a:cubicBezTo>
                  <a:pt x="6324390" y="424230"/>
                  <a:pt x="6284368" y="425700"/>
                  <a:pt x="6245343" y="435559"/>
                </a:cubicBezTo>
                <a:cubicBezTo>
                  <a:pt x="6215336" y="440142"/>
                  <a:pt x="6196358" y="442032"/>
                  <a:pt x="6186762" y="449329"/>
                </a:cubicBezTo>
                <a:lnTo>
                  <a:pt x="6151870" y="456667"/>
                </a:lnTo>
                <a:lnTo>
                  <a:pt x="6094791" y="467108"/>
                </a:lnTo>
                <a:cubicBezTo>
                  <a:pt x="6094657" y="467835"/>
                  <a:pt x="6094521" y="468561"/>
                  <a:pt x="6094387" y="469288"/>
                </a:cubicBezTo>
                <a:lnTo>
                  <a:pt x="6088888" y="472662"/>
                </a:lnTo>
                <a:lnTo>
                  <a:pt x="6079322" y="480342"/>
                </a:lnTo>
                <a:lnTo>
                  <a:pt x="6060058" y="490885"/>
                </a:lnTo>
                <a:lnTo>
                  <a:pt x="6059271" y="490563"/>
                </a:lnTo>
                <a:cubicBezTo>
                  <a:pt x="6057130" y="490070"/>
                  <a:pt x="6054850" y="490140"/>
                  <a:pt x="6052214" y="491388"/>
                </a:cubicBezTo>
                <a:cubicBezTo>
                  <a:pt x="6043152" y="492025"/>
                  <a:pt x="6015622" y="492143"/>
                  <a:pt x="6004898" y="494385"/>
                </a:cubicBezTo>
                <a:cubicBezTo>
                  <a:pt x="5999647" y="497933"/>
                  <a:pt x="5993947" y="501457"/>
                  <a:pt x="5987859" y="504838"/>
                </a:cubicBezTo>
                <a:lnTo>
                  <a:pt x="5984113" y="506697"/>
                </a:lnTo>
                <a:lnTo>
                  <a:pt x="5983909" y="506630"/>
                </a:lnTo>
                <a:cubicBezTo>
                  <a:pt x="5982816" y="506817"/>
                  <a:pt x="5981478" y="507345"/>
                  <a:pt x="5979696" y="508387"/>
                </a:cubicBezTo>
                <a:lnTo>
                  <a:pt x="5931986" y="510495"/>
                </a:lnTo>
                <a:cubicBezTo>
                  <a:pt x="5909485" y="515471"/>
                  <a:pt x="5891640" y="509415"/>
                  <a:pt x="5873354" y="520717"/>
                </a:cubicBezTo>
                <a:cubicBezTo>
                  <a:pt x="5862814" y="523027"/>
                  <a:pt x="5852640" y="524240"/>
                  <a:pt x="5843006" y="525739"/>
                </a:cubicBezTo>
                <a:lnTo>
                  <a:pt x="5825737" y="530029"/>
                </a:lnTo>
                <a:lnTo>
                  <a:pt x="5812271" y="536366"/>
                </a:lnTo>
                <a:cubicBezTo>
                  <a:pt x="5756812" y="585055"/>
                  <a:pt x="5726733" y="582561"/>
                  <a:pt x="5683965" y="605660"/>
                </a:cubicBezTo>
                <a:cubicBezTo>
                  <a:pt x="5644981" y="609044"/>
                  <a:pt x="5608194" y="611118"/>
                  <a:pt x="5572324" y="625027"/>
                </a:cubicBezTo>
                <a:lnTo>
                  <a:pt x="5556903" y="628786"/>
                </a:lnTo>
                <a:lnTo>
                  <a:pt x="5553544" y="627847"/>
                </a:lnTo>
                <a:lnTo>
                  <a:pt x="5526889" y="632098"/>
                </a:lnTo>
                <a:lnTo>
                  <a:pt x="5521078" y="637584"/>
                </a:lnTo>
                <a:lnTo>
                  <a:pt x="5512534" y="637267"/>
                </a:lnTo>
                <a:cubicBezTo>
                  <a:pt x="5504747" y="639009"/>
                  <a:pt x="5481345" y="646244"/>
                  <a:pt x="5474353" y="648039"/>
                </a:cubicBezTo>
                <a:lnTo>
                  <a:pt x="5470584" y="648039"/>
                </a:lnTo>
                <a:lnTo>
                  <a:pt x="5467496" y="650003"/>
                </a:lnTo>
                <a:lnTo>
                  <a:pt x="5462885" y="649269"/>
                </a:lnTo>
                <a:lnTo>
                  <a:pt x="5461190" y="650833"/>
                </a:lnTo>
                <a:lnTo>
                  <a:pt x="5438256" y="650162"/>
                </a:lnTo>
                <a:lnTo>
                  <a:pt x="5425515" y="650724"/>
                </a:lnTo>
                <a:lnTo>
                  <a:pt x="5399851" y="648648"/>
                </a:lnTo>
                <a:lnTo>
                  <a:pt x="5395578" y="651245"/>
                </a:lnTo>
                <a:lnTo>
                  <a:pt x="5357693" y="652764"/>
                </a:lnTo>
                <a:cubicBezTo>
                  <a:pt x="5357603" y="653244"/>
                  <a:pt x="5357512" y="653723"/>
                  <a:pt x="5357422" y="654203"/>
                </a:cubicBezTo>
                <a:lnTo>
                  <a:pt x="5347920" y="660769"/>
                </a:lnTo>
                <a:lnTo>
                  <a:pt x="5344829" y="661019"/>
                </a:lnTo>
                <a:cubicBezTo>
                  <a:pt x="5307153" y="665059"/>
                  <a:pt x="5332651" y="677514"/>
                  <a:pt x="5285263" y="671313"/>
                </a:cubicBezTo>
                <a:cubicBezTo>
                  <a:pt x="5280405" y="677746"/>
                  <a:pt x="5274454" y="678943"/>
                  <a:pt x="5264305" y="677803"/>
                </a:cubicBezTo>
                <a:cubicBezTo>
                  <a:pt x="5246014" y="680189"/>
                  <a:pt x="5247969" y="694161"/>
                  <a:pt x="5229182" y="688503"/>
                </a:cubicBezTo>
                <a:cubicBezTo>
                  <a:pt x="5232786" y="695611"/>
                  <a:pt x="5194630" y="696876"/>
                  <a:pt x="5203382" y="703484"/>
                </a:cubicBezTo>
                <a:cubicBezTo>
                  <a:pt x="5191747" y="712293"/>
                  <a:pt x="5185418" y="701775"/>
                  <a:pt x="5173833" y="709660"/>
                </a:cubicBezTo>
                <a:cubicBezTo>
                  <a:pt x="5160556" y="713156"/>
                  <a:pt x="5181164" y="700314"/>
                  <a:pt x="5166382" y="702062"/>
                </a:cubicBezTo>
                <a:cubicBezTo>
                  <a:pt x="5152981" y="704685"/>
                  <a:pt x="5149341" y="697471"/>
                  <a:pt x="5142858" y="702153"/>
                </a:cubicBezTo>
                <a:cubicBezTo>
                  <a:pt x="5140697" y="703712"/>
                  <a:pt x="5138223" y="706594"/>
                  <a:pt x="5134964" y="711602"/>
                </a:cubicBezTo>
                <a:cubicBezTo>
                  <a:pt x="5116062" y="710281"/>
                  <a:pt x="5112766" y="718879"/>
                  <a:pt x="5087368" y="727066"/>
                </a:cubicBezTo>
                <a:cubicBezTo>
                  <a:pt x="5076462" y="724359"/>
                  <a:pt x="5067967" y="727957"/>
                  <a:pt x="5059763" y="733651"/>
                </a:cubicBezTo>
                <a:cubicBezTo>
                  <a:pt x="5047285" y="735133"/>
                  <a:pt x="5035444" y="738447"/>
                  <a:pt x="5023240" y="742299"/>
                </a:cubicBezTo>
                <a:lnTo>
                  <a:pt x="5007406" y="747156"/>
                </a:lnTo>
                <a:lnTo>
                  <a:pt x="4995851" y="746560"/>
                </a:lnTo>
                <a:cubicBezTo>
                  <a:pt x="4991224" y="747463"/>
                  <a:pt x="4986919" y="747840"/>
                  <a:pt x="4983107" y="748274"/>
                </a:cubicBezTo>
                <a:lnTo>
                  <a:pt x="4973068" y="750600"/>
                </a:lnTo>
                <a:lnTo>
                  <a:pt x="4967642" y="756164"/>
                </a:lnTo>
                <a:lnTo>
                  <a:pt x="4958938" y="756308"/>
                </a:lnTo>
                <a:lnTo>
                  <a:pt x="4949594" y="761504"/>
                </a:lnTo>
                <a:lnTo>
                  <a:pt x="4947761" y="759559"/>
                </a:lnTo>
                <a:lnTo>
                  <a:pt x="4939683" y="757589"/>
                </a:lnTo>
                <a:lnTo>
                  <a:pt x="4905733" y="776774"/>
                </a:lnTo>
                <a:cubicBezTo>
                  <a:pt x="4896707" y="781329"/>
                  <a:pt x="4889057" y="783325"/>
                  <a:pt x="4885524" y="784914"/>
                </a:cubicBezTo>
                <a:lnTo>
                  <a:pt x="4884537" y="786309"/>
                </a:lnTo>
                <a:lnTo>
                  <a:pt x="4863207" y="792997"/>
                </a:lnTo>
                <a:lnTo>
                  <a:pt x="4857388" y="798678"/>
                </a:lnTo>
                <a:cubicBezTo>
                  <a:pt x="4843193" y="806581"/>
                  <a:pt x="4824167" y="805577"/>
                  <a:pt x="4816499" y="818246"/>
                </a:cubicBezTo>
                <a:cubicBezTo>
                  <a:pt x="4812647" y="821244"/>
                  <a:pt x="4808821" y="822962"/>
                  <a:pt x="4805033" y="823877"/>
                </a:cubicBezTo>
                <a:lnTo>
                  <a:pt x="4794341" y="824641"/>
                </a:lnTo>
                <a:lnTo>
                  <a:pt x="4791139" y="821265"/>
                </a:lnTo>
                <a:lnTo>
                  <a:pt x="4784697" y="823709"/>
                </a:lnTo>
                <a:lnTo>
                  <a:pt x="4782810" y="823507"/>
                </a:lnTo>
                <a:cubicBezTo>
                  <a:pt x="4779205" y="823102"/>
                  <a:pt x="4775651" y="822843"/>
                  <a:pt x="4772164" y="823203"/>
                </a:cubicBezTo>
                <a:cubicBezTo>
                  <a:pt x="4777656" y="842476"/>
                  <a:pt x="4743396" y="829438"/>
                  <a:pt x="4753756" y="843711"/>
                </a:cubicBezTo>
                <a:cubicBezTo>
                  <a:pt x="4735544" y="849041"/>
                  <a:pt x="4750178" y="861228"/>
                  <a:pt x="4727551" y="851537"/>
                </a:cubicBezTo>
                <a:cubicBezTo>
                  <a:pt x="4699946" y="874427"/>
                  <a:pt x="4652821" y="902023"/>
                  <a:pt x="4631760" y="932126"/>
                </a:cubicBezTo>
                <a:cubicBezTo>
                  <a:pt x="4606537" y="943038"/>
                  <a:pt x="4602512" y="938987"/>
                  <a:pt x="4584082" y="949940"/>
                </a:cubicBezTo>
                <a:cubicBezTo>
                  <a:pt x="4584818" y="973908"/>
                  <a:pt x="4539784" y="951314"/>
                  <a:pt x="4523312" y="974005"/>
                </a:cubicBezTo>
                <a:lnTo>
                  <a:pt x="4463504" y="996548"/>
                </a:lnTo>
                <a:lnTo>
                  <a:pt x="4452680" y="1008042"/>
                </a:lnTo>
                <a:lnTo>
                  <a:pt x="4445284" y="1009976"/>
                </a:lnTo>
                <a:lnTo>
                  <a:pt x="4407084" y="1025274"/>
                </a:lnTo>
                <a:lnTo>
                  <a:pt x="4398766" y="1022420"/>
                </a:lnTo>
                <a:lnTo>
                  <a:pt x="4397057" y="1020283"/>
                </a:lnTo>
                <a:lnTo>
                  <a:pt x="4386552" y="1024409"/>
                </a:lnTo>
                <a:lnTo>
                  <a:pt x="4377324" y="1023587"/>
                </a:lnTo>
                <a:lnTo>
                  <a:pt x="4370923" y="1028513"/>
                </a:lnTo>
                <a:lnTo>
                  <a:pt x="4360023" y="1029711"/>
                </a:lnTo>
                <a:cubicBezTo>
                  <a:pt x="4355937" y="1029719"/>
                  <a:pt x="4351336" y="1029614"/>
                  <a:pt x="4346335" y="1029999"/>
                </a:cubicBezTo>
                <a:lnTo>
                  <a:pt x="4334175" y="1028124"/>
                </a:lnTo>
                <a:lnTo>
                  <a:pt x="4316842" y="1031192"/>
                </a:lnTo>
                <a:cubicBezTo>
                  <a:pt x="4303471" y="1033665"/>
                  <a:pt x="4290547" y="1035645"/>
                  <a:pt x="4277163" y="1035732"/>
                </a:cubicBezTo>
                <a:cubicBezTo>
                  <a:pt x="4267809" y="1040481"/>
                  <a:pt x="4258392" y="1043112"/>
                  <a:pt x="4247171" y="1039212"/>
                </a:cubicBezTo>
                <a:cubicBezTo>
                  <a:pt x="4219321" y="1044529"/>
                  <a:pt x="4214817" y="1052707"/>
                  <a:pt x="4194968" y="1049296"/>
                </a:cubicBezTo>
                <a:cubicBezTo>
                  <a:pt x="4190926" y="1053911"/>
                  <a:pt x="4187967" y="1056500"/>
                  <a:pt x="4185496" y="1057811"/>
                </a:cubicBezTo>
                <a:cubicBezTo>
                  <a:pt x="4178081" y="1061743"/>
                  <a:pt x="4175081" y="1054170"/>
                  <a:pt x="4160588" y="1055289"/>
                </a:cubicBezTo>
                <a:cubicBezTo>
                  <a:pt x="4144737" y="1055386"/>
                  <a:pt x="4168066" y="1044910"/>
                  <a:pt x="4153601" y="1046911"/>
                </a:cubicBezTo>
                <a:cubicBezTo>
                  <a:pt x="4140408" y="1053461"/>
                  <a:pt x="4134952" y="1042305"/>
                  <a:pt x="4121597" y="1049768"/>
                </a:cubicBezTo>
                <a:cubicBezTo>
                  <a:pt x="4130078" y="1057306"/>
                  <a:pt x="4089547" y="1054328"/>
                  <a:pt x="4092519" y="1061793"/>
                </a:cubicBezTo>
                <a:cubicBezTo>
                  <a:pt x="4073305" y="1054083"/>
                  <a:pt x="4073723" y="1068186"/>
                  <a:pt x="4054082" y="1068526"/>
                </a:cubicBezTo>
                <a:cubicBezTo>
                  <a:pt x="4043475" y="1066267"/>
                  <a:pt x="4037035" y="1066795"/>
                  <a:pt x="4031133" y="1072650"/>
                </a:cubicBezTo>
                <a:cubicBezTo>
                  <a:pt x="3981712" y="1061225"/>
                  <a:pt x="4007226" y="1076435"/>
                  <a:pt x="3966873" y="1076267"/>
                </a:cubicBezTo>
                <a:lnTo>
                  <a:pt x="3963573" y="1076172"/>
                </a:lnTo>
                <a:lnTo>
                  <a:pt x="3952740" y="1081643"/>
                </a:lnTo>
                <a:cubicBezTo>
                  <a:pt x="3952588" y="1082109"/>
                  <a:pt x="3952435" y="1082575"/>
                  <a:pt x="3952284" y="1083043"/>
                </a:cubicBezTo>
                <a:lnTo>
                  <a:pt x="3912008" y="1080346"/>
                </a:lnTo>
                <a:lnTo>
                  <a:pt x="3907178" y="1082452"/>
                </a:lnTo>
                <a:lnTo>
                  <a:pt x="3880262" y="1077541"/>
                </a:lnTo>
                <a:lnTo>
                  <a:pt x="3866711" y="1076684"/>
                </a:lnTo>
                <a:lnTo>
                  <a:pt x="3842517" y="1073470"/>
                </a:lnTo>
                <a:lnTo>
                  <a:pt x="3840538" y="1074837"/>
                </a:lnTo>
                <a:lnTo>
                  <a:pt x="3835745" y="1073596"/>
                </a:lnTo>
                <a:lnTo>
                  <a:pt x="3832245" y="1075205"/>
                </a:lnTo>
                <a:lnTo>
                  <a:pt x="3828256" y="1074786"/>
                </a:lnTo>
                <a:cubicBezTo>
                  <a:pt x="3820644" y="1075794"/>
                  <a:pt x="3795021" y="1080386"/>
                  <a:pt x="3786574" y="1081253"/>
                </a:cubicBezTo>
                <a:lnTo>
                  <a:pt x="3777568" y="1079989"/>
                </a:lnTo>
                <a:lnTo>
                  <a:pt x="3770769" y="1084796"/>
                </a:lnTo>
                <a:lnTo>
                  <a:pt x="3742056" y="1086062"/>
                </a:lnTo>
                <a:lnTo>
                  <a:pt x="3732135" y="1082300"/>
                </a:lnTo>
                <a:lnTo>
                  <a:pt x="3722961" y="1079602"/>
                </a:lnTo>
                <a:lnTo>
                  <a:pt x="3721773" y="1079610"/>
                </a:lnTo>
                <a:lnTo>
                  <a:pt x="3709837" y="1079694"/>
                </a:lnTo>
                <a:lnTo>
                  <a:pt x="3687629" y="1079849"/>
                </a:lnTo>
                <a:cubicBezTo>
                  <a:pt x="3673456" y="1080105"/>
                  <a:pt x="3659080" y="1080912"/>
                  <a:pt x="3644574" y="1083439"/>
                </a:cubicBezTo>
                <a:cubicBezTo>
                  <a:pt x="3589095" y="1070946"/>
                  <a:pt x="3593887" y="1069803"/>
                  <a:pt x="3547156" y="1066356"/>
                </a:cubicBezTo>
                <a:cubicBezTo>
                  <a:pt x="3524419" y="1052844"/>
                  <a:pt x="3435948" y="1076852"/>
                  <a:pt x="3408831" y="1075438"/>
                </a:cubicBezTo>
                <a:cubicBezTo>
                  <a:pt x="3341934" y="1084022"/>
                  <a:pt x="3199862" y="1123979"/>
                  <a:pt x="3114039" y="1109327"/>
                </a:cubicBezTo>
                <a:cubicBezTo>
                  <a:pt x="3092859" y="1111484"/>
                  <a:pt x="3063890" y="1116528"/>
                  <a:pt x="3051319" y="1116688"/>
                </a:cubicBezTo>
                <a:lnTo>
                  <a:pt x="3010058" y="1118821"/>
                </a:lnTo>
                <a:lnTo>
                  <a:pt x="2941155" y="1141827"/>
                </a:lnTo>
                <a:cubicBezTo>
                  <a:pt x="2906040" y="1127149"/>
                  <a:pt x="2906331" y="1144134"/>
                  <a:pt x="2862733" y="1149849"/>
                </a:cubicBezTo>
                <a:cubicBezTo>
                  <a:pt x="2846732" y="1145242"/>
                  <a:pt x="2772044" y="1145386"/>
                  <a:pt x="2762853" y="1155888"/>
                </a:cubicBezTo>
                <a:cubicBezTo>
                  <a:pt x="2752600" y="1158438"/>
                  <a:pt x="2740554" y="1155224"/>
                  <a:pt x="2735957" y="1166296"/>
                </a:cubicBezTo>
                <a:cubicBezTo>
                  <a:pt x="2728293" y="1179691"/>
                  <a:pt x="2692123" y="1160594"/>
                  <a:pt x="2697453" y="1175920"/>
                </a:cubicBezTo>
                <a:cubicBezTo>
                  <a:pt x="2671775" y="1162864"/>
                  <a:pt x="2651911" y="1191050"/>
                  <a:pt x="2630587" y="1198561"/>
                </a:cubicBezTo>
                <a:cubicBezTo>
                  <a:pt x="2610325" y="1198229"/>
                  <a:pt x="2600793" y="1205603"/>
                  <a:pt x="2554087" y="1210615"/>
                </a:cubicBezTo>
                <a:cubicBezTo>
                  <a:pt x="2531792" y="1195398"/>
                  <a:pt x="2507411" y="1222739"/>
                  <a:pt x="2466063" y="1202949"/>
                </a:cubicBezTo>
                <a:cubicBezTo>
                  <a:pt x="2464801" y="1205165"/>
                  <a:pt x="2452486" y="1203160"/>
                  <a:pt x="2417946" y="1202719"/>
                </a:cubicBezTo>
                <a:cubicBezTo>
                  <a:pt x="2383405" y="1202277"/>
                  <a:pt x="2310873" y="1202063"/>
                  <a:pt x="2258819" y="1200304"/>
                </a:cubicBezTo>
                <a:cubicBezTo>
                  <a:pt x="2199732" y="1200698"/>
                  <a:pt x="2226373" y="1222055"/>
                  <a:pt x="2148771" y="1198564"/>
                </a:cubicBezTo>
                <a:cubicBezTo>
                  <a:pt x="2142871" y="1211179"/>
                  <a:pt x="2133698" y="1212428"/>
                  <a:pt x="2117137" y="1207800"/>
                </a:cubicBezTo>
                <a:cubicBezTo>
                  <a:pt x="2088573" y="1208890"/>
                  <a:pt x="2095766" y="1239016"/>
                  <a:pt x="2064067" y="1222897"/>
                </a:cubicBezTo>
                <a:cubicBezTo>
                  <a:pt x="2043442" y="1230104"/>
                  <a:pt x="2024354" y="1222318"/>
                  <a:pt x="2011154" y="1227589"/>
                </a:cubicBezTo>
                <a:lnTo>
                  <a:pt x="1967562" y="1238053"/>
                </a:lnTo>
                <a:cubicBezTo>
                  <a:pt x="1943445" y="1241153"/>
                  <a:pt x="1936681" y="1218694"/>
                  <a:pt x="1925305" y="1239652"/>
                </a:cubicBezTo>
                <a:lnTo>
                  <a:pt x="1903633" y="1234971"/>
                </a:lnTo>
                <a:lnTo>
                  <a:pt x="1878608" y="1229903"/>
                </a:lnTo>
                <a:cubicBezTo>
                  <a:pt x="1865432" y="1226444"/>
                  <a:pt x="1871623" y="1230353"/>
                  <a:pt x="1843617" y="1224887"/>
                </a:cubicBezTo>
                <a:cubicBezTo>
                  <a:pt x="1825673" y="1239930"/>
                  <a:pt x="1796410" y="1228866"/>
                  <a:pt x="1749265" y="1228560"/>
                </a:cubicBezTo>
                <a:lnTo>
                  <a:pt x="1650050" y="1231064"/>
                </a:lnTo>
                <a:lnTo>
                  <a:pt x="1625906" y="1240466"/>
                </a:lnTo>
                <a:cubicBezTo>
                  <a:pt x="1625817" y="1241492"/>
                  <a:pt x="1625727" y="1242517"/>
                  <a:pt x="1625638" y="1243542"/>
                </a:cubicBezTo>
                <a:lnTo>
                  <a:pt x="1621994" y="1248302"/>
                </a:lnTo>
                <a:lnTo>
                  <a:pt x="1615654" y="1259137"/>
                </a:lnTo>
                <a:lnTo>
                  <a:pt x="1602888" y="1274010"/>
                </a:lnTo>
                <a:lnTo>
                  <a:pt x="1602366" y="1273557"/>
                </a:lnTo>
                <a:cubicBezTo>
                  <a:pt x="1600947" y="1272861"/>
                  <a:pt x="1599436" y="1272961"/>
                  <a:pt x="1597689" y="1274721"/>
                </a:cubicBezTo>
                <a:cubicBezTo>
                  <a:pt x="1591684" y="1275620"/>
                  <a:pt x="1573440" y="1275786"/>
                  <a:pt x="1566332" y="1278948"/>
                </a:cubicBezTo>
                <a:cubicBezTo>
                  <a:pt x="1562852" y="1283954"/>
                  <a:pt x="1559075" y="1288927"/>
                  <a:pt x="1555040" y="1293696"/>
                </a:cubicBezTo>
                <a:lnTo>
                  <a:pt x="1552558" y="1296317"/>
                </a:lnTo>
                <a:lnTo>
                  <a:pt x="1552423" y="1296224"/>
                </a:lnTo>
                <a:cubicBezTo>
                  <a:pt x="1551698" y="1296488"/>
                  <a:pt x="1550811" y="1297233"/>
                  <a:pt x="1549631" y="1298702"/>
                </a:cubicBezTo>
                <a:lnTo>
                  <a:pt x="1518013" y="1301677"/>
                </a:lnTo>
                <a:cubicBezTo>
                  <a:pt x="1503101" y="1308697"/>
                  <a:pt x="1491274" y="1300153"/>
                  <a:pt x="1479156" y="1316098"/>
                </a:cubicBezTo>
                <a:cubicBezTo>
                  <a:pt x="1465186" y="1322615"/>
                  <a:pt x="1452185" y="1322947"/>
                  <a:pt x="1441079" y="1332684"/>
                </a:cubicBezTo>
                <a:cubicBezTo>
                  <a:pt x="1435555" y="1330684"/>
                  <a:pt x="1430746" y="1331145"/>
                  <a:pt x="1427483" y="1339810"/>
                </a:cubicBezTo>
                <a:cubicBezTo>
                  <a:pt x="1414128" y="1344023"/>
                  <a:pt x="1409403" y="1336269"/>
                  <a:pt x="1402408" y="1347572"/>
                </a:cubicBezTo>
                <a:cubicBezTo>
                  <a:pt x="1392551" y="1336117"/>
                  <a:pt x="1393098" y="1342070"/>
                  <a:pt x="1390401" y="1348064"/>
                </a:cubicBezTo>
                <a:lnTo>
                  <a:pt x="1389965" y="1348612"/>
                </a:lnTo>
                <a:lnTo>
                  <a:pt x="1388601" y="1346953"/>
                </a:lnTo>
                <a:lnTo>
                  <a:pt x="1380844" y="1350384"/>
                </a:lnTo>
                <a:lnTo>
                  <a:pt x="1378861" y="1352221"/>
                </a:lnTo>
                <a:cubicBezTo>
                  <a:pt x="1377460" y="1353281"/>
                  <a:pt x="1376483" y="1353720"/>
                  <a:pt x="1375758" y="1353731"/>
                </a:cubicBezTo>
                <a:lnTo>
                  <a:pt x="1375650" y="1353592"/>
                </a:lnTo>
                <a:lnTo>
                  <a:pt x="1372804" y="1355351"/>
                </a:lnTo>
                <a:cubicBezTo>
                  <a:pt x="1368066" y="1358724"/>
                  <a:pt x="1363523" y="1362386"/>
                  <a:pt x="1359249" y="1366189"/>
                </a:cubicBezTo>
                <a:cubicBezTo>
                  <a:pt x="1355111" y="1360199"/>
                  <a:pt x="1345759" y="1369902"/>
                  <a:pt x="1340780" y="1366894"/>
                </a:cubicBezTo>
                <a:lnTo>
                  <a:pt x="1337816" y="1359128"/>
                </a:lnTo>
                <a:lnTo>
                  <a:pt x="1335560" y="1360910"/>
                </a:lnTo>
                <a:lnTo>
                  <a:pt x="1331292" y="1365723"/>
                </a:lnTo>
                <a:cubicBezTo>
                  <a:pt x="1330626" y="1366376"/>
                  <a:pt x="1330143" y="1366473"/>
                  <a:pt x="1329826" y="1365581"/>
                </a:cubicBezTo>
                <a:cubicBezTo>
                  <a:pt x="1327198" y="1366438"/>
                  <a:pt x="1318609" y="1370320"/>
                  <a:pt x="1315524" y="1370869"/>
                </a:cubicBezTo>
                <a:lnTo>
                  <a:pt x="1311310" y="1368878"/>
                </a:lnTo>
                <a:lnTo>
                  <a:pt x="1309448" y="1368851"/>
                </a:lnTo>
                <a:lnTo>
                  <a:pt x="1301298" y="1377498"/>
                </a:lnTo>
                <a:lnTo>
                  <a:pt x="1296925" y="1380996"/>
                </a:lnTo>
                <a:lnTo>
                  <a:pt x="1269267" y="1411589"/>
                </a:lnTo>
                <a:lnTo>
                  <a:pt x="1221707" y="1427353"/>
                </a:lnTo>
                <a:cubicBezTo>
                  <a:pt x="1207203" y="1448075"/>
                  <a:pt x="1174765" y="1420621"/>
                  <a:pt x="1173283" y="1444522"/>
                </a:cubicBezTo>
                <a:cubicBezTo>
                  <a:pt x="1158285" y="1453361"/>
                  <a:pt x="1155560" y="1448889"/>
                  <a:pt x="1135382" y="1456933"/>
                </a:cubicBezTo>
                <a:cubicBezTo>
                  <a:pt x="1116745" y="1484511"/>
                  <a:pt x="1078431" y="1506705"/>
                  <a:pt x="1055416" y="1526389"/>
                </a:cubicBezTo>
                <a:cubicBezTo>
                  <a:pt x="1038974" y="1514246"/>
                  <a:pt x="1049103" y="1527982"/>
                  <a:pt x="1034752" y="1531257"/>
                </a:cubicBezTo>
                <a:cubicBezTo>
                  <a:pt x="1041441" y="1546591"/>
                  <a:pt x="1016408" y="1529831"/>
                  <a:pt x="1018956" y="1549595"/>
                </a:cubicBezTo>
                <a:cubicBezTo>
                  <a:pt x="1016264" y="1549565"/>
                  <a:pt x="1013575" y="1548913"/>
                  <a:pt x="1010858" y="1548110"/>
                </a:cubicBezTo>
                <a:lnTo>
                  <a:pt x="1009435" y="1547700"/>
                </a:lnTo>
                <a:lnTo>
                  <a:pt x="1004312" y="1549413"/>
                </a:lnTo>
                <a:lnTo>
                  <a:pt x="1002155" y="1545703"/>
                </a:lnTo>
                <a:lnTo>
                  <a:pt x="993932" y="1545275"/>
                </a:lnTo>
                <a:cubicBezTo>
                  <a:pt x="990963" y="1545764"/>
                  <a:pt x="987897" y="1547047"/>
                  <a:pt x="984702" y="1549599"/>
                </a:cubicBezTo>
                <a:cubicBezTo>
                  <a:pt x="977771" y="1561338"/>
                  <a:pt x="963339" y="1558228"/>
                  <a:pt x="951832" y="1564506"/>
                </a:cubicBezTo>
                <a:lnTo>
                  <a:pt x="946909" y="1569506"/>
                </a:lnTo>
                <a:lnTo>
                  <a:pt x="930061" y="1573784"/>
                </a:lnTo>
                <a:lnTo>
                  <a:pt x="929189" y="1575061"/>
                </a:lnTo>
                <a:cubicBezTo>
                  <a:pt x="926358" y="1576248"/>
                  <a:pt x="920350" y="1577383"/>
                  <a:pt x="913074" y="1580907"/>
                </a:cubicBezTo>
                <a:lnTo>
                  <a:pt x="885532" y="1596205"/>
                </a:lnTo>
                <a:lnTo>
                  <a:pt x="879535" y="1593350"/>
                </a:lnTo>
                <a:lnTo>
                  <a:pt x="878302" y="1591213"/>
                </a:lnTo>
                <a:lnTo>
                  <a:pt x="870728" y="1595340"/>
                </a:lnTo>
                <a:lnTo>
                  <a:pt x="864075" y="1594517"/>
                </a:lnTo>
                <a:lnTo>
                  <a:pt x="859460" y="1599444"/>
                </a:lnTo>
                <a:lnTo>
                  <a:pt x="851601" y="1600641"/>
                </a:lnTo>
                <a:cubicBezTo>
                  <a:pt x="848654" y="1600649"/>
                  <a:pt x="845337" y="1600545"/>
                  <a:pt x="841730" y="1600929"/>
                </a:cubicBezTo>
                <a:lnTo>
                  <a:pt x="832963" y="1599055"/>
                </a:lnTo>
                <a:lnTo>
                  <a:pt x="820466" y="1602123"/>
                </a:lnTo>
                <a:cubicBezTo>
                  <a:pt x="810825" y="1604596"/>
                  <a:pt x="801507" y="1606575"/>
                  <a:pt x="791859" y="1606663"/>
                </a:cubicBezTo>
                <a:cubicBezTo>
                  <a:pt x="785113" y="1611411"/>
                  <a:pt x="778324" y="1614043"/>
                  <a:pt x="770233" y="1610142"/>
                </a:cubicBezTo>
                <a:cubicBezTo>
                  <a:pt x="750154" y="1615459"/>
                  <a:pt x="746906" y="1623638"/>
                  <a:pt x="732594" y="1620226"/>
                </a:cubicBezTo>
                <a:cubicBezTo>
                  <a:pt x="729681" y="1624842"/>
                  <a:pt x="727547" y="1627431"/>
                  <a:pt x="725765" y="1628741"/>
                </a:cubicBezTo>
                <a:cubicBezTo>
                  <a:pt x="720419" y="1632674"/>
                  <a:pt x="718256" y="1625100"/>
                  <a:pt x="707807" y="1626219"/>
                </a:cubicBezTo>
                <a:cubicBezTo>
                  <a:pt x="696378" y="1626316"/>
                  <a:pt x="713198" y="1615841"/>
                  <a:pt x="702769" y="1617842"/>
                </a:cubicBezTo>
                <a:cubicBezTo>
                  <a:pt x="693256" y="1624391"/>
                  <a:pt x="689323" y="1613235"/>
                  <a:pt x="679694" y="1620699"/>
                </a:cubicBezTo>
                <a:cubicBezTo>
                  <a:pt x="685809" y="1628237"/>
                  <a:pt x="656585" y="1625258"/>
                  <a:pt x="658729" y="1632723"/>
                </a:cubicBezTo>
                <a:cubicBezTo>
                  <a:pt x="644875" y="1625014"/>
                  <a:pt x="645176" y="1639116"/>
                  <a:pt x="631015" y="1639457"/>
                </a:cubicBezTo>
                <a:cubicBezTo>
                  <a:pt x="623368" y="1637197"/>
                  <a:pt x="618725" y="1637726"/>
                  <a:pt x="614469" y="1643580"/>
                </a:cubicBezTo>
                <a:cubicBezTo>
                  <a:pt x="578836" y="1632156"/>
                  <a:pt x="597232" y="1647365"/>
                  <a:pt x="568137" y="1647197"/>
                </a:cubicBezTo>
                <a:lnTo>
                  <a:pt x="565757" y="1647102"/>
                </a:lnTo>
                <a:lnTo>
                  <a:pt x="557947" y="1652573"/>
                </a:lnTo>
                <a:cubicBezTo>
                  <a:pt x="557837" y="1653040"/>
                  <a:pt x="557727" y="1653506"/>
                  <a:pt x="557617" y="1653973"/>
                </a:cubicBezTo>
                <a:lnTo>
                  <a:pt x="528578" y="1651276"/>
                </a:lnTo>
                <a:lnTo>
                  <a:pt x="525096" y="1653383"/>
                </a:lnTo>
                <a:lnTo>
                  <a:pt x="505689" y="1648471"/>
                </a:lnTo>
                <a:lnTo>
                  <a:pt x="495919" y="1647615"/>
                </a:lnTo>
                <a:lnTo>
                  <a:pt x="478476" y="1644401"/>
                </a:lnTo>
                <a:lnTo>
                  <a:pt x="477049" y="1645767"/>
                </a:lnTo>
                <a:lnTo>
                  <a:pt x="473592" y="1644526"/>
                </a:lnTo>
                <a:lnTo>
                  <a:pt x="471069" y="1646136"/>
                </a:lnTo>
                <a:lnTo>
                  <a:pt x="468193" y="1645716"/>
                </a:lnTo>
                <a:cubicBezTo>
                  <a:pt x="462704" y="1646724"/>
                  <a:pt x="444230" y="1651316"/>
                  <a:pt x="438139" y="1652183"/>
                </a:cubicBezTo>
                <a:lnTo>
                  <a:pt x="431647" y="1650919"/>
                </a:lnTo>
                <a:lnTo>
                  <a:pt x="426745" y="1655727"/>
                </a:lnTo>
                <a:lnTo>
                  <a:pt x="406042" y="1656992"/>
                </a:lnTo>
                <a:lnTo>
                  <a:pt x="398889" y="1653230"/>
                </a:lnTo>
                <a:lnTo>
                  <a:pt x="392275" y="1650533"/>
                </a:lnTo>
                <a:lnTo>
                  <a:pt x="391417" y="1650540"/>
                </a:lnTo>
                <a:lnTo>
                  <a:pt x="382811" y="1650624"/>
                </a:lnTo>
                <a:lnTo>
                  <a:pt x="366800" y="1650779"/>
                </a:lnTo>
                <a:cubicBezTo>
                  <a:pt x="356581" y="1651035"/>
                  <a:pt x="346216" y="1651842"/>
                  <a:pt x="335757" y="1654369"/>
                </a:cubicBezTo>
                <a:cubicBezTo>
                  <a:pt x="295757" y="1641876"/>
                  <a:pt x="299211" y="1640734"/>
                  <a:pt x="265518" y="1637286"/>
                </a:cubicBezTo>
                <a:cubicBezTo>
                  <a:pt x="249125" y="1623774"/>
                  <a:pt x="185336" y="1647782"/>
                  <a:pt x="165785" y="1646368"/>
                </a:cubicBezTo>
                <a:cubicBezTo>
                  <a:pt x="129610" y="1652806"/>
                  <a:pt x="62947" y="1676892"/>
                  <a:pt x="5771" y="1682351"/>
                </a:cubicBezTo>
                <a:lnTo>
                  <a:pt x="0" y="1682121"/>
                </a:lnTo>
                <a:lnTo>
                  <a:pt x="0" y="208540"/>
                </a:lnTo>
                <a:lnTo>
                  <a:pt x="1" y="20854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63313B7-3007-48A7-BE97-9A74C1121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3" y="792481"/>
            <a:ext cx="4067694" cy="531020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314" name="Picture 2" descr="11 Questions Every Runner Should Be Able to Answer. Can You? | Strength  Running">
            <a:extLst>
              <a:ext uri="{FF2B5EF4-FFF2-40B4-BE49-F238E27FC236}">
                <a16:creationId xmlns:a16="http://schemas.microsoft.com/office/drawing/2014/main" id="{A97D05CD-4DCA-9D46-853C-17C1E53F0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723899" y="969818"/>
            <a:ext cx="3704013" cy="497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6">
            <a:extLst>
              <a:ext uri="{FF2B5EF4-FFF2-40B4-BE49-F238E27FC236}">
                <a16:creationId xmlns:a16="http://schemas.microsoft.com/office/drawing/2014/main" id="{3FD46A31-BFB8-4D6E-8A49-A2DC0DED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6507" y="5869654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98668-705B-F347-9B43-AB1059D9A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439" y="1242123"/>
            <a:ext cx="5982132" cy="39085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Thank You!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2695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BC29-9316-7048-81C4-905ACEA2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3132"/>
            <a:ext cx="12191999" cy="1089018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3FF18-B64B-2548-9770-16963DA65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59" y="1630913"/>
            <a:ext cx="7075239" cy="4426983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2000" b="1" dirty="0">
                <a:latin typeface="Baskerville" panose="02020502070401020303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latin typeface="Baskerville" panose="02020502070401020303" pitchFamily="18" charset="0"/>
                <a:ea typeface="Baskerville" panose="02020502070401020303" pitchFamily="18" charset="0"/>
                <a:cs typeface="Times New Roman" panose="02020603050405020304" pitchFamily="18" charset="0"/>
                <a:hlinkClick r:id="rId2"/>
              </a:rPr>
              <a:t>Mike Sievert</a:t>
            </a:r>
            <a:r>
              <a:rPr lang="en-US" sz="2000" b="1" dirty="0">
                <a:latin typeface="Baskerville" panose="02020502070401020303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, T-Mobile CEO: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“Our new goal is to build the world’s best 5G network, delivering innovation, speed, and value.  With the New T-Mobile, you will never be forced to choose between low prices or a great network again, because with the new T-Mobile network, we’ll give you BOTH”</a:t>
            </a:r>
          </a:p>
        </p:txBody>
      </p:sp>
      <p:pic>
        <p:nvPicPr>
          <p:cNvPr id="1026" name="Picture 2" descr="T‑Mobile Wins 5G Availability Award: Customers Get 5G 56x More Often than  Verizon | T‑Mobile Newsroom">
            <a:extLst>
              <a:ext uri="{FF2B5EF4-FFF2-40B4-BE49-F238E27FC236}">
                <a16:creationId xmlns:a16="http://schemas.microsoft.com/office/drawing/2014/main" id="{0CADF641-5942-BE43-8105-74F227CB1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5648" y="1630913"/>
            <a:ext cx="3600000" cy="359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8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9863-CE09-0841-8F16-255B6FAD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F5A79-DF46-F24A-8578-48CA3227D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1296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A1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: Do not enter in a new market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A2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: Enter a new market with existing technology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A3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: Partnership with existing company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A4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: Enter a new market with 5G-based technology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5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64AF-5B5D-1849-87E1-016E98F0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BOCR Model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223E582-EB82-9049-A2C7-EDD9A26B6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5A32F9E3-6420-BE46-A729-9BBA33D432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9553" y="1559569"/>
            <a:ext cx="9069888" cy="520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3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48DD-BA36-B24C-9F92-9FEBFE67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Strategic Criteria: Priorities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4C5BE2-7459-8F48-9ECA-2C36370F3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85911"/>
              </p:ext>
            </p:extLst>
          </p:nvPr>
        </p:nvGraphicFramePr>
        <p:xfrm>
          <a:off x="1691015" y="1816274"/>
          <a:ext cx="8705588" cy="4676598"/>
        </p:xfrm>
        <a:graphic>
          <a:graphicData uri="http://schemas.openxmlformats.org/drawingml/2006/table">
            <a:tbl>
              <a:tblPr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{5FD0F851-EC5A-4D38-B0AD-8093EC10F338}</a:tableStyleId>
              </a:tblPr>
              <a:tblGrid>
                <a:gridCol w="5081295">
                  <a:extLst>
                    <a:ext uri="{9D8B030D-6E8A-4147-A177-3AD203B41FA5}">
                      <a16:colId xmlns:a16="http://schemas.microsoft.com/office/drawing/2014/main" val="3395180372"/>
                    </a:ext>
                  </a:extLst>
                </a:gridCol>
                <a:gridCol w="1948740">
                  <a:extLst>
                    <a:ext uri="{9D8B030D-6E8A-4147-A177-3AD203B41FA5}">
                      <a16:colId xmlns:a16="http://schemas.microsoft.com/office/drawing/2014/main" val="4127899033"/>
                    </a:ext>
                  </a:extLst>
                </a:gridCol>
                <a:gridCol w="1675553">
                  <a:extLst>
                    <a:ext uri="{9D8B030D-6E8A-4147-A177-3AD203B41FA5}">
                      <a16:colId xmlns:a16="http://schemas.microsoft.com/office/drawing/2014/main" val="2954900369"/>
                    </a:ext>
                  </a:extLst>
                </a:gridCol>
              </a:tblGrid>
              <a:tr h="77943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Strategic Criteria</a:t>
                      </a:r>
                      <a:endParaRPr lang="en-US" sz="3600" b="1" dirty="0"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Weight </a:t>
                      </a:r>
                      <a:endParaRPr lang="en-US" sz="3600" b="1" dirty="0"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Rank</a:t>
                      </a:r>
                      <a:endParaRPr lang="en-US" sz="3600" b="1" dirty="0"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25412207"/>
                  </a:ext>
                </a:extLst>
              </a:tr>
              <a:tr h="779433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Growth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0.174</a:t>
                      </a:r>
                      <a:endParaRPr lang="en-US" sz="3200" dirty="0"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3</a:t>
                      </a:r>
                      <a:endParaRPr lang="en-US" sz="3200"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19083590"/>
                  </a:ext>
                </a:extLst>
              </a:tr>
              <a:tr h="779433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Competitive Advantage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0.306</a:t>
                      </a:r>
                      <a:endParaRPr lang="en-US" sz="3200" dirty="0">
                        <a:effectLst/>
                        <a:highlight>
                          <a:srgbClr val="FFFF00"/>
                        </a:highlight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1</a:t>
                      </a:r>
                      <a:endParaRPr lang="en-US" sz="3200" dirty="0">
                        <a:effectLst/>
                        <a:highlight>
                          <a:srgbClr val="FFFF00"/>
                        </a:highlight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51478617"/>
                  </a:ext>
                </a:extLst>
              </a:tr>
              <a:tr h="779433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Technological Innovation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0.140</a:t>
                      </a:r>
                      <a:endParaRPr lang="en-US" sz="3200" dirty="0"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4</a:t>
                      </a:r>
                      <a:endParaRPr lang="en-US" sz="3200"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98924003"/>
                  </a:ext>
                </a:extLst>
              </a:tr>
              <a:tr h="779433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Customer Satisfaction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0.273</a:t>
                      </a:r>
                      <a:endParaRPr lang="en-US" sz="3200" dirty="0"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2</a:t>
                      </a:r>
                      <a:endParaRPr lang="en-US" sz="3200" dirty="0"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74103890"/>
                  </a:ext>
                </a:extLst>
              </a:tr>
              <a:tr h="779433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Brand Recognition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0.106</a:t>
                      </a:r>
                      <a:endParaRPr lang="en-US" sz="3200"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Baskerville" panose="02020502070401020303" pitchFamily="18" charset="0"/>
                          <a:ea typeface="Baskerville" panose="02020502070401020303" pitchFamily="18" charset="0"/>
                        </a:rPr>
                        <a:t>5</a:t>
                      </a:r>
                      <a:endParaRPr lang="en-US" sz="3200" dirty="0">
                        <a:effectLst/>
                        <a:latin typeface="Baskerville" panose="02020502070401020303" pitchFamily="18" charset="0"/>
                        <a:ea typeface="Baskerville" panose="02020502070401020303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7667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46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406F-C493-AE44-B049-B109ADC4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70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BENEFITS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6266E7-4061-5142-9A2D-24A6C6FF3626}"/>
              </a:ext>
            </a:extLst>
          </p:cNvPr>
          <p:cNvSpPr/>
          <p:nvPr/>
        </p:nvSpPr>
        <p:spPr>
          <a:xfrm>
            <a:off x="0" y="1240077"/>
            <a:ext cx="12192000" cy="56179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7F1F3-3F3C-A646-B836-3B4192B11FC4}"/>
              </a:ext>
            </a:extLst>
          </p:cNvPr>
          <p:cNvSpPr/>
          <p:nvPr/>
        </p:nvSpPr>
        <p:spPr>
          <a:xfrm>
            <a:off x="91858" y="1451291"/>
            <a:ext cx="3821475" cy="525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AFD51-1FF9-1742-A1A5-D24628CAA88A}"/>
              </a:ext>
            </a:extLst>
          </p:cNvPr>
          <p:cNvSpPr/>
          <p:nvPr/>
        </p:nvSpPr>
        <p:spPr>
          <a:xfrm>
            <a:off x="4141947" y="1435002"/>
            <a:ext cx="3837137" cy="52531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A487AE5-239F-7842-84C5-11D83F5FE8FC}"/>
              </a:ext>
            </a:extLst>
          </p:cNvPr>
          <p:cNvSpPr/>
          <p:nvPr/>
        </p:nvSpPr>
        <p:spPr>
          <a:xfrm>
            <a:off x="4570609" y="1790896"/>
            <a:ext cx="3145429" cy="7130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Organizational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EDCD3-3435-9C4B-8668-68C5EE2D4BBB}"/>
              </a:ext>
            </a:extLst>
          </p:cNvPr>
          <p:cNvSpPr/>
          <p:nvPr/>
        </p:nvSpPr>
        <p:spPr>
          <a:xfrm>
            <a:off x="4570609" y="3620022"/>
            <a:ext cx="3145429" cy="24038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Impact on Investment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Number of Customers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Customers Reaction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926AE83F-E40E-2E4F-9C5F-9F928AD9768E}"/>
              </a:ext>
            </a:extLst>
          </p:cNvPr>
          <p:cNvSpPr/>
          <p:nvPr/>
        </p:nvSpPr>
        <p:spPr>
          <a:xfrm>
            <a:off x="6135884" y="2554211"/>
            <a:ext cx="341643" cy="989612"/>
          </a:xfrm>
          <a:prstGeom prst="downArrow">
            <a:avLst/>
          </a:prstGeom>
          <a:solidFill>
            <a:schemeClr val="tx1"/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2D27D54-2FE6-4840-80F2-7B063F9E4E12}"/>
              </a:ext>
            </a:extLst>
          </p:cNvPr>
          <p:cNvSpPr/>
          <p:nvPr/>
        </p:nvSpPr>
        <p:spPr>
          <a:xfrm>
            <a:off x="433206" y="1755406"/>
            <a:ext cx="3287044" cy="7130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Economical</a:t>
            </a:r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62509-53FF-0046-8D72-88C7EDCBA94F}"/>
              </a:ext>
            </a:extLst>
          </p:cNvPr>
          <p:cNvSpPr/>
          <p:nvPr/>
        </p:nvSpPr>
        <p:spPr>
          <a:xfrm>
            <a:off x="290187" y="3620022"/>
            <a:ext cx="3401658" cy="22556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Impact on Market Share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Impact on Existing Market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Impact on Revenue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7F6F3355-AAB1-3048-803D-4638990BAFCE}"/>
              </a:ext>
            </a:extLst>
          </p:cNvPr>
          <p:cNvSpPr/>
          <p:nvPr/>
        </p:nvSpPr>
        <p:spPr>
          <a:xfrm>
            <a:off x="1776093" y="2505565"/>
            <a:ext cx="367624" cy="1038257"/>
          </a:xfrm>
          <a:prstGeom prst="downArrow">
            <a:avLst/>
          </a:prstGeom>
          <a:solidFill>
            <a:schemeClr val="tx1"/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072E9C-A061-1B48-8BBB-BECA40C299C5}"/>
              </a:ext>
            </a:extLst>
          </p:cNvPr>
          <p:cNvSpPr/>
          <p:nvPr/>
        </p:nvSpPr>
        <p:spPr>
          <a:xfrm>
            <a:off x="8214985" y="1424564"/>
            <a:ext cx="3837137" cy="52531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798919E-DFEF-7E4D-AD66-67C7F4262103}"/>
              </a:ext>
            </a:extLst>
          </p:cNvPr>
          <p:cNvSpPr/>
          <p:nvPr/>
        </p:nvSpPr>
        <p:spPr>
          <a:xfrm>
            <a:off x="8643647" y="1780458"/>
            <a:ext cx="3145429" cy="7130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Operational</a:t>
            </a:r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DD760-4342-F246-837D-6370B4A742BC}"/>
              </a:ext>
            </a:extLst>
          </p:cNvPr>
          <p:cNvSpPr/>
          <p:nvPr/>
        </p:nvSpPr>
        <p:spPr>
          <a:xfrm>
            <a:off x="8643647" y="3620022"/>
            <a:ext cx="3145429" cy="23934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Pricing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Technology Requirements</a:t>
            </a: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Coverage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844EEB73-0E37-8048-A0A5-43ED7985DA1C}"/>
              </a:ext>
            </a:extLst>
          </p:cNvPr>
          <p:cNvSpPr/>
          <p:nvPr/>
        </p:nvSpPr>
        <p:spPr>
          <a:xfrm>
            <a:off x="10208922" y="2543773"/>
            <a:ext cx="341643" cy="1000050"/>
          </a:xfrm>
          <a:prstGeom prst="downArrow">
            <a:avLst/>
          </a:prstGeom>
          <a:solidFill>
            <a:schemeClr val="tx1"/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7" grpId="0" animBg="1"/>
      <p:bldP spid="18" grpId="0" animBg="1"/>
      <p:bldP spid="19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A074-C45D-A24B-9448-BB76C30B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198" y="952608"/>
            <a:ext cx="6317293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Subnet Under Benefits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3A392A2-6879-6C4F-A742-AB7C30BC99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191" y="37578"/>
            <a:ext cx="44386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9E633DD-E68D-0848-9984-A6B04F4F8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295" y="3570763"/>
            <a:ext cx="4267202" cy="32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312B5B03-3075-B740-9EAC-EDD82067C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7484" y="3570764"/>
            <a:ext cx="4438650" cy="312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CD97A3B-59C6-D142-B899-2BB6AC6B3790}"/>
              </a:ext>
            </a:extLst>
          </p:cNvPr>
          <p:cNvSpPr/>
          <p:nvPr/>
        </p:nvSpPr>
        <p:spPr>
          <a:xfrm>
            <a:off x="2492682" y="137786"/>
            <a:ext cx="2117159" cy="338203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1A44A2-891C-1140-B169-2BF642115D10}"/>
              </a:ext>
            </a:extLst>
          </p:cNvPr>
          <p:cNvSpPr/>
          <p:nvPr/>
        </p:nvSpPr>
        <p:spPr>
          <a:xfrm>
            <a:off x="2229372" y="3516682"/>
            <a:ext cx="2117159" cy="338203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71B36D4-B963-094B-A29A-B84380D482CB}"/>
              </a:ext>
            </a:extLst>
          </p:cNvPr>
          <p:cNvSpPr/>
          <p:nvPr/>
        </p:nvSpPr>
        <p:spPr>
          <a:xfrm>
            <a:off x="8018746" y="3516681"/>
            <a:ext cx="2117159" cy="338203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7588</TotalTime>
  <Words>1004</Words>
  <Application>Microsoft Macintosh PowerPoint</Application>
  <PresentationFormat>Widescreen</PresentationFormat>
  <Paragraphs>196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Baskerville</vt:lpstr>
      <vt:lpstr>Calibri</vt:lpstr>
      <vt:lpstr>Calibri Light</vt:lpstr>
      <vt:lpstr>Courier New</vt:lpstr>
      <vt:lpstr>Office Theme</vt:lpstr>
      <vt:lpstr>Should T-Mobile Invest In Home-based Internet Service?</vt:lpstr>
      <vt:lpstr>MARKET SHARE</vt:lpstr>
      <vt:lpstr>PowerPoint Presentation</vt:lpstr>
      <vt:lpstr>GOAL</vt:lpstr>
      <vt:lpstr>ALTERNATIVES</vt:lpstr>
      <vt:lpstr>BOCR Model</vt:lpstr>
      <vt:lpstr>Strategic Criteria: Priorities</vt:lpstr>
      <vt:lpstr>BENEFITS</vt:lpstr>
      <vt:lpstr>Subnet Under Benefits</vt:lpstr>
      <vt:lpstr>Results of Priority Benefits</vt:lpstr>
      <vt:lpstr>OPPORTUNITIES</vt:lpstr>
      <vt:lpstr>Subnet Under Opportunities</vt:lpstr>
      <vt:lpstr>Results of Priority Opportunities</vt:lpstr>
      <vt:lpstr>COSTS</vt:lpstr>
      <vt:lpstr>Subnet Under Costs</vt:lpstr>
      <vt:lpstr>Results of Priority Costs</vt:lpstr>
      <vt:lpstr>RISKS</vt:lpstr>
      <vt:lpstr>Subnet Under Risks</vt:lpstr>
      <vt:lpstr>Results of Priority Risks</vt:lpstr>
      <vt:lpstr>Scales For Ratings Model</vt:lpstr>
      <vt:lpstr>Ratings of Strategic Criteria</vt:lpstr>
      <vt:lpstr>Multiplicative: Short Term Solution</vt:lpstr>
      <vt:lpstr>Additive: Long Term Solution</vt:lpstr>
      <vt:lpstr>RESULTS OF AHP SENSITIVITY ANALYSIS</vt:lpstr>
      <vt:lpstr>Priority: Benefits</vt:lpstr>
      <vt:lpstr>Priority: Opportunities</vt:lpstr>
      <vt:lpstr>Priority: Costs</vt:lpstr>
      <vt:lpstr>Priority: Risks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T-Mobile Invest In Home-based Internet Service?</dc:title>
  <dc:creator>Chouhan, Ankita</dc:creator>
  <cp:lastModifiedBy>Chouhan, Ankita</cp:lastModifiedBy>
  <cp:revision>171</cp:revision>
  <dcterms:created xsi:type="dcterms:W3CDTF">2021-06-11T13:51:00Z</dcterms:created>
  <dcterms:modified xsi:type="dcterms:W3CDTF">2021-06-19T20:30:02Z</dcterms:modified>
</cp:coreProperties>
</file>