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61" r:id="rId10"/>
    <p:sldId id="267" r:id="rId11"/>
    <p:sldId id="268" r:id="rId12"/>
    <p:sldId id="269" r:id="rId13"/>
    <p:sldId id="262" r:id="rId14"/>
    <p:sldId id="270" r:id="rId15"/>
    <p:sldId id="271" r:id="rId16"/>
    <p:sldId id="272" r:id="rId17"/>
    <p:sldId id="263" r:id="rId18"/>
    <p:sldId id="274" r:id="rId19"/>
    <p:sldId id="273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FFFFFF"/>
    <a:srgbClr val="86ADCE"/>
    <a:srgbClr val="83ABC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6102" autoAdjust="0"/>
    <p:restoredTop sz="94660"/>
  </p:normalViewPr>
  <p:slideViewPr>
    <p:cSldViewPr snapToGrid="0">
      <p:cViewPr>
        <p:scale>
          <a:sx n="80" d="100"/>
          <a:sy n="80" d="100"/>
        </p:scale>
        <p:origin x="48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A27-4513-95AF-0EC0BCA3E809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A27-4513-95AF-0EC0BCA3E809}"/>
              </c:ext>
            </c:extLst>
          </c:dPt>
          <c:val>
            <c:numRef>
              <c:f>Sheet1!$D$2:$E$2</c:f>
              <c:numCache>
                <c:formatCode>0%</c:formatCode>
                <c:ptCount val="2"/>
                <c:pt idx="0">
                  <c:v>0.25</c:v>
                </c:pt>
                <c:pt idx="1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27-4513-95AF-0EC0BCA3E8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Ideal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A1 Full Return</c:v>
                </c:pt>
                <c:pt idx="1">
                  <c:v>A2 50/50 Sched.</c:v>
                </c:pt>
                <c:pt idx="2">
                  <c:v>A3 50/50 Selected</c:v>
                </c:pt>
                <c:pt idx="3">
                  <c:v>A4 Fully Flexible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0.65129999999999999</c:v>
                </c:pt>
                <c:pt idx="2">
                  <c:v>0.78459999999999996</c:v>
                </c:pt>
                <c:pt idx="3">
                  <c:v>0.75249999999999995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EF-4705-A459-CA091A9A62A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Normals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A1 Full Return</c:v>
                </c:pt>
                <c:pt idx="1">
                  <c:v>A2 50/50 Sched.</c:v>
                </c:pt>
                <c:pt idx="2">
                  <c:v>A3 50/50 Selected</c:v>
                </c:pt>
                <c:pt idx="3">
                  <c:v>A4 Fully Flexible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0.31359999999999999</c:v>
                </c:pt>
                <c:pt idx="1">
                  <c:v>0.20419999999999999</c:v>
                </c:pt>
                <c:pt idx="2">
                  <c:v>0.24610000000000001</c:v>
                </c:pt>
                <c:pt idx="3">
                  <c:v>0.23599999999999999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EF-4705-A459-CA091A9A62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730078207"/>
        <c:axId val="1730076543"/>
      </c:barChart>
      <c:catAx>
        <c:axId val="173007820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defRPr>
            </a:pPr>
            <a:endParaRPr lang="en-US"/>
          </a:p>
        </c:txPr>
        <c:crossAx val="1730076543"/>
        <c:crosses val="autoZero"/>
        <c:auto val="1"/>
        <c:lblAlgn val="ctr"/>
        <c:lblOffset val="100"/>
        <c:noMultiLvlLbl val="0"/>
      </c:catAx>
      <c:valAx>
        <c:axId val="1730076543"/>
        <c:scaling>
          <c:orientation val="minMax"/>
          <c:max val="1.1000000000000001"/>
        </c:scaling>
        <c:delete val="0"/>
        <c:axPos val="t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00782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Ideal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A1 Full Return</c:v>
                </c:pt>
                <c:pt idx="1">
                  <c:v>A2 50/50 Sched.</c:v>
                </c:pt>
                <c:pt idx="2">
                  <c:v>A3 50/50 Selected</c:v>
                </c:pt>
                <c:pt idx="3">
                  <c:v>A4 Fully Flexible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0.50049999999999994</c:v>
                </c:pt>
                <c:pt idx="1">
                  <c:v>0.43120000000000003</c:v>
                </c:pt>
                <c:pt idx="2">
                  <c:v>0.48430000000000001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EF-4705-A459-CA091A9A62A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Normals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A1 Full Return</c:v>
                </c:pt>
                <c:pt idx="1">
                  <c:v>A2 50/50 Sched.</c:v>
                </c:pt>
                <c:pt idx="2">
                  <c:v>A3 50/50 Selected</c:v>
                </c:pt>
                <c:pt idx="3">
                  <c:v>A4 Fully Flexible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0.2072</c:v>
                </c:pt>
                <c:pt idx="1">
                  <c:v>0.17849999999999999</c:v>
                </c:pt>
                <c:pt idx="2">
                  <c:v>0.20039999999999999</c:v>
                </c:pt>
                <c:pt idx="3">
                  <c:v>0.41389999999999999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EF-4705-A459-CA091A9A62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730078207"/>
        <c:axId val="1730076543"/>
      </c:barChart>
      <c:catAx>
        <c:axId val="173007820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defRPr>
            </a:pPr>
            <a:endParaRPr lang="en-US"/>
          </a:p>
        </c:txPr>
        <c:crossAx val="1730076543"/>
        <c:crosses val="autoZero"/>
        <c:auto val="1"/>
        <c:lblAlgn val="ctr"/>
        <c:lblOffset val="100"/>
        <c:noMultiLvlLbl val="0"/>
      </c:catAx>
      <c:valAx>
        <c:axId val="1730076543"/>
        <c:scaling>
          <c:orientation val="minMax"/>
          <c:max val="1.1000000000000001"/>
        </c:scaling>
        <c:delete val="0"/>
        <c:axPos val="t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00782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Ideal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A1 Full Return</c:v>
                </c:pt>
                <c:pt idx="1">
                  <c:v>A2 50/50 Sched.</c:v>
                </c:pt>
                <c:pt idx="2">
                  <c:v>A3 50/50 Selected</c:v>
                </c:pt>
                <c:pt idx="3">
                  <c:v>A4 Fully Flexible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0.72699999999999998</c:v>
                </c:pt>
                <c:pt idx="1">
                  <c:v>0.55000000000000004</c:v>
                </c:pt>
                <c:pt idx="2">
                  <c:v>0.63700000000000001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EF-4705-A459-CA091A9A62A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Normals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A1 Full Return</c:v>
                </c:pt>
                <c:pt idx="1">
                  <c:v>A2 50/50 Sched.</c:v>
                </c:pt>
                <c:pt idx="2">
                  <c:v>A3 50/50 Selected</c:v>
                </c:pt>
                <c:pt idx="3">
                  <c:v>A4 Fully Flexible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0.2495</c:v>
                </c:pt>
                <c:pt idx="1">
                  <c:v>0.18870000000000001</c:v>
                </c:pt>
                <c:pt idx="2">
                  <c:v>0.21859999999999999</c:v>
                </c:pt>
                <c:pt idx="3">
                  <c:v>0.34320000000000001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EF-4705-A459-CA091A9A62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730078207"/>
        <c:axId val="1730076543"/>
      </c:barChart>
      <c:catAx>
        <c:axId val="173007820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defRPr>
            </a:pPr>
            <a:endParaRPr lang="en-US"/>
          </a:p>
        </c:txPr>
        <c:crossAx val="1730076543"/>
        <c:crosses val="autoZero"/>
        <c:auto val="1"/>
        <c:lblAlgn val="ctr"/>
        <c:lblOffset val="100"/>
        <c:noMultiLvlLbl val="0"/>
      </c:catAx>
      <c:valAx>
        <c:axId val="1730076543"/>
        <c:scaling>
          <c:orientation val="minMax"/>
          <c:max val="1.1000000000000001"/>
        </c:scaling>
        <c:delete val="0"/>
        <c:axPos val="t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00782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>
        <a:alpha val="69804"/>
      </a:srgb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Ideal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A1 Full Return</c:v>
                </c:pt>
                <c:pt idx="1">
                  <c:v>A2 50/50 Sched.</c:v>
                </c:pt>
                <c:pt idx="2">
                  <c:v>A3 50/50 Selected</c:v>
                </c:pt>
                <c:pt idx="3">
                  <c:v>A4 Fully Flexible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0.44140000000000001</c:v>
                </c:pt>
                <c:pt idx="2">
                  <c:v>0.4214</c:v>
                </c:pt>
                <c:pt idx="3">
                  <c:v>0.71350000000000002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EF-4705-A459-CA091A9A62A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Normals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A1 Full Return</c:v>
                </c:pt>
                <c:pt idx="1">
                  <c:v>A2 50/50 Sched.</c:v>
                </c:pt>
                <c:pt idx="2">
                  <c:v>A3 50/50 Selected</c:v>
                </c:pt>
                <c:pt idx="3">
                  <c:v>A4 Fully Flexible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0.38819999999999999</c:v>
                </c:pt>
                <c:pt idx="1">
                  <c:v>0.17130000000000001</c:v>
                </c:pt>
                <c:pt idx="2">
                  <c:v>0.1636</c:v>
                </c:pt>
                <c:pt idx="3">
                  <c:v>0.27700000000000002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EF-4705-A459-CA091A9A62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730078207"/>
        <c:axId val="1730076543"/>
      </c:barChart>
      <c:catAx>
        <c:axId val="173007820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defRPr>
            </a:pPr>
            <a:endParaRPr lang="en-US"/>
          </a:p>
        </c:txPr>
        <c:crossAx val="1730076543"/>
        <c:crosses val="autoZero"/>
        <c:auto val="1"/>
        <c:lblAlgn val="ctr"/>
        <c:lblOffset val="100"/>
        <c:noMultiLvlLbl val="0"/>
      </c:catAx>
      <c:valAx>
        <c:axId val="1730076543"/>
        <c:scaling>
          <c:orientation val="minMax"/>
          <c:max val="1.1000000000000001"/>
        </c:scaling>
        <c:delete val="0"/>
        <c:axPos val="t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00782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Ideal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A1 Full Return</c:v>
                </c:pt>
                <c:pt idx="1">
                  <c:v>A2 50/50 Sched.</c:v>
                </c:pt>
                <c:pt idx="2">
                  <c:v>A3 50/50 Selected</c:v>
                </c:pt>
                <c:pt idx="3">
                  <c:v>A4 Fully Flexible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0.34660000000000002</c:v>
                </c:pt>
                <c:pt idx="2">
                  <c:v>0.29770000000000002</c:v>
                </c:pt>
                <c:pt idx="3">
                  <c:v>0.6744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EF-4705-A459-CA091A9A62A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Normals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A1 Full Return</c:v>
                </c:pt>
                <c:pt idx="1">
                  <c:v>A2 50/50 Sched.</c:v>
                </c:pt>
                <c:pt idx="2">
                  <c:v>A3 50/50 Selected</c:v>
                </c:pt>
                <c:pt idx="3">
                  <c:v>A4 Fully Flexible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0.43130000000000002</c:v>
                </c:pt>
                <c:pt idx="1">
                  <c:v>0.14949999999999999</c:v>
                </c:pt>
                <c:pt idx="2">
                  <c:v>0.12839999999999999</c:v>
                </c:pt>
                <c:pt idx="3">
                  <c:v>0.2908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EF-4705-A459-CA091A9A62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730078207"/>
        <c:axId val="1730076543"/>
      </c:barChart>
      <c:catAx>
        <c:axId val="173007820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defRPr>
            </a:pPr>
            <a:endParaRPr lang="en-US"/>
          </a:p>
        </c:txPr>
        <c:crossAx val="1730076543"/>
        <c:crosses val="autoZero"/>
        <c:auto val="1"/>
        <c:lblAlgn val="ctr"/>
        <c:lblOffset val="100"/>
        <c:noMultiLvlLbl val="0"/>
      </c:catAx>
      <c:valAx>
        <c:axId val="1730076543"/>
        <c:scaling>
          <c:orientation val="minMax"/>
          <c:max val="1.1000000000000001"/>
        </c:scaling>
        <c:delete val="0"/>
        <c:axPos val="t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00782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Ideal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A1 Full Return</c:v>
                </c:pt>
                <c:pt idx="1">
                  <c:v>A2 50/50 Sched.</c:v>
                </c:pt>
                <c:pt idx="2">
                  <c:v>A3 50/50 Selected</c:v>
                </c:pt>
                <c:pt idx="3">
                  <c:v>A4 Fully Flexible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0.39400000000000002</c:v>
                </c:pt>
                <c:pt idx="2">
                  <c:v>0.35949999999999999</c:v>
                </c:pt>
                <c:pt idx="3">
                  <c:v>0.69389999999999996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EF-4705-A459-CA091A9A62A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Normals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A1 Full Return</c:v>
                </c:pt>
                <c:pt idx="1">
                  <c:v>A2 50/50 Sched.</c:v>
                </c:pt>
                <c:pt idx="2">
                  <c:v>A3 50/50 Selected</c:v>
                </c:pt>
                <c:pt idx="3">
                  <c:v>A4 Fully Flexible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0.40860000000000002</c:v>
                </c:pt>
                <c:pt idx="1">
                  <c:v>0.161</c:v>
                </c:pt>
                <c:pt idx="2">
                  <c:v>0.1469</c:v>
                </c:pt>
                <c:pt idx="3">
                  <c:v>0.28349999999999997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EF-4705-A459-CA091A9A62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730078207"/>
        <c:axId val="1730076543"/>
      </c:barChart>
      <c:catAx>
        <c:axId val="173007820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defRPr>
            </a:pPr>
            <a:endParaRPr lang="en-US"/>
          </a:p>
        </c:txPr>
        <c:crossAx val="1730076543"/>
        <c:crosses val="autoZero"/>
        <c:auto val="1"/>
        <c:lblAlgn val="ctr"/>
        <c:lblOffset val="100"/>
        <c:noMultiLvlLbl val="0"/>
      </c:catAx>
      <c:valAx>
        <c:axId val="1730076543"/>
        <c:scaling>
          <c:orientation val="minMax"/>
          <c:max val="1.1000000000000001"/>
        </c:scaling>
        <c:delete val="0"/>
        <c:axPos val="t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00782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>
        <a:alpha val="69804"/>
      </a:srgb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CF78-486D-8638-03EB7DC47E1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F78-486D-8638-03EB7DC47E1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CF78-486D-8638-03EB7DC47E18}"/>
              </c:ext>
            </c:extLst>
          </c:dPt>
          <c:cat>
            <c:strRef>
              <c:f>Sheet1!$A$2:$A$5</c:f>
              <c:strCache>
                <c:ptCount val="4"/>
                <c:pt idx="0">
                  <c:v>Excellent</c:v>
                </c:pt>
                <c:pt idx="1">
                  <c:v>Good</c:v>
                </c:pt>
                <c:pt idx="2">
                  <c:v>Fair</c:v>
                </c:pt>
                <c:pt idx="3">
                  <c:v>Poor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0.5</c:v>
                </c:pt>
                <c:pt idx="2">
                  <c:v>0.25</c:v>
                </c:pt>
                <c:pt idx="3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78-486D-8638-03EB7DC47E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axId val="1561920463"/>
        <c:axId val="1561913807"/>
      </c:barChart>
      <c:catAx>
        <c:axId val="156192046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defRPr>
            </a:pPr>
            <a:endParaRPr lang="en-US"/>
          </a:p>
        </c:txPr>
        <c:crossAx val="1561913807"/>
        <c:crosses val="autoZero"/>
        <c:auto val="1"/>
        <c:lblAlgn val="ctr"/>
        <c:lblOffset val="100"/>
        <c:noMultiLvlLbl val="0"/>
      </c:catAx>
      <c:valAx>
        <c:axId val="1561913807"/>
        <c:scaling>
          <c:orientation val="minMax"/>
          <c:max val="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defRPr>
            </a:pPr>
            <a:endParaRPr lang="en-US"/>
          </a:p>
        </c:txPr>
        <c:crossAx val="1561920463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800">
          <a:latin typeface="Malgun Gothic" panose="020B0503020000020004" pitchFamily="34" charset="-127"/>
          <a:ea typeface="Malgun Gothic" panose="020B0503020000020004" pitchFamily="34" charset="-127"/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Ideal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A1 Full Return</c:v>
                </c:pt>
                <c:pt idx="1">
                  <c:v>A2 50/50 Sched.</c:v>
                </c:pt>
                <c:pt idx="2">
                  <c:v>A3 50/50 Selected</c:v>
                </c:pt>
                <c:pt idx="3">
                  <c:v>A4 Fully Flexible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0.25919999999999999</c:v>
                </c:pt>
                <c:pt idx="1">
                  <c:v>0.64949999999999997</c:v>
                </c:pt>
                <c:pt idx="2">
                  <c:v>1</c:v>
                </c:pt>
                <c:pt idx="3">
                  <c:v>0.40500000000000003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B8-4F8E-9B97-55F24605A0D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Normal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A1 Full Return</c:v>
                </c:pt>
                <c:pt idx="1">
                  <c:v>A2 50/50 Sched.</c:v>
                </c:pt>
                <c:pt idx="2">
                  <c:v>A3 50/50 Selected</c:v>
                </c:pt>
                <c:pt idx="3">
                  <c:v>A4 Fully Flexible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0.112</c:v>
                </c:pt>
                <c:pt idx="1">
                  <c:v>0.28070000000000001</c:v>
                </c:pt>
                <c:pt idx="2">
                  <c:v>0.43219999999999997</c:v>
                </c:pt>
                <c:pt idx="3">
                  <c:v>0.17499999999999999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B8-4F8E-9B97-55F24605A0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61917967"/>
        <c:axId val="1561899663"/>
      </c:barChart>
      <c:catAx>
        <c:axId val="156191796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1899663"/>
        <c:crosses val="autoZero"/>
        <c:auto val="1"/>
        <c:lblAlgn val="ctr"/>
        <c:lblOffset val="100"/>
        <c:noMultiLvlLbl val="0"/>
      </c:catAx>
      <c:valAx>
        <c:axId val="1561899663"/>
        <c:scaling>
          <c:orientation val="minMax"/>
          <c:max val="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19179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Ideal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A1 Full Return</c:v>
                </c:pt>
                <c:pt idx="1">
                  <c:v>A2 50/50 Sched.</c:v>
                </c:pt>
                <c:pt idx="2">
                  <c:v>A3 50/50 Selected</c:v>
                </c:pt>
                <c:pt idx="3">
                  <c:v>A4 Fully Flexible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0.83479999999999999</c:v>
                </c:pt>
                <c:pt idx="1">
                  <c:v>0.69499999999999995</c:v>
                </c:pt>
                <c:pt idx="2">
                  <c:v>0.88490000000000002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E5-4CC1-82EE-087154371DA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Normal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A1 Full Return</c:v>
                </c:pt>
                <c:pt idx="1">
                  <c:v>A2 50/50 Sched.</c:v>
                </c:pt>
                <c:pt idx="2">
                  <c:v>A3 50/50 Selected</c:v>
                </c:pt>
                <c:pt idx="3">
                  <c:v>A4 Fully Flexible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0.2445</c:v>
                </c:pt>
                <c:pt idx="1">
                  <c:v>0.20349999999999999</c:v>
                </c:pt>
                <c:pt idx="2">
                  <c:v>0.2591</c:v>
                </c:pt>
                <c:pt idx="3">
                  <c:v>0.29289999999999999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E5-4CC1-82EE-087154371D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61917967"/>
        <c:axId val="1561899663"/>
      </c:barChart>
      <c:catAx>
        <c:axId val="156191796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1899663"/>
        <c:crosses val="autoZero"/>
        <c:auto val="1"/>
        <c:lblAlgn val="ctr"/>
        <c:lblOffset val="100"/>
        <c:noMultiLvlLbl val="0"/>
      </c:catAx>
      <c:valAx>
        <c:axId val="1561899663"/>
        <c:scaling>
          <c:orientation val="minMax"/>
          <c:max val="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19179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95F-4315-9A94-2436A6D328B1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95F-4315-9A94-2436A6D328B1}"/>
              </c:ext>
            </c:extLst>
          </c:dPt>
          <c:val>
            <c:numRef>
              <c:f>Sheet1!$D$3:$E$3</c:f>
              <c:numCache>
                <c:formatCode>0%</c:formatCode>
                <c:ptCount val="2"/>
                <c:pt idx="0">
                  <c:v>0.7</c:v>
                </c:pt>
                <c:pt idx="1">
                  <c:v>0.30000000000000004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5F-4315-9A94-2436A6D328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86ADC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763-41C7-BED5-F2AB5360E42C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763-41C7-BED5-F2AB5360E42C}"/>
              </c:ext>
            </c:extLst>
          </c:dPt>
          <c:cat>
            <c:strRef>
              <c:f>Sheet1!$A$2:$A$3</c:f>
              <c:strCache>
                <c:ptCount val="1"/>
                <c:pt idx="0">
                  <c:v>At least 1st dose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0.65</c:v>
                </c:pt>
                <c:pt idx="1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63-41C7-BED5-F2AB5360E4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Ideal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A1 Full Return</c:v>
                </c:pt>
                <c:pt idx="1">
                  <c:v>A2 50/50 Sched.</c:v>
                </c:pt>
                <c:pt idx="2">
                  <c:v>A3 50/50 Selected</c:v>
                </c:pt>
                <c:pt idx="3">
                  <c:v>A4 Fully Flexible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0.58140000000000003</c:v>
                </c:pt>
                <c:pt idx="2">
                  <c:v>0.55959999999999999</c:v>
                </c:pt>
                <c:pt idx="3">
                  <c:v>0.315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EF-4705-A459-CA091A9A62A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Normals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A1 Full Return</c:v>
                </c:pt>
                <c:pt idx="1">
                  <c:v>A2 50/50 Sched.</c:v>
                </c:pt>
                <c:pt idx="2">
                  <c:v>A3 50/50 Selected</c:v>
                </c:pt>
                <c:pt idx="3">
                  <c:v>A4 Fully Flexible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0.40720000000000001</c:v>
                </c:pt>
                <c:pt idx="1">
                  <c:v>0.23669999999999999</c:v>
                </c:pt>
                <c:pt idx="2">
                  <c:v>0.22789999999999999</c:v>
                </c:pt>
                <c:pt idx="3">
                  <c:v>0.1283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EF-4705-A459-CA091A9A62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730078207"/>
        <c:axId val="1730076543"/>
      </c:barChart>
      <c:catAx>
        <c:axId val="173007820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defRPr>
            </a:pPr>
            <a:endParaRPr lang="en-US"/>
          </a:p>
        </c:txPr>
        <c:crossAx val="1730076543"/>
        <c:crosses val="autoZero"/>
        <c:auto val="1"/>
        <c:lblAlgn val="ctr"/>
        <c:lblOffset val="100"/>
        <c:noMultiLvlLbl val="0"/>
      </c:catAx>
      <c:valAx>
        <c:axId val="1730076543"/>
        <c:scaling>
          <c:orientation val="minMax"/>
          <c:max val="1.1000000000000001"/>
        </c:scaling>
        <c:delete val="0"/>
        <c:axPos val="t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00782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Ideal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A1 Full Return</c:v>
                </c:pt>
                <c:pt idx="1">
                  <c:v>A2 50/50 Sched.</c:v>
                </c:pt>
                <c:pt idx="2">
                  <c:v>A3 50/50 Selected</c:v>
                </c:pt>
                <c:pt idx="3">
                  <c:v>A4 Fully Flexible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0.62439999999999996</c:v>
                </c:pt>
                <c:pt idx="1">
                  <c:v>0.57720000000000005</c:v>
                </c:pt>
                <c:pt idx="2">
                  <c:v>0.79620000000000002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EF-4705-A459-CA091A9A62A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Normals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A1 Full Return</c:v>
                </c:pt>
                <c:pt idx="1">
                  <c:v>A2 50/50 Sched.</c:v>
                </c:pt>
                <c:pt idx="2">
                  <c:v>A3 50/50 Selected</c:v>
                </c:pt>
                <c:pt idx="3">
                  <c:v>A4 Fully Flexible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0.20830000000000001</c:v>
                </c:pt>
                <c:pt idx="1">
                  <c:v>0.1925</c:v>
                </c:pt>
                <c:pt idx="2">
                  <c:v>0.2656</c:v>
                </c:pt>
                <c:pt idx="3">
                  <c:v>0.33360000000000001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EF-4705-A459-CA091A9A62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730078207"/>
        <c:axId val="1730076543"/>
      </c:barChart>
      <c:catAx>
        <c:axId val="173007820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defRPr>
            </a:pPr>
            <a:endParaRPr lang="en-US"/>
          </a:p>
        </c:txPr>
        <c:crossAx val="1730076543"/>
        <c:crosses val="autoZero"/>
        <c:auto val="1"/>
        <c:lblAlgn val="ctr"/>
        <c:lblOffset val="100"/>
        <c:noMultiLvlLbl val="0"/>
      </c:catAx>
      <c:valAx>
        <c:axId val="1730076543"/>
        <c:scaling>
          <c:orientation val="minMax"/>
          <c:max val="1.1000000000000001"/>
        </c:scaling>
        <c:delete val="0"/>
        <c:axPos val="t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00782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Ideal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A1 Full Return</c:v>
                </c:pt>
                <c:pt idx="1">
                  <c:v>A2 50/50 Sched.</c:v>
                </c:pt>
                <c:pt idx="2">
                  <c:v>A3 50/50 Selected</c:v>
                </c:pt>
                <c:pt idx="3">
                  <c:v>A4 Fully Flexible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0.69730000000000003</c:v>
                </c:pt>
                <c:pt idx="2">
                  <c:v>0.80149999999999999</c:v>
                </c:pt>
                <c:pt idx="3">
                  <c:v>0.74990000000000001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EF-4705-A459-CA091A9A62A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Normals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A1 Full Return</c:v>
                </c:pt>
                <c:pt idx="1">
                  <c:v>A2 50/50 Sched.</c:v>
                </c:pt>
                <c:pt idx="2">
                  <c:v>A3 50/50 Selected</c:v>
                </c:pt>
                <c:pt idx="3">
                  <c:v>A4 Fully Flexible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0.30780000000000002</c:v>
                </c:pt>
                <c:pt idx="1">
                  <c:v>0.21460000000000001</c:v>
                </c:pt>
                <c:pt idx="2">
                  <c:v>0.2467</c:v>
                </c:pt>
                <c:pt idx="3">
                  <c:v>0.23089999999999999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EF-4705-A459-CA091A9A62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730078207"/>
        <c:axId val="1730076543"/>
      </c:barChart>
      <c:catAx>
        <c:axId val="173007820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defRPr>
            </a:pPr>
            <a:endParaRPr lang="en-US"/>
          </a:p>
        </c:txPr>
        <c:crossAx val="1730076543"/>
        <c:crosses val="autoZero"/>
        <c:auto val="1"/>
        <c:lblAlgn val="ctr"/>
        <c:lblOffset val="100"/>
        <c:noMultiLvlLbl val="0"/>
      </c:catAx>
      <c:valAx>
        <c:axId val="1730076543"/>
        <c:scaling>
          <c:orientation val="minMax"/>
          <c:max val="1.1000000000000001"/>
        </c:scaling>
        <c:delete val="0"/>
        <c:axPos val="t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00782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>
        <a:alpha val="69804"/>
      </a:srgb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Ideal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A1 Full Return</c:v>
                </c:pt>
                <c:pt idx="1">
                  <c:v>A2 50/50 Sched.</c:v>
                </c:pt>
                <c:pt idx="2">
                  <c:v>A3 50/50 Selected</c:v>
                </c:pt>
                <c:pt idx="3">
                  <c:v>A4 Fully Flexible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0.62429999999999997</c:v>
                </c:pt>
                <c:pt idx="1">
                  <c:v>0.57720000000000005</c:v>
                </c:pt>
                <c:pt idx="2">
                  <c:v>0.79610000000000003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EF-4705-A459-CA091A9A62A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Normals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A1 Full Return</c:v>
                </c:pt>
                <c:pt idx="1">
                  <c:v>A2 50/50 Sched.</c:v>
                </c:pt>
                <c:pt idx="2">
                  <c:v>A3 50/50 Selected</c:v>
                </c:pt>
                <c:pt idx="3">
                  <c:v>A4 Fully Flexible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0.20830000000000001</c:v>
                </c:pt>
                <c:pt idx="1">
                  <c:v>0.1925</c:v>
                </c:pt>
                <c:pt idx="2">
                  <c:v>0.2656</c:v>
                </c:pt>
                <c:pt idx="3">
                  <c:v>0.33360000000000001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EF-4705-A459-CA091A9A62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730078207"/>
        <c:axId val="1730076543"/>
      </c:barChart>
      <c:catAx>
        <c:axId val="173007820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defRPr>
            </a:pPr>
            <a:endParaRPr lang="en-US"/>
          </a:p>
        </c:txPr>
        <c:crossAx val="1730076543"/>
        <c:crosses val="autoZero"/>
        <c:auto val="1"/>
        <c:lblAlgn val="ctr"/>
        <c:lblOffset val="100"/>
        <c:noMultiLvlLbl val="0"/>
      </c:catAx>
      <c:valAx>
        <c:axId val="1730076543"/>
        <c:scaling>
          <c:orientation val="minMax"/>
          <c:max val="1.1000000000000001"/>
        </c:scaling>
        <c:delete val="0"/>
        <c:axPos val="t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00782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Ideal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A1 Full Return</c:v>
                </c:pt>
                <c:pt idx="1">
                  <c:v>A2 50/50 Sched.</c:v>
                </c:pt>
                <c:pt idx="2">
                  <c:v>A3 50/50 Selected</c:v>
                </c:pt>
                <c:pt idx="3">
                  <c:v>A4 Fully Flexible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0.87929999999999997</c:v>
                </c:pt>
                <c:pt idx="1">
                  <c:v>0.68089999999999995</c:v>
                </c:pt>
                <c:pt idx="2">
                  <c:v>0.79930000000000001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EF-4705-A459-CA091A9A62A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Normals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A1 Full Return</c:v>
                </c:pt>
                <c:pt idx="1">
                  <c:v>A2 50/50 Sched.</c:v>
                </c:pt>
                <c:pt idx="2">
                  <c:v>A3 50/50 Selected</c:v>
                </c:pt>
                <c:pt idx="3">
                  <c:v>A4 Fully Flexible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0.26169999999999999</c:v>
                </c:pt>
                <c:pt idx="1">
                  <c:v>0.20269999999999999</c:v>
                </c:pt>
                <c:pt idx="2">
                  <c:v>0.2379</c:v>
                </c:pt>
                <c:pt idx="3">
                  <c:v>0.29770000000000002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EF-4705-A459-CA091A9A62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730078207"/>
        <c:axId val="1730076543"/>
      </c:barChart>
      <c:catAx>
        <c:axId val="173007820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defRPr>
            </a:pPr>
            <a:endParaRPr lang="en-US"/>
          </a:p>
        </c:txPr>
        <c:crossAx val="1730076543"/>
        <c:crosses val="autoZero"/>
        <c:auto val="1"/>
        <c:lblAlgn val="ctr"/>
        <c:lblOffset val="100"/>
        <c:noMultiLvlLbl val="0"/>
      </c:catAx>
      <c:valAx>
        <c:axId val="1730076543"/>
        <c:scaling>
          <c:orientation val="minMax"/>
          <c:max val="1.1000000000000001"/>
        </c:scaling>
        <c:delete val="0"/>
        <c:axPos val="t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00782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Ideal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A1 Full Return</c:v>
                </c:pt>
                <c:pt idx="1">
                  <c:v>A2 50/50 Sched.</c:v>
                </c:pt>
                <c:pt idx="2">
                  <c:v>A3 50/50 Selected</c:v>
                </c:pt>
                <c:pt idx="3">
                  <c:v>A4 Fully Flexible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0.50290000000000001</c:v>
                </c:pt>
                <c:pt idx="1">
                  <c:v>0.53859999999999997</c:v>
                </c:pt>
                <c:pt idx="2">
                  <c:v>0.76259999999999994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EF-4705-A459-CA091A9A62A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Normals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A1 Full Return</c:v>
                </c:pt>
                <c:pt idx="1">
                  <c:v>A2 50/50 Sched.</c:v>
                </c:pt>
                <c:pt idx="2">
                  <c:v>A3 50/50 Selected</c:v>
                </c:pt>
                <c:pt idx="3">
                  <c:v>A4 Fully Flexible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0.1794</c:v>
                </c:pt>
                <c:pt idx="1">
                  <c:v>0.19209999999999999</c:v>
                </c:pt>
                <c:pt idx="2">
                  <c:v>0.27189999999999998</c:v>
                </c:pt>
                <c:pt idx="3">
                  <c:v>0.35659999999999997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EF-4705-A459-CA091A9A62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730078207"/>
        <c:axId val="1730076543"/>
      </c:barChart>
      <c:catAx>
        <c:axId val="173007820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defRPr>
            </a:pPr>
            <a:endParaRPr lang="en-US"/>
          </a:p>
        </c:txPr>
        <c:crossAx val="1730076543"/>
        <c:crosses val="autoZero"/>
        <c:auto val="1"/>
        <c:lblAlgn val="ctr"/>
        <c:lblOffset val="100"/>
        <c:noMultiLvlLbl val="0"/>
      </c:catAx>
      <c:valAx>
        <c:axId val="1730076543"/>
        <c:scaling>
          <c:orientation val="minMax"/>
          <c:max val="1.1000000000000001"/>
        </c:scaling>
        <c:delete val="0"/>
        <c:axPos val="t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00782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>
        <a:alpha val="69804"/>
      </a:srgb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2984FC-6C7E-4593-9C3B-D25FAE0C12FE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0B16DF-DDA4-49E6-9358-E1B9BE9683D2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>
              <a:latin typeface="Malgun Gothic" panose="020B0503020000020004" pitchFamily="34" charset="-127"/>
              <a:ea typeface="Malgun Gothic" panose="020B0503020000020004" pitchFamily="34" charset="-127"/>
            </a:rPr>
            <a:t>Executive Director</a:t>
          </a:r>
          <a:endParaRPr lang="en-US" dirty="0">
            <a:latin typeface="Malgun Gothic" panose="020B0503020000020004" pitchFamily="34" charset="-127"/>
            <a:ea typeface="Malgun Gothic" panose="020B0503020000020004" pitchFamily="34" charset="-127"/>
          </a:endParaRPr>
        </a:p>
      </dgm:t>
    </dgm:pt>
    <dgm:pt modelId="{3BBFE34F-5038-488B-A2EE-1CDD488074A0}" type="parTrans" cxnId="{07D9F820-6796-45D9-AD43-E0D7F0B25939}">
      <dgm:prSet/>
      <dgm:spPr/>
      <dgm:t>
        <a:bodyPr/>
        <a:lstStyle/>
        <a:p>
          <a:endParaRPr lang="en-US">
            <a:latin typeface="Malgun Gothic" panose="020B0503020000020004" pitchFamily="34" charset="-127"/>
            <a:ea typeface="Malgun Gothic" panose="020B0503020000020004" pitchFamily="34" charset="-127"/>
          </a:endParaRPr>
        </a:p>
      </dgm:t>
    </dgm:pt>
    <dgm:pt modelId="{E76FE0B8-84CE-4C14-86EB-ADFC084557E6}" type="sibTrans" cxnId="{07D9F820-6796-45D9-AD43-E0D7F0B25939}">
      <dgm:prSet/>
      <dgm:spPr/>
      <dgm:t>
        <a:bodyPr/>
        <a:lstStyle/>
        <a:p>
          <a:endParaRPr lang="en-US">
            <a:latin typeface="Malgun Gothic" panose="020B0503020000020004" pitchFamily="34" charset="-127"/>
            <a:ea typeface="Malgun Gothic" panose="020B0503020000020004" pitchFamily="34" charset="-127"/>
          </a:endParaRPr>
        </a:p>
      </dgm:t>
    </dgm:pt>
    <dgm:pt modelId="{33316F40-11EF-4A5A-B572-0C29E3EE6A9D}">
      <dgm:prSet phldrT="[Text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 dirty="0">
              <a:latin typeface="Malgun Gothic" panose="020B0503020000020004" pitchFamily="34" charset="-127"/>
              <a:ea typeface="Malgun Gothic" panose="020B0503020000020004" pitchFamily="34" charset="-127"/>
            </a:rPr>
            <a:t>Director</a:t>
          </a:r>
        </a:p>
      </dgm:t>
    </dgm:pt>
    <dgm:pt modelId="{6A70D15B-A59C-4FB1-8CE4-A252FC0D731F}" type="parTrans" cxnId="{4F3290C6-520A-4A36-926A-A50BE4E39B3D}">
      <dgm:prSet/>
      <dgm:spPr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en-US">
            <a:latin typeface="Malgun Gothic" panose="020B0503020000020004" pitchFamily="34" charset="-127"/>
            <a:ea typeface="Malgun Gothic" panose="020B0503020000020004" pitchFamily="34" charset="-127"/>
          </a:endParaRPr>
        </a:p>
      </dgm:t>
    </dgm:pt>
    <dgm:pt modelId="{96814FC0-A4AB-4AE2-99B8-332A29A88397}" type="sibTrans" cxnId="{4F3290C6-520A-4A36-926A-A50BE4E39B3D}">
      <dgm:prSet/>
      <dgm:spPr/>
      <dgm:t>
        <a:bodyPr/>
        <a:lstStyle/>
        <a:p>
          <a:endParaRPr lang="en-US">
            <a:latin typeface="Malgun Gothic" panose="020B0503020000020004" pitchFamily="34" charset="-127"/>
            <a:ea typeface="Malgun Gothic" panose="020B0503020000020004" pitchFamily="34" charset="-127"/>
          </a:endParaRPr>
        </a:p>
      </dgm:t>
    </dgm:pt>
    <dgm:pt modelId="{53E5C778-5ACC-4264-A00D-365D317B9C36}">
      <dgm:prSet phldrT="[Text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 dirty="0">
              <a:latin typeface="Malgun Gothic" panose="020B0503020000020004" pitchFamily="34" charset="-127"/>
              <a:ea typeface="Malgun Gothic" panose="020B0503020000020004" pitchFamily="34" charset="-127"/>
            </a:rPr>
            <a:t>Managers</a:t>
          </a:r>
        </a:p>
      </dgm:t>
    </dgm:pt>
    <dgm:pt modelId="{15C3F46C-3142-4726-9DA7-2D126FDFEE96}" type="parTrans" cxnId="{D2F8669B-9C80-4C89-B8D2-5F81DA5A3F8A}">
      <dgm:prSet/>
      <dgm:spPr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en-US">
            <a:latin typeface="Malgun Gothic" panose="020B0503020000020004" pitchFamily="34" charset="-127"/>
            <a:ea typeface="Malgun Gothic" panose="020B0503020000020004" pitchFamily="34" charset="-127"/>
          </a:endParaRPr>
        </a:p>
      </dgm:t>
    </dgm:pt>
    <dgm:pt modelId="{C1ED2989-278A-48C2-BCF8-030536285369}" type="sibTrans" cxnId="{D2F8669B-9C80-4C89-B8D2-5F81DA5A3F8A}">
      <dgm:prSet/>
      <dgm:spPr/>
      <dgm:t>
        <a:bodyPr/>
        <a:lstStyle/>
        <a:p>
          <a:endParaRPr lang="en-US">
            <a:latin typeface="Malgun Gothic" panose="020B0503020000020004" pitchFamily="34" charset="-127"/>
            <a:ea typeface="Malgun Gothic" panose="020B0503020000020004" pitchFamily="34" charset="-127"/>
          </a:endParaRPr>
        </a:p>
      </dgm:t>
    </dgm:pt>
    <dgm:pt modelId="{A8EC76DA-7FC5-4578-8194-6A68D5DA7D90}">
      <dgm:prSet phldrT="[Text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 dirty="0">
              <a:latin typeface="Malgun Gothic" panose="020B0503020000020004" pitchFamily="34" charset="-127"/>
              <a:ea typeface="Malgun Gothic" panose="020B0503020000020004" pitchFamily="34" charset="-127"/>
            </a:rPr>
            <a:t>R&amp;D engineers</a:t>
          </a:r>
        </a:p>
      </dgm:t>
    </dgm:pt>
    <dgm:pt modelId="{6D7FABCC-2873-4974-86A3-45275ECF0B5B}" type="parTrans" cxnId="{EB77240F-2488-4399-B060-A01183170597}">
      <dgm:prSet/>
      <dgm:spPr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en-US">
            <a:latin typeface="Malgun Gothic" panose="020B0503020000020004" pitchFamily="34" charset="-127"/>
            <a:ea typeface="Malgun Gothic" panose="020B0503020000020004" pitchFamily="34" charset="-127"/>
          </a:endParaRPr>
        </a:p>
      </dgm:t>
    </dgm:pt>
    <dgm:pt modelId="{F492ED5A-EED0-473A-8D5C-5DC13E2AE8C1}" type="sibTrans" cxnId="{EB77240F-2488-4399-B060-A01183170597}">
      <dgm:prSet/>
      <dgm:spPr/>
      <dgm:t>
        <a:bodyPr/>
        <a:lstStyle/>
        <a:p>
          <a:endParaRPr lang="en-US">
            <a:latin typeface="Malgun Gothic" panose="020B0503020000020004" pitchFamily="34" charset="-127"/>
            <a:ea typeface="Malgun Gothic" panose="020B0503020000020004" pitchFamily="34" charset="-127"/>
          </a:endParaRPr>
        </a:p>
      </dgm:t>
    </dgm:pt>
    <dgm:pt modelId="{76236380-C094-46A3-9C5C-7B889271701F}" type="pres">
      <dgm:prSet presAssocID="{782984FC-6C7E-4593-9C3B-D25FAE0C12FE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176C1CD-BFE3-4A1F-B965-7D28290FF69F}" type="pres">
      <dgm:prSet presAssocID="{782984FC-6C7E-4593-9C3B-D25FAE0C12FE}" presName="hierFlow" presStyleCnt="0"/>
      <dgm:spPr/>
    </dgm:pt>
    <dgm:pt modelId="{F18D40B9-DE2E-4107-86FC-2CE291F38102}" type="pres">
      <dgm:prSet presAssocID="{782984FC-6C7E-4593-9C3B-D25FAE0C12FE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7138763F-FC54-47B7-A427-BD0963744E20}" type="pres">
      <dgm:prSet presAssocID="{EA0B16DF-DDA4-49E6-9358-E1B9BE9683D2}" presName="Name14" presStyleCnt="0"/>
      <dgm:spPr/>
    </dgm:pt>
    <dgm:pt modelId="{67426DAD-5B9F-4071-8CDB-B868621B0ABE}" type="pres">
      <dgm:prSet presAssocID="{EA0B16DF-DDA4-49E6-9358-E1B9BE9683D2}" presName="level1Shape" presStyleLbl="node0" presStyleIdx="0" presStyleCnt="1">
        <dgm:presLayoutVars>
          <dgm:chPref val="3"/>
        </dgm:presLayoutVars>
      </dgm:prSet>
      <dgm:spPr/>
    </dgm:pt>
    <dgm:pt modelId="{BC87393C-C6CE-473B-9224-5193D376AD2F}" type="pres">
      <dgm:prSet presAssocID="{EA0B16DF-DDA4-49E6-9358-E1B9BE9683D2}" presName="hierChild2" presStyleCnt="0"/>
      <dgm:spPr/>
    </dgm:pt>
    <dgm:pt modelId="{71317031-C8AA-44BE-A450-87E6676D6C31}" type="pres">
      <dgm:prSet presAssocID="{6A70D15B-A59C-4FB1-8CE4-A252FC0D731F}" presName="Name19" presStyleLbl="parChTrans1D2" presStyleIdx="0" presStyleCnt="1"/>
      <dgm:spPr/>
    </dgm:pt>
    <dgm:pt modelId="{DBABB036-0D56-435E-8AFE-50C7397BF772}" type="pres">
      <dgm:prSet presAssocID="{33316F40-11EF-4A5A-B572-0C29E3EE6A9D}" presName="Name21" presStyleCnt="0"/>
      <dgm:spPr/>
    </dgm:pt>
    <dgm:pt modelId="{EC4CB288-D9CF-4EF8-8CD3-0F7C598333D2}" type="pres">
      <dgm:prSet presAssocID="{33316F40-11EF-4A5A-B572-0C29E3EE6A9D}" presName="level2Shape" presStyleLbl="node2" presStyleIdx="0" presStyleCnt="1"/>
      <dgm:spPr/>
    </dgm:pt>
    <dgm:pt modelId="{51550B2B-BA19-4338-9C47-34DA88CDCC7F}" type="pres">
      <dgm:prSet presAssocID="{33316F40-11EF-4A5A-B572-0C29E3EE6A9D}" presName="hierChild3" presStyleCnt="0"/>
      <dgm:spPr/>
    </dgm:pt>
    <dgm:pt modelId="{A943F985-0552-4143-B7DF-080065769C90}" type="pres">
      <dgm:prSet presAssocID="{15C3F46C-3142-4726-9DA7-2D126FDFEE96}" presName="Name19" presStyleLbl="parChTrans1D3" presStyleIdx="0" presStyleCnt="1"/>
      <dgm:spPr/>
    </dgm:pt>
    <dgm:pt modelId="{3F01422F-D8F8-4568-AB98-1188FEAE5E47}" type="pres">
      <dgm:prSet presAssocID="{53E5C778-5ACC-4264-A00D-365D317B9C36}" presName="Name21" presStyleCnt="0"/>
      <dgm:spPr/>
    </dgm:pt>
    <dgm:pt modelId="{D21DE3A5-D4A6-41B6-9E7A-BD1A500E999A}" type="pres">
      <dgm:prSet presAssocID="{53E5C778-5ACC-4264-A00D-365D317B9C36}" presName="level2Shape" presStyleLbl="node3" presStyleIdx="0" presStyleCnt="1"/>
      <dgm:spPr/>
    </dgm:pt>
    <dgm:pt modelId="{6E4A2BE8-F0FA-44AF-8F36-6C01063F8595}" type="pres">
      <dgm:prSet presAssocID="{53E5C778-5ACC-4264-A00D-365D317B9C36}" presName="hierChild3" presStyleCnt="0"/>
      <dgm:spPr/>
    </dgm:pt>
    <dgm:pt modelId="{3A3800A4-6F44-4CAD-8818-D9DD733B22FF}" type="pres">
      <dgm:prSet presAssocID="{6D7FABCC-2873-4974-86A3-45275ECF0B5B}" presName="Name19" presStyleLbl="parChTrans1D4" presStyleIdx="0" presStyleCnt="1"/>
      <dgm:spPr/>
    </dgm:pt>
    <dgm:pt modelId="{4A864118-0645-4C17-88BF-94A22BB4C7FC}" type="pres">
      <dgm:prSet presAssocID="{A8EC76DA-7FC5-4578-8194-6A68D5DA7D90}" presName="Name21" presStyleCnt="0"/>
      <dgm:spPr/>
    </dgm:pt>
    <dgm:pt modelId="{2A01109F-E71A-41CC-9108-BCCFDD34DCB7}" type="pres">
      <dgm:prSet presAssocID="{A8EC76DA-7FC5-4578-8194-6A68D5DA7D90}" presName="level2Shape" presStyleLbl="node4" presStyleIdx="0" presStyleCnt="1"/>
      <dgm:spPr/>
    </dgm:pt>
    <dgm:pt modelId="{0CFDE8A6-66B6-45A4-A573-C4715A17B041}" type="pres">
      <dgm:prSet presAssocID="{A8EC76DA-7FC5-4578-8194-6A68D5DA7D90}" presName="hierChild3" presStyleCnt="0"/>
      <dgm:spPr/>
    </dgm:pt>
    <dgm:pt modelId="{451C5F79-1A7A-4465-A3F3-6650A7373E37}" type="pres">
      <dgm:prSet presAssocID="{782984FC-6C7E-4593-9C3B-D25FAE0C12FE}" presName="bgShapesFlow" presStyleCnt="0"/>
      <dgm:spPr/>
    </dgm:pt>
  </dgm:ptLst>
  <dgm:cxnLst>
    <dgm:cxn modelId="{EB77240F-2488-4399-B060-A01183170597}" srcId="{53E5C778-5ACC-4264-A00D-365D317B9C36}" destId="{A8EC76DA-7FC5-4578-8194-6A68D5DA7D90}" srcOrd="0" destOrd="0" parTransId="{6D7FABCC-2873-4974-86A3-45275ECF0B5B}" sibTransId="{F492ED5A-EED0-473A-8D5C-5DC13E2AE8C1}"/>
    <dgm:cxn modelId="{3A85291A-ED5B-4374-9661-A6A40B449932}" type="presOf" srcId="{15C3F46C-3142-4726-9DA7-2D126FDFEE96}" destId="{A943F985-0552-4143-B7DF-080065769C90}" srcOrd="0" destOrd="0" presId="urn:microsoft.com/office/officeart/2005/8/layout/hierarchy6"/>
    <dgm:cxn modelId="{53468720-24D7-431C-AC39-A1D0CF804F78}" type="presOf" srcId="{6A70D15B-A59C-4FB1-8CE4-A252FC0D731F}" destId="{71317031-C8AA-44BE-A450-87E6676D6C31}" srcOrd="0" destOrd="0" presId="urn:microsoft.com/office/officeart/2005/8/layout/hierarchy6"/>
    <dgm:cxn modelId="{07D9F820-6796-45D9-AD43-E0D7F0B25939}" srcId="{782984FC-6C7E-4593-9C3B-D25FAE0C12FE}" destId="{EA0B16DF-DDA4-49E6-9358-E1B9BE9683D2}" srcOrd="0" destOrd="0" parTransId="{3BBFE34F-5038-488B-A2EE-1CDD488074A0}" sibTransId="{E76FE0B8-84CE-4C14-86EB-ADFC084557E6}"/>
    <dgm:cxn modelId="{447AE666-D014-46C7-B5CB-F78D2AE30BA8}" type="presOf" srcId="{6D7FABCC-2873-4974-86A3-45275ECF0B5B}" destId="{3A3800A4-6F44-4CAD-8818-D9DD733B22FF}" srcOrd="0" destOrd="0" presId="urn:microsoft.com/office/officeart/2005/8/layout/hierarchy6"/>
    <dgm:cxn modelId="{AE75B66B-46CE-415C-A549-75260DBF0D76}" type="presOf" srcId="{53E5C778-5ACC-4264-A00D-365D317B9C36}" destId="{D21DE3A5-D4A6-41B6-9E7A-BD1A500E999A}" srcOrd="0" destOrd="0" presId="urn:microsoft.com/office/officeart/2005/8/layout/hierarchy6"/>
    <dgm:cxn modelId="{A8719A77-2506-42D9-8996-8C4A1D68BBFA}" type="presOf" srcId="{EA0B16DF-DDA4-49E6-9358-E1B9BE9683D2}" destId="{67426DAD-5B9F-4071-8CDB-B868621B0ABE}" srcOrd="0" destOrd="0" presId="urn:microsoft.com/office/officeart/2005/8/layout/hierarchy6"/>
    <dgm:cxn modelId="{CEB89C99-107B-4C9F-B4DD-C16EA37D6CDF}" type="presOf" srcId="{782984FC-6C7E-4593-9C3B-D25FAE0C12FE}" destId="{76236380-C094-46A3-9C5C-7B889271701F}" srcOrd="0" destOrd="0" presId="urn:microsoft.com/office/officeart/2005/8/layout/hierarchy6"/>
    <dgm:cxn modelId="{D2F8669B-9C80-4C89-B8D2-5F81DA5A3F8A}" srcId="{33316F40-11EF-4A5A-B572-0C29E3EE6A9D}" destId="{53E5C778-5ACC-4264-A00D-365D317B9C36}" srcOrd="0" destOrd="0" parTransId="{15C3F46C-3142-4726-9DA7-2D126FDFEE96}" sibTransId="{C1ED2989-278A-48C2-BCF8-030536285369}"/>
    <dgm:cxn modelId="{AEB343C3-E050-4F51-8042-750B14FEE01C}" type="presOf" srcId="{33316F40-11EF-4A5A-B572-0C29E3EE6A9D}" destId="{EC4CB288-D9CF-4EF8-8CD3-0F7C598333D2}" srcOrd="0" destOrd="0" presId="urn:microsoft.com/office/officeart/2005/8/layout/hierarchy6"/>
    <dgm:cxn modelId="{4F3290C6-520A-4A36-926A-A50BE4E39B3D}" srcId="{EA0B16DF-DDA4-49E6-9358-E1B9BE9683D2}" destId="{33316F40-11EF-4A5A-B572-0C29E3EE6A9D}" srcOrd="0" destOrd="0" parTransId="{6A70D15B-A59C-4FB1-8CE4-A252FC0D731F}" sibTransId="{96814FC0-A4AB-4AE2-99B8-332A29A88397}"/>
    <dgm:cxn modelId="{D6496FCE-C061-4714-894A-D06BCCE33444}" type="presOf" srcId="{A8EC76DA-7FC5-4578-8194-6A68D5DA7D90}" destId="{2A01109F-E71A-41CC-9108-BCCFDD34DCB7}" srcOrd="0" destOrd="0" presId="urn:microsoft.com/office/officeart/2005/8/layout/hierarchy6"/>
    <dgm:cxn modelId="{413CA75D-4D20-4329-8AB5-A05AC15CD519}" type="presParOf" srcId="{76236380-C094-46A3-9C5C-7B889271701F}" destId="{1176C1CD-BFE3-4A1F-B965-7D28290FF69F}" srcOrd="0" destOrd="0" presId="urn:microsoft.com/office/officeart/2005/8/layout/hierarchy6"/>
    <dgm:cxn modelId="{13B66D6C-9C9B-4369-BC03-7F7ECFAEA9E5}" type="presParOf" srcId="{1176C1CD-BFE3-4A1F-B965-7D28290FF69F}" destId="{F18D40B9-DE2E-4107-86FC-2CE291F38102}" srcOrd="0" destOrd="0" presId="urn:microsoft.com/office/officeart/2005/8/layout/hierarchy6"/>
    <dgm:cxn modelId="{8A1A8C43-C584-42A2-9C72-48A1F5F5AE27}" type="presParOf" srcId="{F18D40B9-DE2E-4107-86FC-2CE291F38102}" destId="{7138763F-FC54-47B7-A427-BD0963744E20}" srcOrd="0" destOrd="0" presId="urn:microsoft.com/office/officeart/2005/8/layout/hierarchy6"/>
    <dgm:cxn modelId="{E4A80359-4BD0-4285-98AC-431B0C7CF276}" type="presParOf" srcId="{7138763F-FC54-47B7-A427-BD0963744E20}" destId="{67426DAD-5B9F-4071-8CDB-B868621B0ABE}" srcOrd="0" destOrd="0" presId="urn:microsoft.com/office/officeart/2005/8/layout/hierarchy6"/>
    <dgm:cxn modelId="{9B218928-BDB3-4483-92C2-8D0F289C74DF}" type="presParOf" srcId="{7138763F-FC54-47B7-A427-BD0963744E20}" destId="{BC87393C-C6CE-473B-9224-5193D376AD2F}" srcOrd="1" destOrd="0" presId="urn:microsoft.com/office/officeart/2005/8/layout/hierarchy6"/>
    <dgm:cxn modelId="{C7E18CC9-6FF2-4822-8566-37085478EB14}" type="presParOf" srcId="{BC87393C-C6CE-473B-9224-5193D376AD2F}" destId="{71317031-C8AA-44BE-A450-87E6676D6C31}" srcOrd="0" destOrd="0" presId="urn:microsoft.com/office/officeart/2005/8/layout/hierarchy6"/>
    <dgm:cxn modelId="{2354FDAE-4EAC-4634-9A93-1F7AAD8DAF71}" type="presParOf" srcId="{BC87393C-C6CE-473B-9224-5193D376AD2F}" destId="{DBABB036-0D56-435E-8AFE-50C7397BF772}" srcOrd="1" destOrd="0" presId="urn:microsoft.com/office/officeart/2005/8/layout/hierarchy6"/>
    <dgm:cxn modelId="{3D95D4F1-E2BB-4B99-A7AD-94BA28C3BB25}" type="presParOf" srcId="{DBABB036-0D56-435E-8AFE-50C7397BF772}" destId="{EC4CB288-D9CF-4EF8-8CD3-0F7C598333D2}" srcOrd="0" destOrd="0" presId="urn:microsoft.com/office/officeart/2005/8/layout/hierarchy6"/>
    <dgm:cxn modelId="{5EDB8027-A230-42F7-B473-863B7CE57638}" type="presParOf" srcId="{DBABB036-0D56-435E-8AFE-50C7397BF772}" destId="{51550B2B-BA19-4338-9C47-34DA88CDCC7F}" srcOrd="1" destOrd="0" presId="urn:microsoft.com/office/officeart/2005/8/layout/hierarchy6"/>
    <dgm:cxn modelId="{C76F0AC7-B3C2-4A5C-BBA5-FFE451DF90DB}" type="presParOf" srcId="{51550B2B-BA19-4338-9C47-34DA88CDCC7F}" destId="{A943F985-0552-4143-B7DF-080065769C90}" srcOrd="0" destOrd="0" presId="urn:microsoft.com/office/officeart/2005/8/layout/hierarchy6"/>
    <dgm:cxn modelId="{5E0441DE-B4C2-4269-98DB-617C6B646CB6}" type="presParOf" srcId="{51550B2B-BA19-4338-9C47-34DA88CDCC7F}" destId="{3F01422F-D8F8-4568-AB98-1188FEAE5E47}" srcOrd="1" destOrd="0" presId="urn:microsoft.com/office/officeart/2005/8/layout/hierarchy6"/>
    <dgm:cxn modelId="{5B91A3EF-31E3-4FD4-91F6-376A598BF4E5}" type="presParOf" srcId="{3F01422F-D8F8-4568-AB98-1188FEAE5E47}" destId="{D21DE3A5-D4A6-41B6-9E7A-BD1A500E999A}" srcOrd="0" destOrd="0" presId="urn:microsoft.com/office/officeart/2005/8/layout/hierarchy6"/>
    <dgm:cxn modelId="{25BC897F-8597-4979-85E0-923188C1FF2C}" type="presParOf" srcId="{3F01422F-D8F8-4568-AB98-1188FEAE5E47}" destId="{6E4A2BE8-F0FA-44AF-8F36-6C01063F8595}" srcOrd="1" destOrd="0" presId="urn:microsoft.com/office/officeart/2005/8/layout/hierarchy6"/>
    <dgm:cxn modelId="{99635975-0BA5-4FA8-89C5-53C5B79F9157}" type="presParOf" srcId="{6E4A2BE8-F0FA-44AF-8F36-6C01063F8595}" destId="{3A3800A4-6F44-4CAD-8818-D9DD733B22FF}" srcOrd="0" destOrd="0" presId="urn:microsoft.com/office/officeart/2005/8/layout/hierarchy6"/>
    <dgm:cxn modelId="{5D9C3B41-6170-4456-A358-2AEFAFA70F2D}" type="presParOf" srcId="{6E4A2BE8-F0FA-44AF-8F36-6C01063F8595}" destId="{4A864118-0645-4C17-88BF-94A22BB4C7FC}" srcOrd="1" destOrd="0" presId="urn:microsoft.com/office/officeart/2005/8/layout/hierarchy6"/>
    <dgm:cxn modelId="{315EB5FB-E624-4835-B5B8-7A4D394BCE45}" type="presParOf" srcId="{4A864118-0645-4C17-88BF-94A22BB4C7FC}" destId="{2A01109F-E71A-41CC-9108-BCCFDD34DCB7}" srcOrd="0" destOrd="0" presId="urn:microsoft.com/office/officeart/2005/8/layout/hierarchy6"/>
    <dgm:cxn modelId="{6A0F04EE-E641-4542-ACD2-97D78155364F}" type="presParOf" srcId="{4A864118-0645-4C17-88BF-94A22BB4C7FC}" destId="{0CFDE8A6-66B6-45A4-A573-C4715A17B041}" srcOrd="1" destOrd="0" presId="urn:microsoft.com/office/officeart/2005/8/layout/hierarchy6"/>
    <dgm:cxn modelId="{BFC99A8B-6F93-4507-9F86-89EC8ED5BC65}" type="presParOf" srcId="{76236380-C094-46A3-9C5C-7B889271701F}" destId="{451C5F79-1A7A-4465-A3F3-6650A7373E37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E2A6A2-7BEA-4D45-86A1-5ADFB836AFB5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0F83A9-76C5-4FE8-8ECC-8CC2DE14708D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600" dirty="0">
              <a:latin typeface="Malgun Gothic" panose="020B0503020000020004" pitchFamily="34" charset="-127"/>
              <a:ea typeface="Malgun Gothic" panose="020B0503020000020004" pitchFamily="34" charset="-127"/>
              <a:cs typeface="Arial" panose="020B0604020202020204" pitchFamily="34" charset="0"/>
            </a:rPr>
            <a:t>Decision: What work schedule should be implemented post-pandemic in R&amp;D engineering at MSA?</a:t>
          </a:r>
        </a:p>
      </dgm:t>
    </dgm:pt>
    <dgm:pt modelId="{C5751E53-6835-4B25-BB18-8BC1C112A4B9}" type="parTrans" cxnId="{9634E7F2-347F-42EC-831D-B13C4F11A0E4}">
      <dgm:prSet/>
      <dgm:spPr/>
      <dgm:t>
        <a:bodyPr/>
        <a:lstStyle/>
        <a:p>
          <a:endParaRPr lang="en-US">
            <a:latin typeface="Malgun Gothic" panose="020B0503020000020004" pitchFamily="34" charset="-127"/>
            <a:ea typeface="Malgun Gothic" panose="020B0503020000020004" pitchFamily="34" charset="-127"/>
            <a:cs typeface="Arial" panose="020B0604020202020204" pitchFamily="34" charset="0"/>
          </a:endParaRPr>
        </a:p>
      </dgm:t>
    </dgm:pt>
    <dgm:pt modelId="{0E05AE61-B240-4D55-A988-ED41E9BE5D8B}" type="sibTrans" cxnId="{9634E7F2-347F-42EC-831D-B13C4F11A0E4}">
      <dgm:prSet/>
      <dgm:spPr/>
      <dgm:t>
        <a:bodyPr/>
        <a:lstStyle/>
        <a:p>
          <a:endParaRPr lang="en-US">
            <a:latin typeface="Malgun Gothic" panose="020B0503020000020004" pitchFamily="34" charset="-127"/>
            <a:ea typeface="Malgun Gothic" panose="020B0503020000020004" pitchFamily="34" charset="-127"/>
            <a:cs typeface="Arial" panose="020B0604020202020204" pitchFamily="34" charset="0"/>
          </a:endParaRPr>
        </a:p>
      </dgm:t>
    </dgm:pt>
    <dgm:pt modelId="{A08AA47D-4C89-482C-82C8-501A5FA146E7}">
      <dgm:prSet phldrT="[Text]"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en-US" sz="1400" dirty="0">
              <a:latin typeface="Malgun Gothic" panose="020B0503020000020004" pitchFamily="34" charset="-127"/>
              <a:ea typeface="Malgun Gothic" panose="020B0503020000020004" pitchFamily="34" charset="-127"/>
              <a:cs typeface="Arial" panose="020B0604020202020204" pitchFamily="34" charset="0"/>
            </a:rPr>
            <a:t>Full return</a:t>
          </a:r>
        </a:p>
      </dgm:t>
    </dgm:pt>
    <dgm:pt modelId="{1884FA5E-7B28-445A-A8BB-39F0EFCA935E}" type="parTrans" cxnId="{38A3A90F-9DD9-4514-91B0-66DD409E5516}">
      <dgm:prSet/>
      <dgm:spPr/>
      <dgm:t>
        <a:bodyPr/>
        <a:lstStyle/>
        <a:p>
          <a:endParaRPr lang="en-US">
            <a:latin typeface="Malgun Gothic" panose="020B0503020000020004" pitchFamily="34" charset="-127"/>
            <a:ea typeface="Malgun Gothic" panose="020B0503020000020004" pitchFamily="34" charset="-127"/>
            <a:cs typeface="Arial" panose="020B0604020202020204" pitchFamily="34" charset="0"/>
          </a:endParaRPr>
        </a:p>
      </dgm:t>
    </dgm:pt>
    <dgm:pt modelId="{8234AB68-4A62-421E-BC6C-4A265653ED4E}" type="sibTrans" cxnId="{38A3A90F-9DD9-4514-91B0-66DD409E5516}">
      <dgm:prSet/>
      <dgm:spPr/>
      <dgm:t>
        <a:bodyPr/>
        <a:lstStyle/>
        <a:p>
          <a:endParaRPr lang="en-US">
            <a:latin typeface="Malgun Gothic" panose="020B0503020000020004" pitchFamily="34" charset="-127"/>
            <a:ea typeface="Malgun Gothic" panose="020B0503020000020004" pitchFamily="34" charset="-127"/>
            <a:cs typeface="Arial" panose="020B0604020202020204" pitchFamily="34" charset="0"/>
          </a:endParaRPr>
        </a:p>
      </dgm:t>
    </dgm:pt>
    <dgm:pt modelId="{D6244559-2536-4E89-9097-B83A101FBA1A}">
      <dgm:prSet phldrT="[Text]"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en-US" sz="1400" dirty="0">
              <a:latin typeface="Malgun Gothic" panose="020B0503020000020004" pitchFamily="34" charset="-127"/>
              <a:ea typeface="Malgun Gothic" panose="020B0503020000020004" pitchFamily="34" charset="-127"/>
              <a:cs typeface="Arial" panose="020B0604020202020204" pitchFamily="34" charset="0"/>
            </a:rPr>
            <a:t>50/50 hybrid - scheduled</a:t>
          </a:r>
        </a:p>
      </dgm:t>
    </dgm:pt>
    <dgm:pt modelId="{2FFED4BD-677F-4F67-A8C5-CEBF728C5FFC}" type="parTrans" cxnId="{4FAF6863-6390-4040-94F2-BD14DB3B20B6}">
      <dgm:prSet/>
      <dgm:spPr/>
      <dgm:t>
        <a:bodyPr/>
        <a:lstStyle/>
        <a:p>
          <a:endParaRPr lang="en-US">
            <a:latin typeface="Malgun Gothic" panose="020B0503020000020004" pitchFamily="34" charset="-127"/>
            <a:ea typeface="Malgun Gothic" panose="020B0503020000020004" pitchFamily="34" charset="-127"/>
            <a:cs typeface="Arial" panose="020B0604020202020204" pitchFamily="34" charset="0"/>
          </a:endParaRPr>
        </a:p>
      </dgm:t>
    </dgm:pt>
    <dgm:pt modelId="{58603705-5FB2-463D-A926-5CF1760A0E30}" type="sibTrans" cxnId="{4FAF6863-6390-4040-94F2-BD14DB3B20B6}">
      <dgm:prSet/>
      <dgm:spPr/>
      <dgm:t>
        <a:bodyPr/>
        <a:lstStyle/>
        <a:p>
          <a:endParaRPr lang="en-US">
            <a:latin typeface="Malgun Gothic" panose="020B0503020000020004" pitchFamily="34" charset="-127"/>
            <a:ea typeface="Malgun Gothic" panose="020B0503020000020004" pitchFamily="34" charset="-127"/>
            <a:cs typeface="Arial" panose="020B0604020202020204" pitchFamily="34" charset="0"/>
          </a:endParaRPr>
        </a:p>
      </dgm:t>
    </dgm:pt>
    <dgm:pt modelId="{2DFCBA87-7B4B-44A6-AA75-96715A2024B8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600" dirty="0">
              <a:latin typeface="Malgun Gothic" panose="020B0503020000020004" pitchFamily="34" charset="-127"/>
              <a:ea typeface="Malgun Gothic" panose="020B0503020000020004" pitchFamily="34" charset="-127"/>
              <a:cs typeface="Arial" panose="020B0604020202020204" pitchFamily="34" charset="0"/>
            </a:rPr>
            <a:t>Strategic Criteria</a:t>
          </a:r>
        </a:p>
      </dgm:t>
    </dgm:pt>
    <dgm:pt modelId="{01CB8A94-ADC7-428C-8938-06C53CC783B4}" type="parTrans" cxnId="{980EE261-4B7F-47B2-8531-110268475DD7}">
      <dgm:prSet/>
      <dgm:spPr/>
      <dgm:t>
        <a:bodyPr/>
        <a:lstStyle/>
        <a:p>
          <a:endParaRPr lang="en-US">
            <a:latin typeface="Malgun Gothic" panose="020B0503020000020004" pitchFamily="34" charset="-127"/>
            <a:ea typeface="Malgun Gothic" panose="020B0503020000020004" pitchFamily="34" charset="-127"/>
            <a:cs typeface="Arial" panose="020B0604020202020204" pitchFamily="34" charset="0"/>
          </a:endParaRPr>
        </a:p>
      </dgm:t>
    </dgm:pt>
    <dgm:pt modelId="{C53C0653-DDBE-47E4-A2B8-7DC0429C1702}" type="sibTrans" cxnId="{980EE261-4B7F-47B2-8531-110268475DD7}">
      <dgm:prSet/>
      <dgm:spPr/>
      <dgm:t>
        <a:bodyPr/>
        <a:lstStyle/>
        <a:p>
          <a:endParaRPr lang="en-US">
            <a:latin typeface="Malgun Gothic" panose="020B0503020000020004" pitchFamily="34" charset="-127"/>
            <a:ea typeface="Malgun Gothic" panose="020B0503020000020004" pitchFamily="34" charset="-127"/>
            <a:cs typeface="Arial" panose="020B0604020202020204" pitchFamily="34" charset="0"/>
          </a:endParaRPr>
        </a:p>
      </dgm:t>
    </dgm:pt>
    <dgm:pt modelId="{9CEC9A7B-AF76-4D07-A10A-0A291D2205EC}">
      <dgm:prSet phldrT="[Text]"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en-US" sz="1400" dirty="0">
              <a:latin typeface="Malgun Gothic" panose="020B0503020000020004" pitchFamily="34" charset="-127"/>
              <a:ea typeface="Malgun Gothic" panose="020B0503020000020004" pitchFamily="34" charset="-127"/>
              <a:cs typeface="Arial" panose="020B0604020202020204" pitchFamily="34" charset="0"/>
            </a:rPr>
            <a:t>Productivity &amp; Efficiency</a:t>
          </a:r>
        </a:p>
      </dgm:t>
    </dgm:pt>
    <dgm:pt modelId="{48CFBB28-8D24-49A3-BA42-05293B483E5E}" type="parTrans" cxnId="{F3380BE9-774F-4308-945C-D311459F3572}">
      <dgm:prSet/>
      <dgm:spPr/>
      <dgm:t>
        <a:bodyPr/>
        <a:lstStyle/>
        <a:p>
          <a:endParaRPr lang="en-US">
            <a:latin typeface="Malgun Gothic" panose="020B0503020000020004" pitchFamily="34" charset="-127"/>
            <a:ea typeface="Malgun Gothic" panose="020B0503020000020004" pitchFamily="34" charset="-127"/>
            <a:cs typeface="Arial" panose="020B0604020202020204" pitchFamily="34" charset="0"/>
          </a:endParaRPr>
        </a:p>
      </dgm:t>
    </dgm:pt>
    <dgm:pt modelId="{9CC40770-8316-417E-B73A-09D3A7C3B5D7}" type="sibTrans" cxnId="{F3380BE9-774F-4308-945C-D311459F3572}">
      <dgm:prSet/>
      <dgm:spPr/>
      <dgm:t>
        <a:bodyPr/>
        <a:lstStyle/>
        <a:p>
          <a:endParaRPr lang="en-US">
            <a:latin typeface="Malgun Gothic" panose="020B0503020000020004" pitchFamily="34" charset="-127"/>
            <a:ea typeface="Malgun Gothic" panose="020B0503020000020004" pitchFamily="34" charset="-127"/>
            <a:cs typeface="Arial" panose="020B0604020202020204" pitchFamily="34" charset="0"/>
          </a:endParaRPr>
        </a:p>
      </dgm:t>
    </dgm:pt>
    <dgm:pt modelId="{FBB2163F-C30B-4C69-B14E-6302E2DF75DD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600" dirty="0">
              <a:latin typeface="Malgun Gothic" panose="020B0503020000020004" pitchFamily="34" charset="-127"/>
              <a:ea typeface="Malgun Gothic" panose="020B0503020000020004" pitchFamily="34" charset="-127"/>
              <a:cs typeface="Arial" panose="020B0604020202020204" pitchFamily="34" charset="0"/>
            </a:rPr>
            <a:t>BOCR Subnets</a:t>
          </a:r>
        </a:p>
      </dgm:t>
    </dgm:pt>
    <dgm:pt modelId="{5F3B2F8C-A0E9-40A7-B3DF-9E43ABDF6FD7}" type="parTrans" cxnId="{7433A860-FC3E-439B-9939-C9383126BB68}">
      <dgm:prSet/>
      <dgm:spPr/>
      <dgm:t>
        <a:bodyPr/>
        <a:lstStyle/>
        <a:p>
          <a:endParaRPr lang="en-US">
            <a:latin typeface="Malgun Gothic" panose="020B0503020000020004" pitchFamily="34" charset="-127"/>
            <a:ea typeface="Malgun Gothic" panose="020B0503020000020004" pitchFamily="34" charset="-127"/>
            <a:cs typeface="Arial" panose="020B0604020202020204" pitchFamily="34" charset="0"/>
          </a:endParaRPr>
        </a:p>
      </dgm:t>
    </dgm:pt>
    <dgm:pt modelId="{53819F70-78EF-417B-A6C6-04389E38B86E}" type="sibTrans" cxnId="{7433A860-FC3E-439B-9939-C9383126BB68}">
      <dgm:prSet/>
      <dgm:spPr/>
      <dgm:t>
        <a:bodyPr/>
        <a:lstStyle/>
        <a:p>
          <a:endParaRPr lang="en-US">
            <a:latin typeface="Malgun Gothic" panose="020B0503020000020004" pitchFamily="34" charset="-127"/>
            <a:ea typeface="Malgun Gothic" panose="020B0503020000020004" pitchFamily="34" charset="-127"/>
            <a:cs typeface="Arial" panose="020B0604020202020204" pitchFamily="34" charset="0"/>
          </a:endParaRPr>
        </a:p>
      </dgm:t>
    </dgm:pt>
    <dgm:pt modelId="{62647A57-BD7B-4D10-BD90-03EAF58C813C}">
      <dgm:prSet phldrT="[Text]"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en-US" sz="1400" dirty="0">
              <a:latin typeface="Malgun Gothic" panose="020B0503020000020004" pitchFamily="34" charset="-127"/>
              <a:ea typeface="Malgun Gothic" panose="020B0503020000020004" pitchFamily="34" charset="-127"/>
              <a:cs typeface="Arial" panose="020B0604020202020204" pitchFamily="34" charset="0"/>
            </a:rPr>
            <a:t>Benefits</a:t>
          </a:r>
        </a:p>
      </dgm:t>
    </dgm:pt>
    <dgm:pt modelId="{E8C63D27-06C2-4F80-9BDB-19227B959F13}" type="parTrans" cxnId="{F1CF7887-1D16-4891-B4FA-4263CFA9A38C}">
      <dgm:prSet/>
      <dgm:spPr/>
      <dgm:t>
        <a:bodyPr/>
        <a:lstStyle/>
        <a:p>
          <a:endParaRPr lang="en-US">
            <a:latin typeface="Malgun Gothic" panose="020B0503020000020004" pitchFamily="34" charset="-127"/>
            <a:ea typeface="Malgun Gothic" panose="020B0503020000020004" pitchFamily="34" charset="-127"/>
            <a:cs typeface="Arial" panose="020B0604020202020204" pitchFamily="34" charset="0"/>
          </a:endParaRPr>
        </a:p>
      </dgm:t>
    </dgm:pt>
    <dgm:pt modelId="{9411FC8E-7A35-4074-A83E-6E89440D974A}" type="sibTrans" cxnId="{F1CF7887-1D16-4891-B4FA-4263CFA9A38C}">
      <dgm:prSet/>
      <dgm:spPr/>
      <dgm:t>
        <a:bodyPr/>
        <a:lstStyle/>
        <a:p>
          <a:endParaRPr lang="en-US">
            <a:latin typeface="Malgun Gothic" panose="020B0503020000020004" pitchFamily="34" charset="-127"/>
            <a:ea typeface="Malgun Gothic" panose="020B0503020000020004" pitchFamily="34" charset="-127"/>
            <a:cs typeface="Arial" panose="020B0604020202020204" pitchFamily="34" charset="0"/>
          </a:endParaRPr>
        </a:p>
      </dgm:t>
    </dgm:pt>
    <dgm:pt modelId="{A0B10200-EE9E-432E-885F-BF83262A1486}">
      <dgm:prSet phldrT="[Text]"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en-US" sz="1400" dirty="0">
              <a:latin typeface="Malgun Gothic" panose="020B0503020000020004" pitchFamily="34" charset="-127"/>
              <a:ea typeface="Malgun Gothic" panose="020B0503020000020004" pitchFamily="34" charset="-127"/>
              <a:cs typeface="Arial" panose="020B0604020202020204" pitchFamily="34" charset="0"/>
            </a:rPr>
            <a:t>Opportunities</a:t>
          </a:r>
        </a:p>
      </dgm:t>
    </dgm:pt>
    <dgm:pt modelId="{278AAD80-B2A3-4B44-9579-DBC09D98A071}" type="parTrans" cxnId="{EBFA60EB-A32D-40B7-93AD-2376CC4F62D6}">
      <dgm:prSet/>
      <dgm:spPr/>
      <dgm:t>
        <a:bodyPr/>
        <a:lstStyle/>
        <a:p>
          <a:endParaRPr lang="en-US">
            <a:latin typeface="Malgun Gothic" panose="020B0503020000020004" pitchFamily="34" charset="-127"/>
            <a:ea typeface="Malgun Gothic" panose="020B0503020000020004" pitchFamily="34" charset="-127"/>
            <a:cs typeface="Arial" panose="020B0604020202020204" pitchFamily="34" charset="0"/>
          </a:endParaRPr>
        </a:p>
      </dgm:t>
    </dgm:pt>
    <dgm:pt modelId="{FB93E24C-18A5-4626-A3EA-20E079A97DA9}" type="sibTrans" cxnId="{EBFA60EB-A32D-40B7-93AD-2376CC4F62D6}">
      <dgm:prSet/>
      <dgm:spPr/>
      <dgm:t>
        <a:bodyPr/>
        <a:lstStyle/>
        <a:p>
          <a:endParaRPr lang="en-US">
            <a:latin typeface="Malgun Gothic" panose="020B0503020000020004" pitchFamily="34" charset="-127"/>
            <a:ea typeface="Malgun Gothic" panose="020B0503020000020004" pitchFamily="34" charset="-127"/>
            <a:cs typeface="Arial" panose="020B0604020202020204" pitchFamily="34" charset="0"/>
          </a:endParaRPr>
        </a:p>
      </dgm:t>
    </dgm:pt>
    <dgm:pt modelId="{75AAE7B0-33D1-4D00-A440-798883E8824D}">
      <dgm:prSet phldrT="[Text]"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en-US" sz="1400" dirty="0">
              <a:latin typeface="Malgun Gothic" panose="020B0503020000020004" pitchFamily="34" charset="-127"/>
              <a:ea typeface="Malgun Gothic" panose="020B0503020000020004" pitchFamily="34" charset="-127"/>
              <a:cs typeface="Arial" panose="020B0604020202020204" pitchFamily="34" charset="0"/>
            </a:rPr>
            <a:t>50/50 hybrid - selected</a:t>
          </a:r>
        </a:p>
      </dgm:t>
    </dgm:pt>
    <dgm:pt modelId="{DF4E80ED-D3BC-4C29-8616-F58C08B2B02B}" type="parTrans" cxnId="{FD88B83B-FEC7-40B6-B3E1-DB6DF76CBA97}">
      <dgm:prSet/>
      <dgm:spPr/>
      <dgm:t>
        <a:bodyPr/>
        <a:lstStyle/>
        <a:p>
          <a:endParaRPr lang="en-US">
            <a:latin typeface="Malgun Gothic" panose="020B0503020000020004" pitchFamily="34" charset="-127"/>
            <a:ea typeface="Malgun Gothic" panose="020B0503020000020004" pitchFamily="34" charset="-127"/>
            <a:cs typeface="Arial" panose="020B0604020202020204" pitchFamily="34" charset="0"/>
          </a:endParaRPr>
        </a:p>
      </dgm:t>
    </dgm:pt>
    <dgm:pt modelId="{5F7FD12B-ABA4-4A4B-ADA0-630B90C6BA83}" type="sibTrans" cxnId="{FD88B83B-FEC7-40B6-B3E1-DB6DF76CBA97}">
      <dgm:prSet/>
      <dgm:spPr/>
      <dgm:t>
        <a:bodyPr/>
        <a:lstStyle/>
        <a:p>
          <a:endParaRPr lang="en-US">
            <a:latin typeface="Malgun Gothic" panose="020B0503020000020004" pitchFamily="34" charset="-127"/>
            <a:ea typeface="Malgun Gothic" panose="020B0503020000020004" pitchFamily="34" charset="-127"/>
            <a:cs typeface="Arial" panose="020B0604020202020204" pitchFamily="34" charset="0"/>
          </a:endParaRPr>
        </a:p>
      </dgm:t>
    </dgm:pt>
    <dgm:pt modelId="{0E89B3EA-9F50-4AD6-8205-ED10A6FE829D}">
      <dgm:prSet phldrT="[Text]"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en-US" sz="1400" dirty="0">
              <a:latin typeface="Malgun Gothic" panose="020B0503020000020004" pitchFamily="34" charset="-127"/>
              <a:ea typeface="Malgun Gothic" panose="020B0503020000020004" pitchFamily="34" charset="-127"/>
              <a:cs typeface="Arial" panose="020B0604020202020204" pitchFamily="34" charset="0"/>
            </a:rPr>
            <a:t>Fully flexible</a:t>
          </a:r>
        </a:p>
      </dgm:t>
    </dgm:pt>
    <dgm:pt modelId="{0B289B24-CD49-45E0-AF89-E443EBE4D6F8}" type="parTrans" cxnId="{C8E9E571-3C4B-4BD3-85AA-27FA2DA2CC18}">
      <dgm:prSet/>
      <dgm:spPr/>
      <dgm:t>
        <a:bodyPr/>
        <a:lstStyle/>
        <a:p>
          <a:endParaRPr lang="en-US">
            <a:latin typeface="Malgun Gothic" panose="020B0503020000020004" pitchFamily="34" charset="-127"/>
            <a:ea typeface="Malgun Gothic" panose="020B0503020000020004" pitchFamily="34" charset="-127"/>
            <a:cs typeface="Arial" panose="020B0604020202020204" pitchFamily="34" charset="0"/>
          </a:endParaRPr>
        </a:p>
      </dgm:t>
    </dgm:pt>
    <dgm:pt modelId="{B9EB03D2-73AE-4608-AB25-1A6EB87885E5}" type="sibTrans" cxnId="{C8E9E571-3C4B-4BD3-85AA-27FA2DA2CC18}">
      <dgm:prSet/>
      <dgm:spPr/>
      <dgm:t>
        <a:bodyPr/>
        <a:lstStyle/>
        <a:p>
          <a:endParaRPr lang="en-US">
            <a:latin typeface="Malgun Gothic" panose="020B0503020000020004" pitchFamily="34" charset="-127"/>
            <a:ea typeface="Malgun Gothic" panose="020B0503020000020004" pitchFamily="34" charset="-127"/>
            <a:cs typeface="Arial" panose="020B0604020202020204" pitchFamily="34" charset="0"/>
          </a:endParaRPr>
        </a:p>
      </dgm:t>
    </dgm:pt>
    <dgm:pt modelId="{E044F970-1FA2-4DE6-B2D1-DCA94A218AEC}">
      <dgm:prSet phldrT="[Text]"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en-US" sz="1400" dirty="0">
              <a:latin typeface="Malgun Gothic" panose="020B0503020000020004" pitchFamily="34" charset="-127"/>
              <a:ea typeface="Malgun Gothic" panose="020B0503020000020004" pitchFamily="34" charset="-127"/>
              <a:cs typeface="Arial" panose="020B0604020202020204" pitchFamily="34" charset="0"/>
            </a:rPr>
            <a:t>Talent Management (Attraction, Retention)</a:t>
          </a:r>
        </a:p>
      </dgm:t>
    </dgm:pt>
    <dgm:pt modelId="{8047AC2D-6EC1-45F5-B6AF-3B63C18BDE50}" type="parTrans" cxnId="{53141A05-2EA6-4996-BF18-78B08C0CF170}">
      <dgm:prSet/>
      <dgm:spPr/>
      <dgm:t>
        <a:bodyPr/>
        <a:lstStyle/>
        <a:p>
          <a:endParaRPr lang="en-US">
            <a:latin typeface="Malgun Gothic" panose="020B0503020000020004" pitchFamily="34" charset="-127"/>
            <a:ea typeface="Malgun Gothic" panose="020B0503020000020004" pitchFamily="34" charset="-127"/>
            <a:cs typeface="Arial" panose="020B0604020202020204" pitchFamily="34" charset="0"/>
          </a:endParaRPr>
        </a:p>
      </dgm:t>
    </dgm:pt>
    <dgm:pt modelId="{987981FF-9397-41C7-BD8A-1239035FC4AE}" type="sibTrans" cxnId="{53141A05-2EA6-4996-BF18-78B08C0CF170}">
      <dgm:prSet/>
      <dgm:spPr/>
      <dgm:t>
        <a:bodyPr/>
        <a:lstStyle/>
        <a:p>
          <a:endParaRPr lang="en-US">
            <a:latin typeface="Malgun Gothic" panose="020B0503020000020004" pitchFamily="34" charset="-127"/>
            <a:ea typeface="Malgun Gothic" panose="020B0503020000020004" pitchFamily="34" charset="-127"/>
            <a:cs typeface="Arial" panose="020B0604020202020204" pitchFamily="34" charset="0"/>
          </a:endParaRPr>
        </a:p>
      </dgm:t>
    </dgm:pt>
    <dgm:pt modelId="{8AD4A661-1661-4F50-852E-23BB1AE57F41}">
      <dgm:prSet phldrT="[Text]"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en-US" sz="1400" dirty="0">
              <a:latin typeface="Malgun Gothic" panose="020B0503020000020004" pitchFamily="34" charset="-127"/>
              <a:ea typeface="Malgun Gothic" panose="020B0503020000020004" pitchFamily="34" charset="-127"/>
              <a:cs typeface="Arial" panose="020B0604020202020204" pitchFamily="34" charset="0"/>
            </a:rPr>
            <a:t>Cost</a:t>
          </a:r>
        </a:p>
      </dgm:t>
    </dgm:pt>
    <dgm:pt modelId="{70BADBE0-60E7-4C61-BC26-75FF0D755C8F}" type="parTrans" cxnId="{6C910776-6F94-46DB-BCDE-265B196C9FA2}">
      <dgm:prSet/>
      <dgm:spPr/>
      <dgm:t>
        <a:bodyPr/>
        <a:lstStyle/>
        <a:p>
          <a:endParaRPr lang="en-US">
            <a:latin typeface="Malgun Gothic" panose="020B0503020000020004" pitchFamily="34" charset="-127"/>
            <a:ea typeface="Malgun Gothic" panose="020B0503020000020004" pitchFamily="34" charset="-127"/>
            <a:cs typeface="Arial" panose="020B0604020202020204" pitchFamily="34" charset="0"/>
          </a:endParaRPr>
        </a:p>
      </dgm:t>
    </dgm:pt>
    <dgm:pt modelId="{F5E42D62-704F-4A2B-A442-2BDBE4E1C98B}" type="sibTrans" cxnId="{6C910776-6F94-46DB-BCDE-265B196C9FA2}">
      <dgm:prSet/>
      <dgm:spPr/>
      <dgm:t>
        <a:bodyPr/>
        <a:lstStyle/>
        <a:p>
          <a:endParaRPr lang="en-US">
            <a:latin typeface="Malgun Gothic" panose="020B0503020000020004" pitchFamily="34" charset="-127"/>
            <a:ea typeface="Malgun Gothic" panose="020B0503020000020004" pitchFamily="34" charset="-127"/>
            <a:cs typeface="Arial" panose="020B0604020202020204" pitchFamily="34" charset="0"/>
          </a:endParaRPr>
        </a:p>
      </dgm:t>
    </dgm:pt>
    <dgm:pt modelId="{7552D48A-60E4-42F3-B65B-C4EEDB9AE257}">
      <dgm:prSet phldrT="[Text]"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en-US" sz="1400" dirty="0">
              <a:latin typeface="Malgun Gothic" panose="020B0503020000020004" pitchFamily="34" charset="-127"/>
              <a:ea typeface="Malgun Gothic" panose="020B0503020000020004" pitchFamily="34" charset="-127"/>
              <a:cs typeface="Arial" panose="020B0604020202020204" pitchFamily="34" charset="0"/>
            </a:rPr>
            <a:t>Risk</a:t>
          </a:r>
          <a:endParaRPr lang="en-US" sz="1500" dirty="0">
            <a:latin typeface="Malgun Gothic" panose="020B0503020000020004" pitchFamily="34" charset="-127"/>
            <a:ea typeface="Malgun Gothic" panose="020B0503020000020004" pitchFamily="34" charset="-127"/>
            <a:cs typeface="Arial" panose="020B0604020202020204" pitchFamily="34" charset="0"/>
          </a:endParaRPr>
        </a:p>
      </dgm:t>
    </dgm:pt>
    <dgm:pt modelId="{02323136-1ED1-4F66-8407-CFBAB541ECC4}" type="parTrans" cxnId="{E9C4BFB5-16E5-40D9-A860-50D8BAA4CA6D}">
      <dgm:prSet/>
      <dgm:spPr/>
      <dgm:t>
        <a:bodyPr/>
        <a:lstStyle/>
        <a:p>
          <a:endParaRPr lang="en-US">
            <a:latin typeface="Malgun Gothic" panose="020B0503020000020004" pitchFamily="34" charset="-127"/>
            <a:ea typeface="Malgun Gothic" panose="020B0503020000020004" pitchFamily="34" charset="-127"/>
            <a:cs typeface="Arial" panose="020B0604020202020204" pitchFamily="34" charset="0"/>
          </a:endParaRPr>
        </a:p>
      </dgm:t>
    </dgm:pt>
    <dgm:pt modelId="{AC0884C6-74AA-40AE-9BA0-9C57660F38E2}" type="sibTrans" cxnId="{E9C4BFB5-16E5-40D9-A860-50D8BAA4CA6D}">
      <dgm:prSet/>
      <dgm:spPr/>
      <dgm:t>
        <a:bodyPr/>
        <a:lstStyle/>
        <a:p>
          <a:endParaRPr lang="en-US">
            <a:latin typeface="Malgun Gothic" panose="020B0503020000020004" pitchFamily="34" charset="-127"/>
            <a:ea typeface="Malgun Gothic" panose="020B0503020000020004" pitchFamily="34" charset="-127"/>
            <a:cs typeface="Arial" panose="020B0604020202020204" pitchFamily="34" charset="0"/>
          </a:endParaRPr>
        </a:p>
      </dgm:t>
    </dgm:pt>
    <dgm:pt modelId="{6DE340AC-2B7D-483C-82DE-2D82D5A512F0}">
      <dgm:prSet phldrT="[Text]"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en-US" sz="1400" dirty="0">
              <a:latin typeface="Malgun Gothic" panose="020B0503020000020004" pitchFamily="34" charset="-127"/>
              <a:ea typeface="Malgun Gothic" panose="020B0503020000020004" pitchFamily="34" charset="-127"/>
              <a:cs typeface="Arial" panose="020B0604020202020204" pitchFamily="34" charset="0"/>
            </a:rPr>
            <a:t>Collaboration/</a:t>
          </a:r>
          <a:br>
            <a:rPr lang="en-US" sz="1400" dirty="0">
              <a:latin typeface="Malgun Gothic" panose="020B0503020000020004" pitchFamily="34" charset="-127"/>
              <a:ea typeface="Malgun Gothic" panose="020B0503020000020004" pitchFamily="34" charset="-127"/>
              <a:cs typeface="Arial" panose="020B0604020202020204" pitchFamily="34" charset="0"/>
            </a:rPr>
          </a:br>
          <a:r>
            <a:rPr lang="en-US" sz="1400" dirty="0">
              <a:latin typeface="Malgun Gothic" panose="020B0503020000020004" pitchFamily="34" charset="-127"/>
              <a:ea typeface="Malgun Gothic" panose="020B0503020000020004" pitchFamily="34" charset="-127"/>
              <a:cs typeface="Arial" panose="020B0604020202020204" pitchFamily="34" charset="0"/>
            </a:rPr>
            <a:t>Innovation</a:t>
          </a:r>
        </a:p>
      </dgm:t>
    </dgm:pt>
    <dgm:pt modelId="{64BDFDBB-E3E7-49DC-88F3-8BAD1AB0539F}" type="parTrans" cxnId="{ACC69B6E-7F66-458C-BFC4-660614A31D71}">
      <dgm:prSet/>
      <dgm:spPr/>
      <dgm:t>
        <a:bodyPr/>
        <a:lstStyle/>
        <a:p>
          <a:endParaRPr lang="en-US"/>
        </a:p>
      </dgm:t>
    </dgm:pt>
    <dgm:pt modelId="{5DA70BB3-3019-4B1A-920A-6576D8F5105B}" type="sibTrans" cxnId="{ACC69B6E-7F66-458C-BFC4-660614A31D71}">
      <dgm:prSet/>
      <dgm:spPr/>
      <dgm:t>
        <a:bodyPr/>
        <a:lstStyle/>
        <a:p>
          <a:endParaRPr lang="en-US"/>
        </a:p>
      </dgm:t>
    </dgm:pt>
    <dgm:pt modelId="{F25D57B1-2481-4CC7-B76E-D583E08A490A}" type="pres">
      <dgm:prSet presAssocID="{23E2A6A2-7BEA-4D45-86A1-5ADFB836AFB5}" presName="Name0" presStyleCnt="0">
        <dgm:presLayoutVars>
          <dgm:dir/>
          <dgm:animLvl val="lvl"/>
          <dgm:resizeHandles val="exact"/>
        </dgm:presLayoutVars>
      </dgm:prSet>
      <dgm:spPr/>
    </dgm:pt>
    <dgm:pt modelId="{05C1A591-80C6-431D-8FEE-A41DA6802875}" type="pres">
      <dgm:prSet presAssocID="{FBB2163F-C30B-4C69-B14E-6302E2DF75DD}" presName="boxAndChildren" presStyleCnt="0"/>
      <dgm:spPr/>
    </dgm:pt>
    <dgm:pt modelId="{92684509-ED75-4828-AFFC-F529F045ACCA}" type="pres">
      <dgm:prSet presAssocID="{FBB2163F-C30B-4C69-B14E-6302E2DF75DD}" presName="parentTextBox" presStyleLbl="node1" presStyleIdx="0" presStyleCnt="3"/>
      <dgm:spPr/>
    </dgm:pt>
    <dgm:pt modelId="{B03FBB1A-608B-489A-8F54-AE8320DBACD7}" type="pres">
      <dgm:prSet presAssocID="{FBB2163F-C30B-4C69-B14E-6302E2DF75DD}" presName="entireBox" presStyleLbl="node1" presStyleIdx="0" presStyleCnt="3"/>
      <dgm:spPr/>
    </dgm:pt>
    <dgm:pt modelId="{73A15BF0-61A1-4925-A78B-304778CC64C9}" type="pres">
      <dgm:prSet presAssocID="{FBB2163F-C30B-4C69-B14E-6302E2DF75DD}" presName="descendantBox" presStyleCnt="0"/>
      <dgm:spPr/>
    </dgm:pt>
    <dgm:pt modelId="{1EEDBAA1-99EB-467B-8A4A-CA9CBF801A35}" type="pres">
      <dgm:prSet presAssocID="{62647A57-BD7B-4D10-BD90-03EAF58C813C}" presName="childTextBox" presStyleLbl="fgAccFollowNode1" presStyleIdx="0" presStyleCnt="11">
        <dgm:presLayoutVars>
          <dgm:bulletEnabled val="1"/>
        </dgm:presLayoutVars>
      </dgm:prSet>
      <dgm:spPr/>
    </dgm:pt>
    <dgm:pt modelId="{28582378-2079-477C-A47A-A012BEA68BAB}" type="pres">
      <dgm:prSet presAssocID="{A0B10200-EE9E-432E-885F-BF83262A1486}" presName="childTextBox" presStyleLbl="fgAccFollowNode1" presStyleIdx="1" presStyleCnt="11">
        <dgm:presLayoutVars>
          <dgm:bulletEnabled val="1"/>
        </dgm:presLayoutVars>
      </dgm:prSet>
      <dgm:spPr/>
    </dgm:pt>
    <dgm:pt modelId="{2EE67513-7C94-46E1-A6BD-AB088194C92C}" type="pres">
      <dgm:prSet presAssocID="{8AD4A661-1661-4F50-852E-23BB1AE57F41}" presName="childTextBox" presStyleLbl="fgAccFollowNode1" presStyleIdx="2" presStyleCnt="11">
        <dgm:presLayoutVars>
          <dgm:bulletEnabled val="1"/>
        </dgm:presLayoutVars>
      </dgm:prSet>
      <dgm:spPr/>
    </dgm:pt>
    <dgm:pt modelId="{087617A9-2329-45F6-A1E0-177B315B584E}" type="pres">
      <dgm:prSet presAssocID="{7552D48A-60E4-42F3-B65B-C4EEDB9AE257}" presName="childTextBox" presStyleLbl="fgAccFollowNode1" presStyleIdx="3" presStyleCnt="11">
        <dgm:presLayoutVars>
          <dgm:bulletEnabled val="1"/>
        </dgm:presLayoutVars>
      </dgm:prSet>
      <dgm:spPr/>
    </dgm:pt>
    <dgm:pt modelId="{2D76843A-AC08-4614-A7CA-D4D5A651722F}" type="pres">
      <dgm:prSet presAssocID="{C53C0653-DDBE-47E4-A2B8-7DC0429C1702}" presName="sp" presStyleCnt="0"/>
      <dgm:spPr/>
    </dgm:pt>
    <dgm:pt modelId="{D285F835-E597-449A-BC27-72465CB0A76E}" type="pres">
      <dgm:prSet presAssocID="{2DFCBA87-7B4B-44A6-AA75-96715A2024B8}" presName="arrowAndChildren" presStyleCnt="0"/>
      <dgm:spPr/>
    </dgm:pt>
    <dgm:pt modelId="{5FE4788D-3DB8-4D91-A1C5-BFE5EF6668FB}" type="pres">
      <dgm:prSet presAssocID="{2DFCBA87-7B4B-44A6-AA75-96715A2024B8}" presName="parentTextArrow" presStyleLbl="node1" presStyleIdx="0" presStyleCnt="3"/>
      <dgm:spPr/>
    </dgm:pt>
    <dgm:pt modelId="{D29C4B7E-07BB-4B03-ACAA-EE735931B99F}" type="pres">
      <dgm:prSet presAssocID="{2DFCBA87-7B4B-44A6-AA75-96715A2024B8}" presName="arrow" presStyleLbl="node1" presStyleIdx="1" presStyleCnt="3"/>
      <dgm:spPr/>
    </dgm:pt>
    <dgm:pt modelId="{82BF4581-3CE7-4B66-99F3-E115EF4BBF0D}" type="pres">
      <dgm:prSet presAssocID="{2DFCBA87-7B4B-44A6-AA75-96715A2024B8}" presName="descendantArrow" presStyleCnt="0"/>
      <dgm:spPr/>
    </dgm:pt>
    <dgm:pt modelId="{8742B4D0-6F84-4833-9469-72A4EA57AC5F}" type="pres">
      <dgm:prSet presAssocID="{6DE340AC-2B7D-483C-82DE-2D82D5A512F0}" presName="childTextArrow" presStyleLbl="fgAccFollowNode1" presStyleIdx="4" presStyleCnt="11">
        <dgm:presLayoutVars>
          <dgm:bulletEnabled val="1"/>
        </dgm:presLayoutVars>
      </dgm:prSet>
      <dgm:spPr/>
    </dgm:pt>
    <dgm:pt modelId="{201F895C-0794-40FD-AB0F-D57B23168363}" type="pres">
      <dgm:prSet presAssocID="{9CEC9A7B-AF76-4D07-A10A-0A291D2205EC}" presName="childTextArrow" presStyleLbl="fgAccFollowNode1" presStyleIdx="5" presStyleCnt="11">
        <dgm:presLayoutVars>
          <dgm:bulletEnabled val="1"/>
        </dgm:presLayoutVars>
      </dgm:prSet>
      <dgm:spPr/>
    </dgm:pt>
    <dgm:pt modelId="{F6453A40-AF5F-4D61-9B29-22887F265562}" type="pres">
      <dgm:prSet presAssocID="{E044F970-1FA2-4DE6-B2D1-DCA94A218AEC}" presName="childTextArrow" presStyleLbl="fgAccFollowNode1" presStyleIdx="6" presStyleCnt="11">
        <dgm:presLayoutVars>
          <dgm:bulletEnabled val="1"/>
        </dgm:presLayoutVars>
      </dgm:prSet>
      <dgm:spPr/>
    </dgm:pt>
    <dgm:pt modelId="{36580637-E4A6-4EBE-A4D1-FB121FC21A28}" type="pres">
      <dgm:prSet presAssocID="{0E05AE61-B240-4D55-A988-ED41E9BE5D8B}" presName="sp" presStyleCnt="0"/>
      <dgm:spPr/>
    </dgm:pt>
    <dgm:pt modelId="{6EEC35DE-5323-4A2E-B0C4-517B1874DF4E}" type="pres">
      <dgm:prSet presAssocID="{0C0F83A9-76C5-4FE8-8ECC-8CC2DE14708D}" presName="arrowAndChildren" presStyleCnt="0"/>
      <dgm:spPr/>
    </dgm:pt>
    <dgm:pt modelId="{DFBDAF69-F2AF-44DA-9D7E-72DE27CDDB8F}" type="pres">
      <dgm:prSet presAssocID="{0C0F83A9-76C5-4FE8-8ECC-8CC2DE14708D}" presName="parentTextArrow" presStyleLbl="node1" presStyleIdx="1" presStyleCnt="3"/>
      <dgm:spPr/>
    </dgm:pt>
    <dgm:pt modelId="{3096C526-81C9-46B4-AAA9-358F9672C151}" type="pres">
      <dgm:prSet presAssocID="{0C0F83A9-76C5-4FE8-8ECC-8CC2DE14708D}" presName="arrow" presStyleLbl="node1" presStyleIdx="2" presStyleCnt="3"/>
      <dgm:spPr/>
    </dgm:pt>
    <dgm:pt modelId="{66ED4BAA-D98D-4C1A-9190-6CB673A5DF6F}" type="pres">
      <dgm:prSet presAssocID="{0C0F83A9-76C5-4FE8-8ECC-8CC2DE14708D}" presName="descendantArrow" presStyleCnt="0"/>
      <dgm:spPr/>
    </dgm:pt>
    <dgm:pt modelId="{2BE629EF-8305-41EF-8F87-7A7C3D184404}" type="pres">
      <dgm:prSet presAssocID="{A08AA47D-4C89-482C-82C8-501A5FA146E7}" presName="childTextArrow" presStyleLbl="fgAccFollowNode1" presStyleIdx="7" presStyleCnt="11">
        <dgm:presLayoutVars>
          <dgm:bulletEnabled val="1"/>
        </dgm:presLayoutVars>
      </dgm:prSet>
      <dgm:spPr/>
    </dgm:pt>
    <dgm:pt modelId="{9877FBA8-3627-4C03-8B6C-C241112B74F0}" type="pres">
      <dgm:prSet presAssocID="{D6244559-2536-4E89-9097-B83A101FBA1A}" presName="childTextArrow" presStyleLbl="fgAccFollowNode1" presStyleIdx="8" presStyleCnt="11">
        <dgm:presLayoutVars>
          <dgm:bulletEnabled val="1"/>
        </dgm:presLayoutVars>
      </dgm:prSet>
      <dgm:spPr/>
    </dgm:pt>
    <dgm:pt modelId="{CF0C05C6-F31A-41DD-A1DC-3E8A37FC1D05}" type="pres">
      <dgm:prSet presAssocID="{75AAE7B0-33D1-4D00-A440-798883E8824D}" presName="childTextArrow" presStyleLbl="fgAccFollowNode1" presStyleIdx="9" presStyleCnt="11">
        <dgm:presLayoutVars>
          <dgm:bulletEnabled val="1"/>
        </dgm:presLayoutVars>
      </dgm:prSet>
      <dgm:spPr/>
    </dgm:pt>
    <dgm:pt modelId="{E99E31DC-1AB0-4A8C-809F-4CFD5804DAF2}" type="pres">
      <dgm:prSet presAssocID="{0E89B3EA-9F50-4AD6-8205-ED10A6FE829D}" presName="childTextArrow" presStyleLbl="fgAccFollowNode1" presStyleIdx="10" presStyleCnt="11">
        <dgm:presLayoutVars>
          <dgm:bulletEnabled val="1"/>
        </dgm:presLayoutVars>
      </dgm:prSet>
      <dgm:spPr/>
    </dgm:pt>
  </dgm:ptLst>
  <dgm:cxnLst>
    <dgm:cxn modelId="{53141A05-2EA6-4996-BF18-78B08C0CF170}" srcId="{2DFCBA87-7B4B-44A6-AA75-96715A2024B8}" destId="{E044F970-1FA2-4DE6-B2D1-DCA94A218AEC}" srcOrd="2" destOrd="0" parTransId="{8047AC2D-6EC1-45F5-B6AF-3B63C18BDE50}" sibTransId="{987981FF-9397-41C7-BD8A-1239035FC4AE}"/>
    <dgm:cxn modelId="{00283706-B6F2-48B5-A178-08C3CCB3ACB3}" type="presOf" srcId="{0C0F83A9-76C5-4FE8-8ECC-8CC2DE14708D}" destId="{DFBDAF69-F2AF-44DA-9D7E-72DE27CDDB8F}" srcOrd="0" destOrd="0" presId="urn:microsoft.com/office/officeart/2005/8/layout/process4"/>
    <dgm:cxn modelId="{28B28B06-BB72-4903-843F-FD6DBB5A89AF}" type="presOf" srcId="{A0B10200-EE9E-432E-885F-BF83262A1486}" destId="{28582378-2079-477C-A47A-A012BEA68BAB}" srcOrd="0" destOrd="0" presId="urn:microsoft.com/office/officeart/2005/8/layout/process4"/>
    <dgm:cxn modelId="{38A3A90F-9DD9-4514-91B0-66DD409E5516}" srcId="{0C0F83A9-76C5-4FE8-8ECC-8CC2DE14708D}" destId="{A08AA47D-4C89-482C-82C8-501A5FA146E7}" srcOrd="0" destOrd="0" parTransId="{1884FA5E-7B28-445A-A8BB-39F0EFCA935E}" sibTransId="{8234AB68-4A62-421E-BC6C-4A265653ED4E}"/>
    <dgm:cxn modelId="{6F1EEA17-6328-4FB5-AE06-C9C10F24952E}" type="presOf" srcId="{23E2A6A2-7BEA-4D45-86A1-5ADFB836AFB5}" destId="{F25D57B1-2481-4CC7-B76E-D583E08A490A}" srcOrd="0" destOrd="0" presId="urn:microsoft.com/office/officeart/2005/8/layout/process4"/>
    <dgm:cxn modelId="{0E089E1F-006C-4D50-B537-B82E187EF5E7}" type="presOf" srcId="{FBB2163F-C30B-4C69-B14E-6302E2DF75DD}" destId="{B03FBB1A-608B-489A-8F54-AE8320DBACD7}" srcOrd="1" destOrd="0" presId="urn:microsoft.com/office/officeart/2005/8/layout/process4"/>
    <dgm:cxn modelId="{65F88633-3220-4672-97B1-06A8575F5D14}" type="presOf" srcId="{2DFCBA87-7B4B-44A6-AA75-96715A2024B8}" destId="{5FE4788D-3DB8-4D91-A1C5-BFE5EF6668FB}" srcOrd="0" destOrd="0" presId="urn:microsoft.com/office/officeart/2005/8/layout/process4"/>
    <dgm:cxn modelId="{DEDD163B-E2DD-405F-9D2B-EED2C1EBC05E}" type="presOf" srcId="{62647A57-BD7B-4D10-BD90-03EAF58C813C}" destId="{1EEDBAA1-99EB-467B-8A4A-CA9CBF801A35}" srcOrd="0" destOrd="0" presId="urn:microsoft.com/office/officeart/2005/8/layout/process4"/>
    <dgm:cxn modelId="{FD88B83B-FEC7-40B6-B3E1-DB6DF76CBA97}" srcId="{0C0F83A9-76C5-4FE8-8ECC-8CC2DE14708D}" destId="{75AAE7B0-33D1-4D00-A440-798883E8824D}" srcOrd="2" destOrd="0" parTransId="{DF4E80ED-D3BC-4C29-8616-F58C08B2B02B}" sibTransId="{5F7FD12B-ABA4-4A4B-ADA0-630B90C6BA83}"/>
    <dgm:cxn modelId="{7433A860-FC3E-439B-9939-C9383126BB68}" srcId="{23E2A6A2-7BEA-4D45-86A1-5ADFB836AFB5}" destId="{FBB2163F-C30B-4C69-B14E-6302E2DF75DD}" srcOrd="2" destOrd="0" parTransId="{5F3B2F8C-A0E9-40A7-B3DF-9E43ABDF6FD7}" sibTransId="{53819F70-78EF-417B-A6C6-04389E38B86E}"/>
    <dgm:cxn modelId="{980EE261-4B7F-47B2-8531-110268475DD7}" srcId="{23E2A6A2-7BEA-4D45-86A1-5ADFB836AFB5}" destId="{2DFCBA87-7B4B-44A6-AA75-96715A2024B8}" srcOrd="1" destOrd="0" parTransId="{01CB8A94-ADC7-428C-8938-06C53CC783B4}" sibTransId="{C53C0653-DDBE-47E4-A2B8-7DC0429C1702}"/>
    <dgm:cxn modelId="{4FAF6863-6390-4040-94F2-BD14DB3B20B6}" srcId="{0C0F83A9-76C5-4FE8-8ECC-8CC2DE14708D}" destId="{D6244559-2536-4E89-9097-B83A101FBA1A}" srcOrd="1" destOrd="0" parTransId="{2FFED4BD-677F-4F67-A8C5-CEBF728C5FFC}" sibTransId="{58603705-5FB2-463D-A926-5CF1760A0E30}"/>
    <dgm:cxn modelId="{D3F06E48-DE14-4FE8-9273-A2F1DC624AF4}" type="presOf" srcId="{8AD4A661-1661-4F50-852E-23BB1AE57F41}" destId="{2EE67513-7C94-46E1-A6BD-AB088194C92C}" srcOrd="0" destOrd="0" presId="urn:microsoft.com/office/officeart/2005/8/layout/process4"/>
    <dgm:cxn modelId="{ACC69B6E-7F66-458C-BFC4-660614A31D71}" srcId="{2DFCBA87-7B4B-44A6-AA75-96715A2024B8}" destId="{6DE340AC-2B7D-483C-82DE-2D82D5A512F0}" srcOrd="0" destOrd="0" parTransId="{64BDFDBB-E3E7-49DC-88F3-8BAD1AB0539F}" sibTransId="{5DA70BB3-3019-4B1A-920A-6576D8F5105B}"/>
    <dgm:cxn modelId="{C8E9E571-3C4B-4BD3-85AA-27FA2DA2CC18}" srcId="{0C0F83A9-76C5-4FE8-8ECC-8CC2DE14708D}" destId="{0E89B3EA-9F50-4AD6-8205-ED10A6FE829D}" srcOrd="3" destOrd="0" parTransId="{0B289B24-CD49-45E0-AF89-E443EBE4D6F8}" sibTransId="{B9EB03D2-73AE-4608-AB25-1A6EB87885E5}"/>
    <dgm:cxn modelId="{21888173-5FA1-4DBD-8862-1A39BA66DF81}" type="presOf" srcId="{E044F970-1FA2-4DE6-B2D1-DCA94A218AEC}" destId="{F6453A40-AF5F-4D61-9B29-22887F265562}" srcOrd="0" destOrd="0" presId="urn:microsoft.com/office/officeart/2005/8/layout/process4"/>
    <dgm:cxn modelId="{6C910776-6F94-46DB-BCDE-265B196C9FA2}" srcId="{FBB2163F-C30B-4C69-B14E-6302E2DF75DD}" destId="{8AD4A661-1661-4F50-852E-23BB1AE57F41}" srcOrd="2" destOrd="0" parTransId="{70BADBE0-60E7-4C61-BC26-75FF0D755C8F}" sibTransId="{F5E42D62-704F-4A2B-A442-2BDBE4E1C98B}"/>
    <dgm:cxn modelId="{D46D967C-ABEF-437D-82C6-D1ECA1F3D1C7}" type="presOf" srcId="{9CEC9A7B-AF76-4D07-A10A-0A291D2205EC}" destId="{201F895C-0794-40FD-AB0F-D57B23168363}" srcOrd="0" destOrd="0" presId="urn:microsoft.com/office/officeart/2005/8/layout/process4"/>
    <dgm:cxn modelId="{F1CF7887-1D16-4891-B4FA-4263CFA9A38C}" srcId="{FBB2163F-C30B-4C69-B14E-6302E2DF75DD}" destId="{62647A57-BD7B-4D10-BD90-03EAF58C813C}" srcOrd="0" destOrd="0" parTransId="{E8C63D27-06C2-4F80-9BDB-19227B959F13}" sibTransId="{9411FC8E-7A35-4074-A83E-6E89440D974A}"/>
    <dgm:cxn modelId="{5E323A88-67B0-4EB8-A1E2-A5E27217B168}" type="presOf" srcId="{D6244559-2536-4E89-9097-B83A101FBA1A}" destId="{9877FBA8-3627-4C03-8B6C-C241112B74F0}" srcOrd="0" destOrd="0" presId="urn:microsoft.com/office/officeart/2005/8/layout/process4"/>
    <dgm:cxn modelId="{E6959588-3A18-48EC-949D-E096C0998A97}" type="presOf" srcId="{A08AA47D-4C89-482C-82C8-501A5FA146E7}" destId="{2BE629EF-8305-41EF-8F87-7A7C3D184404}" srcOrd="0" destOrd="0" presId="urn:microsoft.com/office/officeart/2005/8/layout/process4"/>
    <dgm:cxn modelId="{EFF1D68E-E2F4-4B7A-A1A4-0E02AF8D8A29}" type="presOf" srcId="{2DFCBA87-7B4B-44A6-AA75-96715A2024B8}" destId="{D29C4B7E-07BB-4B03-ACAA-EE735931B99F}" srcOrd="1" destOrd="0" presId="urn:microsoft.com/office/officeart/2005/8/layout/process4"/>
    <dgm:cxn modelId="{AC75159F-5A10-4E7C-9628-EA66FDDBD4A8}" type="presOf" srcId="{7552D48A-60E4-42F3-B65B-C4EEDB9AE257}" destId="{087617A9-2329-45F6-A1E0-177B315B584E}" srcOrd="0" destOrd="0" presId="urn:microsoft.com/office/officeart/2005/8/layout/process4"/>
    <dgm:cxn modelId="{E9C4BFB5-16E5-40D9-A860-50D8BAA4CA6D}" srcId="{FBB2163F-C30B-4C69-B14E-6302E2DF75DD}" destId="{7552D48A-60E4-42F3-B65B-C4EEDB9AE257}" srcOrd="3" destOrd="0" parTransId="{02323136-1ED1-4F66-8407-CFBAB541ECC4}" sibTransId="{AC0884C6-74AA-40AE-9BA0-9C57660F38E2}"/>
    <dgm:cxn modelId="{B9A564BA-3FEE-471E-9ABB-8708702AA0E6}" type="presOf" srcId="{0C0F83A9-76C5-4FE8-8ECC-8CC2DE14708D}" destId="{3096C526-81C9-46B4-AAA9-358F9672C151}" srcOrd="1" destOrd="0" presId="urn:microsoft.com/office/officeart/2005/8/layout/process4"/>
    <dgm:cxn modelId="{171E5EBB-299B-4603-9DD7-5A5F9B5BB0BB}" type="presOf" srcId="{75AAE7B0-33D1-4D00-A440-798883E8824D}" destId="{CF0C05C6-F31A-41DD-A1DC-3E8A37FC1D05}" srcOrd="0" destOrd="0" presId="urn:microsoft.com/office/officeart/2005/8/layout/process4"/>
    <dgm:cxn modelId="{12A72ACC-68B2-414D-8F1F-7454DA0D7991}" type="presOf" srcId="{FBB2163F-C30B-4C69-B14E-6302E2DF75DD}" destId="{92684509-ED75-4828-AFFC-F529F045ACCA}" srcOrd="0" destOrd="0" presId="urn:microsoft.com/office/officeart/2005/8/layout/process4"/>
    <dgm:cxn modelId="{F3380BE9-774F-4308-945C-D311459F3572}" srcId="{2DFCBA87-7B4B-44A6-AA75-96715A2024B8}" destId="{9CEC9A7B-AF76-4D07-A10A-0A291D2205EC}" srcOrd="1" destOrd="0" parTransId="{48CFBB28-8D24-49A3-BA42-05293B483E5E}" sibTransId="{9CC40770-8316-417E-B73A-09D3A7C3B5D7}"/>
    <dgm:cxn modelId="{EBFA60EB-A32D-40B7-93AD-2376CC4F62D6}" srcId="{FBB2163F-C30B-4C69-B14E-6302E2DF75DD}" destId="{A0B10200-EE9E-432E-885F-BF83262A1486}" srcOrd="1" destOrd="0" parTransId="{278AAD80-B2A3-4B44-9579-DBC09D98A071}" sibTransId="{FB93E24C-18A5-4626-A3EA-20E079A97DA9}"/>
    <dgm:cxn modelId="{9634E7F2-347F-42EC-831D-B13C4F11A0E4}" srcId="{23E2A6A2-7BEA-4D45-86A1-5ADFB836AFB5}" destId="{0C0F83A9-76C5-4FE8-8ECC-8CC2DE14708D}" srcOrd="0" destOrd="0" parTransId="{C5751E53-6835-4B25-BB18-8BC1C112A4B9}" sibTransId="{0E05AE61-B240-4D55-A988-ED41E9BE5D8B}"/>
    <dgm:cxn modelId="{C0B2BAF4-99B5-486C-A5C2-99783ECB2370}" type="presOf" srcId="{6DE340AC-2B7D-483C-82DE-2D82D5A512F0}" destId="{8742B4D0-6F84-4833-9469-72A4EA57AC5F}" srcOrd="0" destOrd="0" presId="urn:microsoft.com/office/officeart/2005/8/layout/process4"/>
    <dgm:cxn modelId="{D40DECF6-837C-44DB-8A11-6E324C03ACF3}" type="presOf" srcId="{0E89B3EA-9F50-4AD6-8205-ED10A6FE829D}" destId="{E99E31DC-1AB0-4A8C-809F-4CFD5804DAF2}" srcOrd="0" destOrd="0" presId="urn:microsoft.com/office/officeart/2005/8/layout/process4"/>
    <dgm:cxn modelId="{D3B642C0-5989-4659-8541-8E37BBA068E4}" type="presParOf" srcId="{F25D57B1-2481-4CC7-B76E-D583E08A490A}" destId="{05C1A591-80C6-431D-8FEE-A41DA6802875}" srcOrd="0" destOrd="0" presId="urn:microsoft.com/office/officeart/2005/8/layout/process4"/>
    <dgm:cxn modelId="{D02D45B4-D051-4C4F-824A-4A8E55339516}" type="presParOf" srcId="{05C1A591-80C6-431D-8FEE-A41DA6802875}" destId="{92684509-ED75-4828-AFFC-F529F045ACCA}" srcOrd="0" destOrd="0" presId="urn:microsoft.com/office/officeart/2005/8/layout/process4"/>
    <dgm:cxn modelId="{EFFD3C49-63AD-49D2-A139-57B472E9C251}" type="presParOf" srcId="{05C1A591-80C6-431D-8FEE-A41DA6802875}" destId="{B03FBB1A-608B-489A-8F54-AE8320DBACD7}" srcOrd="1" destOrd="0" presId="urn:microsoft.com/office/officeart/2005/8/layout/process4"/>
    <dgm:cxn modelId="{07E06409-0313-454B-AE87-B2A0BA088A83}" type="presParOf" srcId="{05C1A591-80C6-431D-8FEE-A41DA6802875}" destId="{73A15BF0-61A1-4925-A78B-304778CC64C9}" srcOrd="2" destOrd="0" presId="urn:microsoft.com/office/officeart/2005/8/layout/process4"/>
    <dgm:cxn modelId="{2B54A45A-E496-4FEB-8D34-18DA44DB4090}" type="presParOf" srcId="{73A15BF0-61A1-4925-A78B-304778CC64C9}" destId="{1EEDBAA1-99EB-467B-8A4A-CA9CBF801A35}" srcOrd="0" destOrd="0" presId="urn:microsoft.com/office/officeart/2005/8/layout/process4"/>
    <dgm:cxn modelId="{C25B0E4D-EF42-443B-86F5-79C137D3321C}" type="presParOf" srcId="{73A15BF0-61A1-4925-A78B-304778CC64C9}" destId="{28582378-2079-477C-A47A-A012BEA68BAB}" srcOrd="1" destOrd="0" presId="urn:microsoft.com/office/officeart/2005/8/layout/process4"/>
    <dgm:cxn modelId="{E650FE84-8221-4B56-B43D-0EB29951996F}" type="presParOf" srcId="{73A15BF0-61A1-4925-A78B-304778CC64C9}" destId="{2EE67513-7C94-46E1-A6BD-AB088194C92C}" srcOrd="2" destOrd="0" presId="urn:microsoft.com/office/officeart/2005/8/layout/process4"/>
    <dgm:cxn modelId="{D48D4ECD-FD07-4899-A91C-0A7FD32B6775}" type="presParOf" srcId="{73A15BF0-61A1-4925-A78B-304778CC64C9}" destId="{087617A9-2329-45F6-A1E0-177B315B584E}" srcOrd="3" destOrd="0" presId="urn:microsoft.com/office/officeart/2005/8/layout/process4"/>
    <dgm:cxn modelId="{798CB27F-DB68-4954-86B4-E55D1EC3DA43}" type="presParOf" srcId="{F25D57B1-2481-4CC7-B76E-D583E08A490A}" destId="{2D76843A-AC08-4614-A7CA-D4D5A651722F}" srcOrd="1" destOrd="0" presId="urn:microsoft.com/office/officeart/2005/8/layout/process4"/>
    <dgm:cxn modelId="{FB4649CC-3772-4EDD-A223-87E5A38CF215}" type="presParOf" srcId="{F25D57B1-2481-4CC7-B76E-D583E08A490A}" destId="{D285F835-E597-449A-BC27-72465CB0A76E}" srcOrd="2" destOrd="0" presId="urn:microsoft.com/office/officeart/2005/8/layout/process4"/>
    <dgm:cxn modelId="{3796394B-14AE-4734-B18E-FC3CEDF59CAD}" type="presParOf" srcId="{D285F835-E597-449A-BC27-72465CB0A76E}" destId="{5FE4788D-3DB8-4D91-A1C5-BFE5EF6668FB}" srcOrd="0" destOrd="0" presId="urn:microsoft.com/office/officeart/2005/8/layout/process4"/>
    <dgm:cxn modelId="{58DA61EB-A3BE-4074-A511-97A109092FEC}" type="presParOf" srcId="{D285F835-E597-449A-BC27-72465CB0A76E}" destId="{D29C4B7E-07BB-4B03-ACAA-EE735931B99F}" srcOrd="1" destOrd="0" presId="urn:microsoft.com/office/officeart/2005/8/layout/process4"/>
    <dgm:cxn modelId="{AF740A55-C827-47FE-8340-5B23B3E25594}" type="presParOf" srcId="{D285F835-E597-449A-BC27-72465CB0A76E}" destId="{82BF4581-3CE7-4B66-99F3-E115EF4BBF0D}" srcOrd="2" destOrd="0" presId="urn:microsoft.com/office/officeart/2005/8/layout/process4"/>
    <dgm:cxn modelId="{0DA88061-7674-4B46-B01B-9E833BBB5D60}" type="presParOf" srcId="{82BF4581-3CE7-4B66-99F3-E115EF4BBF0D}" destId="{8742B4D0-6F84-4833-9469-72A4EA57AC5F}" srcOrd="0" destOrd="0" presId="urn:microsoft.com/office/officeart/2005/8/layout/process4"/>
    <dgm:cxn modelId="{C0F3DC4A-C796-4923-B954-B1508859D08C}" type="presParOf" srcId="{82BF4581-3CE7-4B66-99F3-E115EF4BBF0D}" destId="{201F895C-0794-40FD-AB0F-D57B23168363}" srcOrd="1" destOrd="0" presId="urn:microsoft.com/office/officeart/2005/8/layout/process4"/>
    <dgm:cxn modelId="{7F6360F8-3584-4548-9F4C-612D25B46D4A}" type="presParOf" srcId="{82BF4581-3CE7-4B66-99F3-E115EF4BBF0D}" destId="{F6453A40-AF5F-4D61-9B29-22887F265562}" srcOrd="2" destOrd="0" presId="urn:microsoft.com/office/officeart/2005/8/layout/process4"/>
    <dgm:cxn modelId="{2EEA6E2A-4C4F-441B-BAC4-6B122FC9301D}" type="presParOf" srcId="{F25D57B1-2481-4CC7-B76E-D583E08A490A}" destId="{36580637-E4A6-4EBE-A4D1-FB121FC21A28}" srcOrd="3" destOrd="0" presId="urn:microsoft.com/office/officeart/2005/8/layout/process4"/>
    <dgm:cxn modelId="{6840766E-23F6-4CB5-B0E6-CEABF8F8EB38}" type="presParOf" srcId="{F25D57B1-2481-4CC7-B76E-D583E08A490A}" destId="{6EEC35DE-5323-4A2E-B0C4-517B1874DF4E}" srcOrd="4" destOrd="0" presId="urn:microsoft.com/office/officeart/2005/8/layout/process4"/>
    <dgm:cxn modelId="{436056B0-372A-42B0-8700-B78C1D47F9E4}" type="presParOf" srcId="{6EEC35DE-5323-4A2E-B0C4-517B1874DF4E}" destId="{DFBDAF69-F2AF-44DA-9D7E-72DE27CDDB8F}" srcOrd="0" destOrd="0" presId="urn:microsoft.com/office/officeart/2005/8/layout/process4"/>
    <dgm:cxn modelId="{5DE2EF40-6EA1-43E1-A474-D85DB33D0936}" type="presParOf" srcId="{6EEC35DE-5323-4A2E-B0C4-517B1874DF4E}" destId="{3096C526-81C9-46B4-AAA9-358F9672C151}" srcOrd="1" destOrd="0" presId="urn:microsoft.com/office/officeart/2005/8/layout/process4"/>
    <dgm:cxn modelId="{3E5A090C-D435-4E5F-A357-BA18D56A8AC9}" type="presParOf" srcId="{6EEC35DE-5323-4A2E-B0C4-517B1874DF4E}" destId="{66ED4BAA-D98D-4C1A-9190-6CB673A5DF6F}" srcOrd="2" destOrd="0" presId="urn:microsoft.com/office/officeart/2005/8/layout/process4"/>
    <dgm:cxn modelId="{BF2F1B9F-4468-4477-A615-A0E659D6C4AE}" type="presParOf" srcId="{66ED4BAA-D98D-4C1A-9190-6CB673A5DF6F}" destId="{2BE629EF-8305-41EF-8F87-7A7C3D184404}" srcOrd="0" destOrd="0" presId="urn:microsoft.com/office/officeart/2005/8/layout/process4"/>
    <dgm:cxn modelId="{C778C29C-73D0-460B-814B-5B67B6F3EE86}" type="presParOf" srcId="{66ED4BAA-D98D-4C1A-9190-6CB673A5DF6F}" destId="{9877FBA8-3627-4C03-8B6C-C241112B74F0}" srcOrd="1" destOrd="0" presId="urn:microsoft.com/office/officeart/2005/8/layout/process4"/>
    <dgm:cxn modelId="{64C39C9B-3209-4932-9D43-03D1A21D9408}" type="presParOf" srcId="{66ED4BAA-D98D-4C1A-9190-6CB673A5DF6F}" destId="{CF0C05C6-F31A-41DD-A1DC-3E8A37FC1D05}" srcOrd="2" destOrd="0" presId="urn:microsoft.com/office/officeart/2005/8/layout/process4"/>
    <dgm:cxn modelId="{D19F8A67-D673-4A44-93C4-1C604B76DACF}" type="presParOf" srcId="{66ED4BAA-D98D-4C1A-9190-6CB673A5DF6F}" destId="{E99E31DC-1AB0-4A8C-809F-4CFD5804DAF2}" srcOrd="3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8A8514-B1A2-4D3F-A52E-F2BB00D20FE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A357961-4674-454F-9257-485DAF0DB9B9}">
      <dgm:prSet phldrT="[Text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n-US" sz="1200" dirty="0">
              <a:latin typeface="Malgun Gothic" panose="020B0503020000020004" pitchFamily="34" charset="-127"/>
              <a:ea typeface="Malgun Gothic" panose="020B0503020000020004" pitchFamily="34" charset="-127"/>
            </a:rPr>
            <a:t>High probability of retaining current employees</a:t>
          </a:r>
        </a:p>
      </dgm:t>
    </dgm:pt>
    <dgm:pt modelId="{EDDCDC19-FDE6-49D0-B165-7CFCC4C88E15}" type="parTrans" cxnId="{571B82FC-53F7-485D-8527-75243B0AC1C0}">
      <dgm:prSet/>
      <dgm:spPr/>
      <dgm:t>
        <a:bodyPr/>
        <a:lstStyle/>
        <a:p>
          <a:endParaRPr lang="en-US" sz="1200">
            <a:latin typeface="Malgun Gothic" panose="020B0503020000020004" pitchFamily="34" charset="-127"/>
            <a:ea typeface="Malgun Gothic" panose="020B0503020000020004" pitchFamily="34" charset="-127"/>
          </a:endParaRPr>
        </a:p>
      </dgm:t>
    </dgm:pt>
    <dgm:pt modelId="{BA8F1E65-836E-4430-A7CD-850049AAFF54}" type="sibTrans" cxnId="{571B82FC-53F7-485D-8527-75243B0AC1C0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endParaRPr lang="en-US" sz="1050">
            <a:latin typeface="Malgun Gothic" panose="020B0503020000020004" pitchFamily="34" charset="-127"/>
            <a:ea typeface="Malgun Gothic" panose="020B0503020000020004" pitchFamily="34" charset="-127"/>
          </a:endParaRPr>
        </a:p>
      </dgm:t>
    </dgm:pt>
    <dgm:pt modelId="{0AD50779-D913-4BED-ACDE-F19D7789DAFC}">
      <dgm:prSet phldrT="[Text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n-US" sz="1200" dirty="0">
              <a:latin typeface="Malgun Gothic" panose="020B0503020000020004" pitchFamily="34" charset="-127"/>
              <a:ea typeface="Malgun Gothic" panose="020B0503020000020004" pitchFamily="34" charset="-127"/>
            </a:rPr>
            <a:t>Regain collaborative face-to-face interactions</a:t>
          </a:r>
        </a:p>
      </dgm:t>
    </dgm:pt>
    <dgm:pt modelId="{A06F387A-01CE-4FB3-9758-5F10C9A5A621}" type="parTrans" cxnId="{DBB90BD4-AD05-4455-9420-D54AB4833EB0}">
      <dgm:prSet/>
      <dgm:spPr/>
      <dgm:t>
        <a:bodyPr/>
        <a:lstStyle/>
        <a:p>
          <a:endParaRPr lang="en-US" sz="1200">
            <a:latin typeface="Malgun Gothic" panose="020B0503020000020004" pitchFamily="34" charset="-127"/>
            <a:ea typeface="Malgun Gothic" panose="020B0503020000020004" pitchFamily="34" charset="-127"/>
          </a:endParaRPr>
        </a:p>
      </dgm:t>
    </dgm:pt>
    <dgm:pt modelId="{5B9B9F7A-BB5B-4028-B9E9-13FB427E08B4}" type="sibTrans" cxnId="{DBB90BD4-AD05-4455-9420-D54AB4833EB0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endParaRPr lang="en-US" sz="1050">
            <a:latin typeface="Malgun Gothic" panose="020B0503020000020004" pitchFamily="34" charset="-127"/>
            <a:ea typeface="Malgun Gothic" panose="020B0503020000020004" pitchFamily="34" charset="-127"/>
          </a:endParaRPr>
        </a:p>
      </dgm:t>
    </dgm:pt>
    <dgm:pt modelId="{9CEC2DD7-DEFA-41C6-BC48-A4959291F649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200" b="1" dirty="0">
              <a:latin typeface="Malgun Gothic" panose="020B0503020000020004" pitchFamily="34" charset="-127"/>
              <a:ea typeface="Malgun Gothic" panose="020B0503020000020004" pitchFamily="34" charset="-127"/>
            </a:rPr>
            <a:t>Mitigate risk </a:t>
          </a:r>
          <a:r>
            <a:rPr lang="en-US" sz="1200" dirty="0">
              <a:latin typeface="Malgun Gothic" panose="020B0503020000020004" pitchFamily="34" charset="-127"/>
              <a:ea typeface="Malgun Gothic" panose="020B0503020000020004" pitchFamily="34" charset="-127"/>
            </a:rPr>
            <a:t>of not meeting R&amp;D output goals</a:t>
          </a:r>
        </a:p>
      </dgm:t>
    </dgm:pt>
    <dgm:pt modelId="{CC0BA4F3-CC85-4299-881D-1944A7D77BA9}" type="parTrans" cxnId="{3F57BB5A-FE5C-48E4-8BAF-7543D0298AA8}">
      <dgm:prSet/>
      <dgm:spPr/>
      <dgm:t>
        <a:bodyPr/>
        <a:lstStyle/>
        <a:p>
          <a:endParaRPr lang="en-US" sz="1200">
            <a:latin typeface="Malgun Gothic" panose="020B0503020000020004" pitchFamily="34" charset="-127"/>
            <a:ea typeface="Malgun Gothic" panose="020B0503020000020004" pitchFamily="34" charset="-127"/>
          </a:endParaRPr>
        </a:p>
      </dgm:t>
    </dgm:pt>
    <dgm:pt modelId="{347B7D49-AB09-4CF2-8DFE-87A7596A827F}" type="sibTrans" cxnId="{3F57BB5A-FE5C-48E4-8BAF-7543D0298AA8}">
      <dgm:prSet/>
      <dgm:spPr/>
      <dgm:t>
        <a:bodyPr/>
        <a:lstStyle/>
        <a:p>
          <a:endParaRPr lang="en-US" sz="1200">
            <a:latin typeface="Malgun Gothic" panose="020B0503020000020004" pitchFamily="34" charset="-127"/>
            <a:ea typeface="Malgun Gothic" panose="020B0503020000020004" pitchFamily="34" charset="-127"/>
          </a:endParaRPr>
        </a:p>
      </dgm:t>
    </dgm:pt>
    <dgm:pt modelId="{499BE845-3B35-4798-BB37-D4A52B01EBAD}">
      <dgm:prSet phldrT="[Text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n-US" sz="1200" dirty="0">
              <a:latin typeface="Malgun Gothic" panose="020B0503020000020004" pitchFamily="34" charset="-127"/>
              <a:ea typeface="Malgun Gothic" panose="020B0503020000020004" pitchFamily="34" charset="-127"/>
            </a:rPr>
            <a:t>Regain direct manager supervision</a:t>
          </a:r>
        </a:p>
      </dgm:t>
    </dgm:pt>
    <dgm:pt modelId="{0FDC798E-961C-4807-A5D9-CFF53CFFFF23}" type="parTrans" cxnId="{242C3733-88B7-4709-9655-B5B0A70741CA}">
      <dgm:prSet/>
      <dgm:spPr/>
      <dgm:t>
        <a:bodyPr/>
        <a:lstStyle/>
        <a:p>
          <a:endParaRPr lang="en-US" sz="1200">
            <a:latin typeface="Malgun Gothic" panose="020B0503020000020004" pitchFamily="34" charset="-127"/>
            <a:ea typeface="Malgun Gothic" panose="020B0503020000020004" pitchFamily="34" charset="-127"/>
          </a:endParaRPr>
        </a:p>
      </dgm:t>
    </dgm:pt>
    <dgm:pt modelId="{D8AF2F3F-898C-4D3A-AA50-47382C7B29B8}" type="sibTrans" cxnId="{242C3733-88B7-4709-9655-B5B0A70741CA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n-US" sz="1050">
            <a:latin typeface="Malgun Gothic" panose="020B0503020000020004" pitchFamily="34" charset="-127"/>
            <a:ea typeface="Malgun Gothic" panose="020B0503020000020004" pitchFamily="34" charset="-127"/>
          </a:endParaRPr>
        </a:p>
      </dgm:t>
    </dgm:pt>
    <dgm:pt modelId="{D13DF203-C53F-41A0-8BB5-853987B7D72F}" type="pres">
      <dgm:prSet presAssocID="{068A8514-B1A2-4D3F-A52E-F2BB00D20FE6}" presName="Name0" presStyleCnt="0">
        <dgm:presLayoutVars>
          <dgm:dir/>
          <dgm:resizeHandles val="exact"/>
        </dgm:presLayoutVars>
      </dgm:prSet>
      <dgm:spPr/>
    </dgm:pt>
    <dgm:pt modelId="{1D31AEEE-5AAF-479D-B496-975278208762}" type="pres">
      <dgm:prSet presAssocID="{7A357961-4674-454F-9257-485DAF0DB9B9}" presName="node" presStyleLbl="node1" presStyleIdx="0" presStyleCnt="4">
        <dgm:presLayoutVars>
          <dgm:bulletEnabled val="1"/>
        </dgm:presLayoutVars>
      </dgm:prSet>
      <dgm:spPr/>
    </dgm:pt>
    <dgm:pt modelId="{C556A785-A97B-4C33-AE66-F53C83FFEA0A}" type="pres">
      <dgm:prSet presAssocID="{BA8F1E65-836E-4430-A7CD-850049AAFF54}" presName="sibTrans" presStyleLbl="sibTrans2D1" presStyleIdx="0" presStyleCnt="3"/>
      <dgm:spPr/>
    </dgm:pt>
    <dgm:pt modelId="{C402981F-EE03-49A3-94C8-3E0954B97CDC}" type="pres">
      <dgm:prSet presAssocID="{BA8F1E65-836E-4430-A7CD-850049AAFF54}" presName="connectorText" presStyleLbl="sibTrans2D1" presStyleIdx="0" presStyleCnt="3"/>
      <dgm:spPr/>
    </dgm:pt>
    <dgm:pt modelId="{50AF018B-BDA6-41D1-944B-D5BF72066244}" type="pres">
      <dgm:prSet presAssocID="{0AD50779-D913-4BED-ACDE-F19D7789DAFC}" presName="node" presStyleLbl="node1" presStyleIdx="1" presStyleCnt="4">
        <dgm:presLayoutVars>
          <dgm:bulletEnabled val="1"/>
        </dgm:presLayoutVars>
      </dgm:prSet>
      <dgm:spPr/>
    </dgm:pt>
    <dgm:pt modelId="{21A6F4FB-5862-4F64-9EAD-10C1B9C15B60}" type="pres">
      <dgm:prSet presAssocID="{5B9B9F7A-BB5B-4028-B9E9-13FB427E08B4}" presName="sibTrans" presStyleLbl="sibTrans2D1" presStyleIdx="1" presStyleCnt="3"/>
      <dgm:spPr/>
    </dgm:pt>
    <dgm:pt modelId="{83710D29-9A4E-45EC-ADE4-BFA76275D0F3}" type="pres">
      <dgm:prSet presAssocID="{5B9B9F7A-BB5B-4028-B9E9-13FB427E08B4}" presName="connectorText" presStyleLbl="sibTrans2D1" presStyleIdx="1" presStyleCnt="3"/>
      <dgm:spPr/>
    </dgm:pt>
    <dgm:pt modelId="{BF844BE7-C93C-4E0B-8911-D96E1AA282C7}" type="pres">
      <dgm:prSet presAssocID="{499BE845-3B35-4798-BB37-D4A52B01EBAD}" presName="node" presStyleLbl="node1" presStyleIdx="2" presStyleCnt="4">
        <dgm:presLayoutVars>
          <dgm:bulletEnabled val="1"/>
        </dgm:presLayoutVars>
      </dgm:prSet>
      <dgm:spPr/>
    </dgm:pt>
    <dgm:pt modelId="{A56A39ED-CD3A-4F00-AE07-329AFB1D7BFC}" type="pres">
      <dgm:prSet presAssocID="{D8AF2F3F-898C-4D3A-AA50-47382C7B29B8}" presName="sibTrans" presStyleLbl="sibTrans2D1" presStyleIdx="2" presStyleCnt="3"/>
      <dgm:spPr/>
    </dgm:pt>
    <dgm:pt modelId="{0510B5BE-29D0-4753-8CC4-1B7295C5ED80}" type="pres">
      <dgm:prSet presAssocID="{D8AF2F3F-898C-4D3A-AA50-47382C7B29B8}" presName="connectorText" presStyleLbl="sibTrans2D1" presStyleIdx="2" presStyleCnt="3"/>
      <dgm:spPr/>
    </dgm:pt>
    <dgm:pt modelId="{858242BA-B74C-4B92-9A7E-39E0B0C6D0D3}" type="pres">
      <dgm:prSet presAssocID="{9CEC2DD7-DEFA-41C6-BC48-A4959291F649}" presName="node" presStyleLbl="node1" presStyleIdx="3" presStyleCnt="4">
        <dgm:presLayoutVars>
          <dgm:bulletEnabled val="1"/>
        </dgm:presLayoutVars>
      </dgm:prSet>
      <dgm:spPr/>
    </dgm:pt>
  </dgm:ptLst>
  <dgm:cxnLst>
    <dgm:cxn modelId="{FE5C4304-F1CA-40E3-8A72-4E8DC37D7421}" type="presOf" srcId="{BA8F1E65-836E-4430-A7CD-850049AAFF54}" destId="{C402981F-EE03-49A3-94C8-3E0954B97CDC}" srcOrd="1" destOrd="0" presId="urn:microsoft.com/office/officeart/2005/8/layout/process1"/>
    <dgm:cxn modelId="{0865150F-0BF4-4B74-A155-DA21E2187CEF}" type="presOf" srcId="{068A8514-B1A2-4D3F-A52E-F2BB00D20FE6}" destId="{D13DF203-C53F-41A0-8BB5-853987B7D72F}" srcOrd="0" destOrd="0" presId="urn:microsoft.com/office/officeart/2005/8/layout/process1"/>
    <dgm:cxn modelId="{030F161F-CFAB-4AA7-BCBA-46B634778EAB}" type="presOf" srcId="{5B9B9F7A-BB5B-4028-B9E9-13FB427E08B4}" destId="{21A6F4FB-5862-4F64-9EAD-10C1B9C15B60}" srcOrd="0" destOrd="0" presId="urn:microsoft.com/office/officeart/2005/8/layout/process1"/>
    <dgm:cxn modelId="{BA57522C-B9B2-4E11-8E62-559F23FD1ADE}" type="presOf" srcId="{BA8F1E65-836E-4430-A7CD-850049AAFF54}" destId="{C556A785-A97B-4C33-AE66-F53C83FFEA0A}" srcOrd="0" destOrd="0" presId="urn:microsoft.com/office/officeart/2005/8/layout/process1"/>
    <dgm:cxn modelId="{242C3733-88B7-4709-9655-B5B0A70741CA}" srcId="{068A8514-B1A2-4D3F-A52E-F2BB00D20FE6}" destId="{499BE845-3B35-4798-BB37-D4A52B01EBAD}" srcOrd="2" destOrd="0" parTransId="{0FDC798E-961C-4807-A5D9-CFF53CFFFF23}" sibTransId="{D8AF2F3F-898C-4D3A-AA50-47382C7B29B8}"/>
    <dgm:cxn modelId="{388A0948-6D7B-49B6-A4BB-EDFC913F2576}" type="presOf" srcId="{D8AF2F3F-898C-4D3A-AA50-47382C7B29B8}" destId="{0510B5BE-29D0-4753-8CC4-1B7295C5ED80}" srcOrd="1" destOrd="0" presId="urn:microsoft.com/office/officeart/2005/8/layout/process1"/>
    <dgm:cxn modelId="{217D0B6D-76C3-42FC-8DF1-092D0BB5A21B}" type="presOf" srcId="{7A357961-4674-454F-9257-485DAF0DB9B9}" destId="{1D31AEEE-5AAF-479D-B496-975278208762}" srcOrd="0" destOrd="0" presId="urn:microsoft.com/office/officeart/2005/8/layout/process1"/>
    <dgm:cxn modelId="{3F57BB5A-FE5C-48E4-8BAF-7543D0298AA8}" srcId="{068A8514-B1A2-4D3F-A52E-F2BB00D20FE6}" destId="{9CEC2DD7-DEFA-41C6-BC48-A4959291F649}" srcOrd="3" destOrd="0" parTransId="{CC0BA4F3-CC85-4299-881D-1944A7D77BA9}" sibTransId="{347B7D49-AB09-4CF2-8DFE-87A7596A827F}"/>
    <dgm:cxn modelId="{00517BA6-E96B-48BB-901A-F2159BA5C13D}" type="presOf" srcId="{D8AF2F3F-898C-4D3A-AA50-47382C7B29B8}" destId="{A56A39ED-CD3A-4F00-AE07-329AFB1D7BFC}" srcOrd="0" destOrd="0" presId="urn:microsoft.com/office/officeart/2005/8/layout/process1"/>
    <dgm:cxn modelId="{6CB4D6B7-0657-421E-9669-DE0E69201AE7}" type="presOf" srcId="{9CEC2DD7-DEFA-41C6-BC48-A4959291F649}" destId="{858242BA-B74C-4B92-9A7E-39E0B0C6D0D3}" srcOrd="0" destOrd="0" presId="urn:microsoft.com/office/officeart/2005/8/layout/process1"/>
    <dgm:cxn modelId="{DBB90BD4-AD05-4455-9420-D54AB4833EB0}" srcId="{068A8514-B1A2-4D3F-A52E-F2BB00D20FE6}" destId="{0AD50779-D913-4BED-ACDE-F19D7789DAFC}" srcOrd="1" destOrd="0" parTransId="{A06F387A-01CE-4FB3-9758-5F10C9A5A621}" sibTransId="{5B9B9F7A-BB5B-4028-B9E9-13FB427E08B4}"/>
    <dgm:cxn modelId="{427EDEE9-3279-4AE0-8F07-7B67E6FB5EA6}" type="presOf" srcId="{0AD50779-D913-4BED-ACDE-F19D7789DAFC}" destId="{50AF018B-BDA6-41D1-944B-D5BF72066244}" srcOrd="0" destOrd="0" presId="urn:microsoft.com/office/officeart/2005/8/layout/process1"/>
    <dgm:cxn modelId="{B29F27F3-BA5C-4DC7-8191-D58BFC8EB936}" type="presOf" srcId="{5B9B9F7A-BB5B-4028-B9E9-13FB427E08B4}" destId="{83710D29-9A4E-45EC-ADE4-BFA76275D0F3}" srcOrd="1" destOrd="0" presId="urn:microsoft.com/office/officeart/2005/8/layout/process1"/>
    <dgm:cxn modelId="{571B82FC-53F7-485D-8527-75243B0AC1C0}" srcId="{068A8514-B1A2-4D3F-A52E-F2BB00D20FE6}" destId="{7A357961-4674-454F-9257-485DAF0DB9B9}" srcOrd="0" destOrd="0" parTransId="{EDDCDC19-FDE6-49D0-B165-7CFCC4C88E15}" sibTransId="{BA8F1E65-836E-4430-A7CD-850049AAFF54}"/>
    <dgm:cxn modelId="{C6B494FC-1AB3-46B2-B5D6-102B26FBBFF3}" type="presOf" srcId="{499BE845-3B35-4798-BB37-D4A52B01EBAD}" destId="{BF844BE7-C93C-4E0B-8911-D96E1AA282C7}" srcOrd="0" destOrd="0" presId="urn:microsoft.com/office/officeart/2005/8/layout/process1"/>
    <dgm:cxn modelId="{FA325D36-0F02-4501-91C9-2715B55BDDC8}" type="presParOf" srcId="{D13DF203-C53F-41A0-8BB5-853987B7D72F}" destId="{1D31AEEE-5AAF-479D-B496-975278208762}" srcOrd="0" destOrd="0" presId="urn:microsoft.com/office/officeart/2005/8/layout/process1"/>
    <dgm:cxn modelId="{17717EFE-B9CE-4308-9972-362FDA1409C8}" type="presParOf" srcId="{D13DF203-C53F-41A0-8BB5-853987B7D72F}" destId="{C556A785-A97B-4C33-AE66-F53C83FFEA0A}" srcOrd="1" destOrd="0" presId="urn:microsoft.com/office/officeart/2005/8/layout/process1"/>
    <dgm:cxn modelId="{AD30ED63-AA38-4BBA-AD18-26AD419719AD}" type="presParOf" srcId="{C556A785-A97B-4C33-AE66-F53C83FFEA0A}" destId="{C402981F-EE03-49A3-94C8-3E0954B97CDC}" srcOrd="0" destOrd="0" presId="urn:microsoft.com/office/officeart/2005/8/layout/process1"/>
    <dgm:cxn modelId="{A934B060-2B2B-402A-B620-790BC81980AE}" type="presParOf" srcId="{D13DF203-C53F-41A0-8BB5-853987B7D72F}" destId="{50AF018B-BDA6-41D1-944B-D5BF72066244}" srcOrd="2" destOrd="0" presId="urn:microsoft.com/office/officeart/2005/8/layout/process1"/>
    <dgm:cxn modelId="{B26E2C5C-4295-48AC-B34F-CE0404F47AE1}" type="presParOf" srcId="{D13DF203-C53F-41A0-8BB5-853987B7D72F}" destId="{21A6F4FB-5862-4F64-9EAD-10C1B9C15B60}" srcOrd="3" destOrd="0" presId="urn:microsoft.com/office/officeart/2005/8/layout/process1"/>
    <dgm:cxn modelId="{7FC10068-0BCB-40B6-BE4B-A482AA0CA319}" type="presParOf" srcId="{21A6F4FB-5862-4F64-9EAD-10C1B9C15B60}" destId="{83710D29-9A4E-45EC-ADE4-BFA76275D0F3}" srcOrd="0" destOrd="0" presId="urn:microsoft.com/office/officeart/2005/8/layout/process1"/>
    <dgm:cxn modelId="{93D1F3FC-7447-4C13-B9CF-F904F15FD48F}" type="presParOf" srcId="{D13DF203-C53F-41A0-8BB5-853987B7D72F}" destId="{BF844BE7-C93C-4E0B-8911-D96E1AA282C7}" srcOrd="4" destOrd="0" presId="urn:microsoft.com/office/officeart/2005/8/layout/process1"/>
    <dgm:cxn modelId="{3B0C72DB-003F-43A2-AE42-48C33167FBDF}" type="presParOf" srcId="{D13DF203-C53F-41A0-8BB5-853987B7D72F}" destId="{A56A39ED-CD3A-4F00-AE07-329AFB1D7BFC}" srcOrd="5" destOrd="0" presId="urn:microsoft.com/office/officeart/2005/8/layout/process1"/>
    <dgm:cxn modelId="{E8176D31-F2D6-4FB4-87E3-4697F67794DA}" type="presParOf" srcId="{A56A39ED-CD3A-4F00-AE07-329AFB1D7BFC}" destId="{0510B5BE-29D0-4753-8CC4-1B7295C5ED80}" srcOrd="0" destOrd="0" presId="urn:microsoft.com/office/officeart/2005/8/layout/process1"/>
    <dgm:cxn modelId="{4C88B053-6F7E-4246-A0B4-DCEC757A295B}" type="presParOf" srcId="{D13DF203-C53F-41A0-8BB5-853987B7D72F}" destId="{858242BA-B74C-4B92-9A7E-39E0B0C6D0D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426DAD-5B9F-4071-8CDB-B868621B0ABE}">
      <dsp:nvSpPr>
        <dsp:cNvPr id="0" name=""/>
        <dsp:cNvSpPr/>
      </dsp:nvSpPr>
      <dsp:spPr>
        <a:xfrm>
          <a:off x="904160" y="515"/>
          <a:ext cx="1322230" cy="881486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Malgun Gothic" panose="020B0503020000020004" pitchFamily="34" charset="-127"/>
              <a:ea typeface="Malgun Gothic" panose="020B0503020000020004" pitchFamily="34" charset="-127"/>
            </a:rPr>
            <a:t>Executive Director</a:t>
          </a:r>
          <a:endParaRPr lang="en-US" sz="1700" kern="1200" dirty="0">
            <a:latin typeface="Malgun Gothic" panose="020B0503020000020004" pitchFamily="34" charset="-127"/>
            <a:ea typeface="Malgun Gothic" panose="020B0503020000020004" pitchFamily="34" charset="-127"/>
          </a:endParaRPr>
        </a:p>
      </dsp:txBody>
      <dsp:txXfrm>
        <a:off x="929978" y="26333"/>
        <a:ext cx="1270594" cy="829850"/>
      </dsp:txXfrm>
    </dsp:sp>
    <dsp:sp modelId="{71317031-C8AA-44BE-A450-87E6676D6C31}">
      <dsp:nvSpPr>
        <dsp:cNvPr id="0" name=""/>
        <dsp:cNvSpPr/>
      </dsp:nvSpPr>
      <dsp:spPr>
        <a:xfrm>
          <a:off x="1519555" y="882002"/>
          <a:ext cx="91440" cy="3525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2594"/>
              </a:lnTo>
            </a:path>
          </a:pathLst>
        </a:custGeom>
        <a:noFill/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4CB288-D9CF-4EF8-8CD3-0F7C598333D2}">
      <dsp:nvSpPr>
        <dsp:cNvPr id="0" name=""/>
        <dsp:cNvSpPr/>
      </dsp:nvSpPr>
      <dsp:spPr>
        <a:xfrm>
          <a:off x="904160" y="1234597"/>
          <a:ext cx="1322230" cy="881486"/>
        </a:xfrm>
        <a:prstGeom prst="roundRect">
          <a:avLst>
            <a:gd name="adj" fmla="val 10000"/>
          </a:avLst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Malgun Gothic" panose="020B0503020000020004" pitchFamily="34" charset="-127"/>
              <a:ea typeface="Malgun Gothic" panose="020B0503020000020004" pitchFamily="34" charset="-127"/>
            </a:rPr>
            <a:t>Director</a:t>
          </a:r>
        </a:p>
      </dsp:txBody>
      <dsp:txXfrm>
        <a:off x="929978" y="1260415"/>
        <a:ext cx="1270594" cy="829850"/>
      </dsp:txXfrm>
    </dsp:sp>
    <dsp:sp modelId="{A943F985-0552-4143-B7DF-080065769C90}">
      <dsp:nvSpPr>
        <dsp:cNvPr id="0" name=""/>
        <dsp:cNvSpPr/>
      </dsp:nvSpPr>
      <dsp:spPr>
        <a:xfrm>
          <a:off x="1519555" y="2116084"/>
          <a:ext cx="91440" cy="3525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2594"/>
              </a:lnTo>
            </a:path>
          </a:pathLst>
        </a:custGeom>
        <a:noFill/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1DE3A5-D4A6-41B6-9E7A-BD1A500E999A}">
      <dsp:nvSpPr>
        <dsp:cNvPr id="0" name=""/>
        <dsp:cNvSpPr/>
      </dsp:nvSpPr>
      <dsp:spPr>
        <a:xfrm>
          <a:off x="904160" y="2468678"/>
          <a:ext cx="1322230" cy="881486"/>
        </a:xfrm>
        <a:prstGeom prst="roundRect">
          <a:avLst>
            <a:gd name="adj" fmla="val 10000"/>
          </a:avLst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Malgun Gothic" panose="020B0503020000020004" pitchFamily="34" charset="-127"/>
              <a:ea typeface="Malgun Gothic" panose="020B0503020000020004" pitchFamily="34" charset="-127"/>
            </a:rPr>
            <a:t>Managers</a:t>
          </a:r>
        </a:p>
      </dsp:txBody>
      <dsp:txXfrm>
        <a:off x="929978" y="2494496"/>
        <a:ext cx="1270594" cy="829850"/>
      </dsp:txXfrm>
    </dsp:sp>
    <dsp:sp modelId="{3A3800A4-6F44-4CAD-8818-D9DD733B22FF}">
      <dsp:nvSpPr>
        <dsp:cNvPr id="0" name=""/>
        <dsp:cNvSpPr/>
      </dsp:nvSpPr>
      <dsp:spPr>
        <a:xfrm>
          <a:off x="1519555" y="3350165"/>
          <a:ext cx="91440" cy="3525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2594"/>
              </a:lnTo>
            </a:path>
          </a:pathLst>
        </a:custGeom>
        <a:noFill/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01109F-E71A-41CC-9108-BCCFDD34DCB7}">
      <dsp:nvSpPr>
        <dsp:cNvPr id="0" name=""/>
        <dsp:cNvSpPr/>
      </dsp:nvSpPr>
      <dsp:spPr>
        <a:xfrm>
          <a:off x="904160" y="3702760"/>
          <a:ext cx="1322230" cy="881486"/>
        </a:xfrm>
        <a:prstGeom prst="roundRect">
          <a:avLst>
            <a:gd name="adj" fmla="val 10000"/>
          </a:avLst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Malgun Gothic" panose="020B0503020000020004" pitchFamily="34" charset="-127"/>
              <a:ea typeface="Malgun Gothic" panose="020B0503020000020004" pitchFamily="34" charset="-127"/>
            </a:rPr>
            <a:t>R&amp;D engineers</a:t>
          </a:r>
        </a:p>
      </dsp:txBody>
      <dsp:txXfrm>
        <a:off x="929978" y="3728578"/>
        <a:ext cx="1270594" cy="8298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3FBB1A-608B-489A-8F54-AE8320DBACD7}">
      <dsp:nvSpPr>
        <dsp:cNvPr id="0" name=""/>
        <dsp:cNvSpPr/>
      </dsp:nvSpPr>
      <dsp:spPr>
        <a:xfrm>
          <a:off x="0" y="3611049"/>
          <a:ext cx="6210300" cy="1185227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Malgun Gothic" panose="020B0503020000020004" pitchFamily="34" charset="-127"/>
              <a:ea typeface="Malgun Gothic" panose="020B0503020000020004" pitchFamily="34" charset="-127"/>
              <a:cs typeface="Arial" panose="020B0604020202020204" pitchFamily="34" charset="0"/>
            </a:rPr>
            <a:t>BOCR Subnets</a:t>
          </a:r>
        </a:p>
      </dsp:txBody>
      <dsp:txXfrm>
        <a:off x="0" y="3611049"/>
        <a:ext cx="6210300" cy="640022"/>
      </dsp:txXfrm>
    </dsp:sp>
    <dsp:sp modelId="{1EEDBAA1-99EB-467B-8A4A-CA9CBF801A35}">
      <dsp:nvSpPr>
        <dsp:cNvPr id="0" name=""/>
        <dsp:cNvSpPr/>
      </dsp:nvSpPr>
      <dsp:spPr>
        <a:xfrm>
          <a:off x="0" y="4227368"/>
          <a:ext cx="1552574" cy="545204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algun Gothic" panose="020B0503020000020004" pitchFamily="34" charset="-127"/>
              <a:ea typeface="Malgun Gothic" panose="020B0503020000020004" pitchFamily="34" charset="-127"/>
              <a:cs typeface="Arial" panose="020B0604020202020204" pitchFamily="34" charset="0"/>
            </a:rPr>
            <a:t>Benefits</a:t>
          </a:r>
        </a:p>
      </dsp:txBody>
      <dsp:txXfrm>
        <a:off x="0" y="4227368"/>
        <a:ext cx="1552574" cy="545204"/>
      </dsp:txXfrm>
    </dsp:sp>
    <dsp:sp modelId="{28582378-2079-477C-A47A-A012BEA68BAB}">
      <dsp:nvSpPr>
        <dsp:cNvPr id="0" name=""/>
        <dsp:cNvSpPr/>
      </dsp:nvSpPr>
      <dsp:spPr>
        <a:xfrm>
          <a:off x="1552575" y="4227368"/>
          <a:ext cx="1552574" cy="545204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algun Gothic" panose="020B0503020000020004" pitchFamily="34" charset="-127"/>
              <a:ea typeface="Malgun Gothic" panose="020B0503020000020004" pitchFamily="34" charset="-127"/>
              <a:cs typeface="Arial" panose="020B0604020202020204" pitchFamily="34" charset="0"/>
            </a:rPr>
            <a:t>Opportunities</a:t>
          </a:r>
        </a:p>
      </dsp:txBody>
      <dsp:txXfrm>
        <a:off x="1552575" y="4227368"/>
        <a:ext cx="1552574" cy="545204"/>
      </dsp:txXfrm>
    </dsp:sp>
    <dsp:sp modelId="{2EE67513-7C94-46E1-A6BD-AB088194C92C}">
      <dsp:nvSpPr>
        <dsp:cNvPr id="0" name=""/>
        <dsp:cNvSpPr/>
      </dsp:nvSpPr>
      <dsp:spPr>
        <a:xfrm>
          <a:off x="3105150" y="4227368"/>
          <a:ext cx="1552574" cy="545204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algun Gothic" panose="020B0503020000020004" pitchFamily="34" charset="-127"/>
              <a:ea typeface="Malgun Gothic" panose="020B0503020000020004" pitchFamily="34" charset="-127"/>
              <a:cs typeface="Arial" panose="020B0604020202020204" pitchFamily="34" charset="0"/>
            </a:rPr>
            <a:t>Cost</a:t>
          </a:r>
        </a:p>
      </dsp:txBody>
      <dsp:txXfrm>
        <a:off x="3105150" y="4227368"/>
        <a:ext cx="1552574" cy="545204"/>
      </dsp:txXfrm>
    </dsp:sp>
    <dsp:sp modelId="{087617A9-2329-45F6-A1E0-177B315B584E}">
      <dsp:nvSpPr>
        <dsp:cNvPr id="0" name=""/>
        <dsp:cNvSpPr/>
      </dsp:nvSpPr>
      <dsp:spPr>
        <a:xfrm>
          <a:off x="4657724" y="4227368"/>
          <a:ext cx="1552574" cy="545204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algun Gothic" panose="020B0503020000020004" pitchFamily="34" charset="-127"/>
              <a:ea typeface="Malgun Gothic" panose="020B0503020000020004" pitchFamily="34" charset="-127"/>
              <a:cs typeface="Arial" panose="020B0604020202020204" pitchFamily="34" charset="0"/>
            </a:rPr>
            <a:t>Risk</a:t>
          </a:r>
          <a:endParaRPr lang="en-US" sz="1500" kern="1200" dirty="0">
            <a:latin typeface="Malgun Gothic" panose="020B0503020000020004" pitchFamily="34" charset="-127"/>
            <a:ea typeface="Malgun Gothic" panose="020B0503020000020004" pitchFamily="34" charset="-127"/>
            <a:cs typeface="Arial" panose="020B0604020202020204" pitchFamily="34" charset="0"/>
          </a:endParaRPr>
        </a:p>
      </dsp:txBody>
      <dsp:txXfrm>
        <a:off x="4657724" y="4227368"/>
        <a:ext cx="1552574" cy="545204"/>
      </dsp:txXfrm>
    </dsp:sp>
    <dsp:sp modelId="{D29C4B7E-07BB-4B03-ACAA-EE735931B99F}">
      <dsp:nvSpPr>
        <dsp:cNvPr id="0" name=""/>
        <dsp:cNvSpPr/>
      </dsp:nvSpPr>
      <dsp:spPr>
        <a:xfrm rot="10800000">
          <a:off x="0" y="1805948"/>
          <a:ext cx="6210300" cy="1822879"/>
        </a:xfrm>
        <a:prstGeom prst="upArrowCallou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Malgun Gothic" panose="020B0503020000020004" pitchFamily="34" charset="-127"/>
              <a:ea typeface="Malgun Gothic" panose="020B0503020000020004" pitchFamily="34" charset="-127"/>
              <a:cs typeface="Arial" panose="020B0604020202020204" pitchFamily="34" charset="0"/>
            </a:rPr>
            <a:t>Strategic Criteria</a:t>
          </a:r>
        </a:p>
      </dsp:txBody>
      <dsp:txXfrm rot="-10800000">
        <a:off x="0" y="1805948"/>
        <a:ext cx="6210300" cy="639830"/>
      </dsp:txXfrm>
    </dsp:sp>
    <dsp:sp modelId="{8742B4D0-6F84-4833-9469-72A4EA57AC5F}">
      <dsp:nvSpPr>
        <dsp:cNvPr id="0" name=""/>
        <dsp:cNvSpPr/>
      </dsp:nvSpPr>
      <dsp:spPr>
        <a:xfrm>
          <a:off x="3032" y="2445779"/>
          <a:ext cx="2068078" cy="545040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algun Gothic" panose="020B0503020000020004" pitchFamily="34" charset="-127"/>
              <a:ea typeface="Malgun Gothic" panose="020B0503020000020004" pitchFamily="34" charset="-127"/>
              <a:cs typeface="Arial" panose="020B0604020202020204" pitchFamily="34" charset="0"/>
            </a:rPr>
            <a:t>Collaboration/</a:t>
          </a:r>
          <a:br>
            <a:rPr lang="en-US" sz="1400" kern="1200" dirty="0">
              <a:latin typeface="Malgun Gothic" panose="020B0503020000020004" pitchFamily="34" charset="-127"/>
              <a:ea typeface="Malgun Gothic" panose="020B0503020000020004" pitchFamily="34" charset="-127"/>
              <a:cs typeface="Arial" panose="020B0604020202020204" pitchFamily="34" charset="0"/>
            </a:rPr>
          </a:br>
          <a:r>
            <a:rPr lang="en-US" sz="1400" kern="1200" dirty="0">
              <a:latin typeface="Malgun Gothic" panose="020B0503020000020004" pitchFamily="34" charset="-127"/>
              <a:ea typeface="Malgun Gothic" panose="020B0503020000020004" pitchFamily="34" charset="-127"/>
              <a:cs typeface="Arial" panose="020B0604020202020204" pitchFamily="34" charset="0"/>
            </a:rPr>
            <a:t>Innovation</a:t>
          </a:r>
        </a:p>
      </dsp:txBody>
      <dsp:txXfrm>
        <a:off x="3032" y="2445779"/>
        <a:ext cx="2068078" cy="545040"/>
      </dsp:txXfrm>
    </dsp:sp>
    <dsp:sp modelId="{201F895C-0794-40FD-AB0F-D57B23168363}">
      <dsp:nvSpPr>
        <dsp:cNvPr id="0" name=""/>
        <dsp:cNvSpPr/>
      </dsp:nvSpPr>
      <dsp:spPr>
        <a:xfrm>
          <a:off x="2071110" y="2445779"/>
          <a:ext cx="2068078" cy="545040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algun Gothic" panose="020B0503020000020004" pitchFamily="34" charset="-127"/>
              <a:ea typeface="Malgun Gothic" panose="020B0503020000020004" pitchFamily="34" charset="-127"/>
              <a:cs typeface="Arial" panose="020B0604020202020204" pitchFamily="34" charset="0"/>
            </a:rPr>
            <a:t>Productivity &amp; Efficiency</a:t>
          </a:r>
        </a:p>
      </dsp:txBody>
      <dsp:txXfrm>
        <a:off x="2071110" y="2445779"/>
        <a:ext cx="2068078" cy="545040"/>
      </dsp:txXfrm>
    </dsp:sp>
    <dsp:sp modelId="{F6453A40-AF5F-4D61-9B29-22887F265562}">
      <dsp:nvSpPr>
        <dsp:cNvPr id="0" name=""/>
        <dsp:cNvSpPr/>
      </dsp:nvSpPr>
      <dsp:spPr>
        <a:xfrm>
          <a:off x="4139189" y="2445779"/>
          <a:ext cx="2068078" cy="545040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algun Gothic" panose="020B0503020000020004" pitchFamily="34" charset="-127"/>
              <a:ea typeface="Malgun Gothic" panose="020B0503020000020004" pitchFamily="34" charset="-127"/>
              <a:cs typeface="Arial" panose="020B0604020202020204" pitchFamily="34" charset="0"/>
            </a:rPr>
            <a:t>Talent Management (Attraction, Retention)</a:t>
          </a:r>
        </a:p>
      </dsp:txBody>
      <dsp:txXfrm>
        <a:off x="4139189" y="2445779"/>
        <a:ext cx="2068078" cy="545040"/>
      </dsp:txXfrm>
    </dsp:sp>
    <dsp:sp modelId="{3096C526-81C9-46B4-AAA9-358F9672C151}">
      <dsp:nvSpPr>
        <dsp:cNvPr id="0" name=""/>
        <dsp:cNvSpPr/>
      </dsp:nvSpPr>
      <dsp:spPr>
        <a:xfrm rot="10800000">
          <a:off x="0" y="847"/>
          <a:ext cx="6210300" cy="1822879"/>
        </a:xfrm>
        <a:prstGeom prst="upArrowCallou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Malgun Gothic" panose="020B0503020000020004" pitchFamily="34" charset="-127"/>
              <a:ea typeface="Malgun Gothic" panose="020B0503020000020004" pitchFamily="34" charset="-127"/>
              <a:cs typeface="Arial" panose="020B0604020202020204" pitchFamily="34" charset="0"/>
            </a:rPr>
            <a:t>Decision: What work schedule should be implemented post-pandemic in R&amp;D engineering at MSA?</a:t>
          </a:r>
        </a:p>
      </dsp:txBody>
      <dsp:txXfrm rot="-10800000">
        <a:off x="0" y="847"/>
        <a:ext cx="6210300" cy="639830"/>
      </dsp:txXfrm>
    </dsp:sp>
    <dsp:sp modelId="{2BE629EF-8305-41EF-8F87-7A7C3D184404}">
      <dsp:nvSpPr>
        <dsp:cNvPr id="0" name=""/>
        <dsp:cNvSpPr/>
      </dsp:nvSpPr>
      <dsp:spPr>
        <a:xfrm>
          <a:off x="0" y="640678"/>
          <a:ext cx="1552574" cy="545040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algun Gothic" panose="020B0503020000020004" pitchFamily="34" charset="-127"/>
              <a:ea typeface="Malgun Gothic" panose="020B0503020000020004" pitchFamily="34" charset="-127"/>
              <a:cs typeface="Arial" panose="020B0604020202020204" pitchFamily="34" charset="0"/>
            </a:rPr>
            <a:t>Full return</a:t>
          </a:r>
        </a:p>
      </dsp:txBody>
      <dsp:txXfrm>
        <a:off x="0" y="640678"/>
        <a:ext cx="1552574" cy="545040"/>
      </dsp:txXfrm>
    </dsp:sp>
    <dsp:sp modelId="{9877FBA8-3627-4C03-8B6C-C241112B74F0}">
      <dsp:nvSpPr>
        <dsp:cNvPr id="0" name=""/>
        <dsp:cNvSpPr/>
      </dsp:nvSpPr>
      <dsp:spPr>
        <a:xfrm>
          <a:off x="1552575" y="640678"/>
          <a:ext cx="1552574" cy="545040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algun Gothic" panose="020B0503020000020004" pitchFamily="34" charset="-127"/>
              <a:ea typeface="Malgun Gothic" panose="020B0503020000020004" pitchFamily="34" charset="-127"/>
              <a:cs typeface="Arial" panose="020B0604020202020204" pitchFamily="34" charset="0"/>
            </a:rPr>
            <a:t>50/50 hybrid - scheduled</a:t>
          </a:r>
        </a:p>
      </dsp:txBody>
      <dsp:txXfrm>
        <a:off x="1552575" y="640678"/>
        <a:ext cx="1552574" cy="545040"/>
      </dsp:txXfrm>
    </dsp:sp>
    <dsp:sp modelId="{CF0C05C6-F31A-41DD-A1DC-3E8A37FC1D05}">
      <dsp:nvSpPr>
        <dsp:cNvPr id="0" name=""/>
        <dsp:cNvSpPr/>
      </dsp:nvSpPr>
      <dsp:spPr>
        <a:xfrm>
          <a:off x="3105150" y="640678"/>
          <a:ext cx="1552574" cy="545040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algun Gothic" panose="020B0503020000020004" pitchFamily="34" charset="-127"/>
              <a:ea typeface="Malgun Gothic" panose="020B0503020000020004" pitchFamily="34" charset="-127"/>
              <a:cs typeface="Arial" panose="020B0604020202020204" pitchFamily="34" charset="0"/>
            </a:rPr>
            <a:t>50/50 hybrid - selected</a:t>
          </a:r>
        </a:p>
      </dsp:txBody>
      <dsp:txXfrm>
        <a:off x="3105150" y="640678"/>
        <a:ext cx="1552574" cy="545040"/>
      </dsp:txXfrm>
    </dsp:sp>
    <dsp:sp modelId="{E99E31DC-1AB0-4A8C-809F-4CFD5804DAF2}">
      <dsp:nvSpPr>
        <dsp:cNvPr id="0" name=""/>
        <dsp:cNvSpPr/>
      </dsp:nvSpPr>
      <dsp:spPr>
        <a:xfrm>
          <a:off x="4657724" y="640678"/>
          <a:ext cx="1552574" cy="545040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algun Gothic" panose="020B0503020000020004" pitchFamily="34" charset="-127"/>
              <a:ea typeface="Malgun Gothic" panose="020B0503020000020004" pitchFamily="34" charset="-127"/>
              <a:cs typeface="Arial" panose="020B0604020202020204" pitchFamily="34" charset="0"/>
            </a:rPr>
            <a:t>Fully flexible</a:t>
          </a:r>
        </a:p>
      </dsp:txBody>
      <dsp:txXfrm>
        <a:off x="4657724" y="640678"/>
        <a:ext cx="1552574" cy="5450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31AEEE-5AAF-479D-B496-975278208762}">
      <dsp:nvSpPr>
        <dsp:cNvPr id="0" name=""/>
        <dsp:cNvSpPr/>
      </dsp:nvSpPr>
      <dsp:spPr>
        <a:xfrm>
          <a:off x="9963" y="0"/>
          <a:ext cx="2062360" cy="768025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Malgun Gothic" panose="020B0503020000020004" pitchFamily="34" charset="-127"/>
              <a:ea typeface="Malgun Gothic" panose="020B0503020000020004" pitchFamily="34" charset="-127"/>
            </a:rPr>
            <a:t>High probability of retaining current employees</a:t>
          </a:r>
        </a:p>
      </dsp:txBody>
      <dsp:txXfrm>
        <a:off x="32458" y="22495"/>
        <a:ext cx="2017370" cy="723035"/>
      </dsp:txXfrm>
    </dsp:sp>
    <dsp:sp modelId="{C556A785-A97B-4C33-AE66-F53C83FFEA0A}">
      <dsp:nvSpPr>
        <dsp:cNvPr id="0" name=""/>
        <dsp:cNvSpPr/>
      </dsp:nvSpPr>
      <dsp:spPr>
        <a:xfrm>
          <a:off x="2278559" y="128279"/>
          <a:ext cx="437220" cy="511465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kern="1200">
            <a:latin typeface="Malgun Gothic" panose="020B0503020000020004" pitchFamily="34" charset="-127"/>
            <a:ea typeface="Malgun Gothic" panose="020B0503020000020004" pitchFamily="34" charset="-127"/>
          </a:endParaRPr>
        </a:p>
      </dsp:txBody>
      <dsp:txXfrm>
        <a:off x="2278559" y="230572"/>
        <a:ext cx="306054" cy="306879"/>
      </dsp:txXfrm>
    </dsp:sp>
    <dsp:sp modelId="{50AF018B-BDA6-41D1-944B-D5BF72066244}">
      <dsp:nvSpPr>
        <dsp:cNvPr id="0" name=""/>
        <dsp:cNvSpPr/>
      </dsp:nvSpPr>
      <dsp:spPr>
        <a:xfrm>
          <a:off x="2897267" y="0"/>
          <a:ext cx="2062360" cy="768025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Malgun Gothic" panose="020B0503020000020004" pitchFamily="34" charset="-127"/>
              <a:ea typeface="Malgun Gothic" panose="020B0503020000020004" pitchFamily="34" charset="-127"/>
            </a:rPr>
            <a:t>Regain collaborative face-to-face interactions</a:t>
          </a:r>
        </a:p>
      </dsp:txBody>
      <dsp:txXfrm>
        <a:off x="2919762" y="22495"/>
        <a:ext cx="2017370" cy="723035"/>
      </dsp:txXfrm>
    </dsp:sp>
    <dsp:sp modelId="{21A6F4FB-5862-4F64-9EAD-10C1B9C15B60}">
      <dsp:nvSpPr>
        <dsp:cNvPr id="0" name=""/>
        <dsp:cNvSpPr/>
      </dsp:nvSpPr>
      <dsp:spPr>
        <a:xfrm>
          <a:off x="5165863" y="128279"/>
          <a:ext cx="437220" cy="511465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kern="1200">
            <a:latin typeface="Malgun Gothic" panose="020B0503020000020004" pitchFamily="34" charset="-127"/>
            <a:ea typeface="Malgun Gothic" panose="020B0503020000020004" pitchFamily="34" charset="-127"/>
          </a:endParaRPr>
        </a:p>
      </dsp:txBody>
      <dsp:txXfrm>
        <a:off x="5165863" y="230572"/>
        <a:ext cx="306054" cy="306879"/>
      </dsp:txXfrm>
    </dsp:sp>
    <dsp:sp modelId="{BF844BE7-C93C-4E0B-8911-D96E1AA282C7}">
      <dsp:nvSpPr>
        <dsp:cNvPr id="0" name=""/>
        <dsp:cNvSpPr/>
      </dsp:nvSpPr>
      <dsp:spPr>
        <a:xfrm>
          <a:off x="5784572" y="0"/>
          <a:ext cx="2062360" cy="768025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Malgun Gothic" panose="020B0503020000020004" pitchFamily="34" charset="-127"/>
              <a:ea typeface="Malgun Gothic" panose="020B0503020000020004" pitchFamily="34" charset="-127"/>
            </a:rPr>
            <a:t>Regain direct manager supervision</a:t>
          </a:r>
        </a:p>
      </dsp:txBody>
      <dsp:txXfrm>
        <a:off x="5807067" y="22495"/>
        <a:ext cx="2017370" cy="723035"/>
      </dsp:txXfrm>
    </dsp:sp>
    <dsp:sp modelId="{A56A39ED-CD3A-4F00-AE07-329AFB1D7BFC}">
      <dsp:nvSpPr>
        <dsp:cNvPr id="0" name=""/>
        <dsp:cNvSpPr/>
      </dsp:nvSpPr>
      <dsp:spPr>
        <a:xfrm>
          <a:off x="8053168" y="128279"/>
          <a:ext cx="437220" cy="5114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kern="1200">
            <a:latin typeface="Malgun Gothic" panose="020B0503020000020004" pitchFamily="34" charset="-127"/>
            <a:ea typeface="Malgun Gothic" panose="020B0503020000020004" pitchFamily="34" charset="-127"/>
          </a:endParaRPr>
        </a:p>
      </dsp:txBody>
      <dsp:txXfrm>
        <a:off x="8053168" y="230572"/>
        <a:ext cx="306054" cy="306879"/>
      </dsp:txXfrm>
    </dsp:sp>
    <dsp:sp modelId="{858242BA-B74C-4B92-9A7E-39E0B0C6D0D3}">
      <dsp:nvSpPr>
        <dsp:cNvPr id="0" name=""/>
        <dsp:cNvSpPr/>
      </dsp:nvSpPr>
      <dsp:spPr>
        <a:xfrm>
          <a:off x="8671876" y="0"/>
          <a:ext cx="2062360" cy="768025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Malgun Gothic" panose="020B0503020000020004" pitchFamily="34" charset="-127"/>
              <a:ea typeface="Malgun Gothic" panose="020B0503020000020004" pitchFamily="34" charset="-127"/>
            </a:rPr>
            <a:t>Mitigate risk </a:t>
          </a:r>
          <a:r>
            <a:rPr lang="en-US" sz="1200" kern="1200" dirty="0">
              <a:latin typeface="Malgun Gothic" panose="020B0503020000020004" pitchFamily="34" charset="-127"/>
              <a:ea typeface="Malgun Gothic" panose="020B0503020000020004" pitchFamily="34" charset="-127"/>
            </a:rPr>
            <a:t>of not meeting R&amp;D output goals</a:t>
          </a:r>
        </a:p>
      </dsp:txBody>
      <dsp:txXfrm>
        <a:off x="8694371" y="22495"/>
        <a:ext cx="2017370" cy="723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70672-0011-4249-9557-93B569A2D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3AE8F7-D1B9-4023-B6D7-B8BDDD375E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2397C-0D6D-409B-BB02-719A31E51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23F6-1092-49C5-9EF1-C929BDC419C5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D11CE-5168-4690-8BEE-529AF8138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4D09B-C074-4DE7-A3C7-A7A575223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28AF-3CFA-4783-9B6D-9684CEC06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751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3B6E0-3BC4-403A-8292-43042649E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3446FA-AAB7-4A0D-83CB-DB3DD0FE4C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E37A79-FB2F-4E54-92D2-3DC0E9ADD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23F6-1092-49C5-9EF1-C929BDC419C5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40464-1734-440F-9FBF-74FF81E42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1EE5C-9857-4D27-8FE9-6A1C67142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28AF-3CFA-4783-9B6D-9684CEC06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278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75148E-EDA2-4A19-AA11-25D1322577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08943C-C208-46C7-8793-5C28D106B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55933-30FD-429D-A79C-D7B89B758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23F6-1092-49C5-9EF1-C929BDC419C5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CA968-79FC-40DC-8354-B27271D34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1A8EBA-E892-4356-8246-8CE8E4DBA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28AF-3CFA-4783-9B6D-9684CEC06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05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DA34F-A94E-4854-A671-4899845F9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D0326-A24B-40DB-83DF-A64753A7E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A2B8F-2701-4156-A486-493B45595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23F6-1092-49C5-9EF1-C929BDC419C5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18E21-796A-420E-BA55-67D8FABEF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E54546-2ECB-4713-922C-180D569AE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28AF-3CFA-4783-9B6D-9684CEC06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552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2602D-F602-4AC5-8888-04D5B4F29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555701-EEF9-4935-B940-79FE9FD0B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A7FA2-4894-42D4-BA62-FDE6CE71E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23F6-1092-49C5-9EF1-C929BDC419C5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1D20A-F551-452F-9BB4-D6BDB8D79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7330A0-0E62-48F2-AF4A-983352E1E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28AF-3CFA-4783-9B6D-9684CEC06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264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F9204-3FB6-4D67-9682-056331BF8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C567F-4DC0-49BA-9C56-37356C5A65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0F4F0F-3ECF-402A-A3D8-045BFAD703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D8D6BA-B824-4743-B0AB-F9A3E3A17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23F6-1092-49C5-9EF1-C929BDC419C5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EAE72A-8B9E-4778-B105-F388F87C0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6F4A15-3A16-4C07-B463-00F42DAB9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28AF-3CFA-4783-9B6D-9684CEC06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18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98DD3-ED48-490F-A14B-F74BF0200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7DB0AF-9968-40B9-85E5-02EECA5B99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4E105E-9DA0-45CA-88FB-AD72EAAE3E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4B22DF-A027-4500-B3AC-B8B47F2062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25CAF2-D087-4635-9E85-032041B8AE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DF53B1-802D-4C1D-B3D8-56D607241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23F6-1092-49C5-9EF1-C929BDC419C5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748381-2C4A-4E1C-AC0B-5442F7C97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8A615-B067-4D18-ABF2-36C55B984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28AF-3CFA-4783-9B6D-9684CEC06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36BF0-D50C-439F-AF51-627FDC135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3C7B34-26E9-40F2-BC99-F601F7183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23F6-1092-49C5-9EF1-C929BDC419C5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2306BE-E96B-4660-93C3-11CC87689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CA8B2C-12F6-4D7D-A0F9-E546FF1FA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28AF-3CFA-4783-9B6D-9684CEC06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17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551352-F98E-4786-88B0-7233A16EB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23F6-1092-49C5-9EF1-C929BDC419C5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1EF3BA-921C-4408-9803-487AD11AE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A43CFA-215C-4211-9369-907531608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28AF-3CFA-4783-9B6D-9684CEC06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840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36475-443E-4DAB-80E0-C9B4C4D28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FC9E1-05FC-473D-8E53-77B2B029E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199A3E-EFC9-404C-BE31-FC31F95E8A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38D357-6A05-4F48-9A1B-46CC22382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23F6-1092-49C5-9EF1-C929BDC419C5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C3A923-0B2D-4BAD-BA34-FC408B099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1C6B1C-B599-4382-96FF-83AC25A1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28AF-3CFA-4783-9B6D-9684CEC06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19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150DB-0777-44BA-B661-978A7229D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F9274A-AB75-463F-A57C-DF5A0119AE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8F81FD-6433-4FA8-85AC-8709CD907F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B49864-7A6F-4D0E-84A2-D19EE04EA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23F6-1092-49C5-9EF1-C929BDC419C5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8D4411-A963-4DA8-B670-36B7E26AC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A64B6D-9A77-4263-B667-5C82837DD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28AF-3CFA-4783-9B6D-9684CEC06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679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80315A-D665-400C-BA63-48D8EF231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3A0968-DBED-47F6-BB50-BF5B948779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D417B-79CB-4F17-8408-E7D71D39A4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323F6-1092-49C5-9EF1-C929BDC419C5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58012-EDE3-49A1-8142-7D18A778FA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F82132-5262-4C88-9ED9-EB7BE1F0D3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728AF-3CFA-4783-9B6D-9684CEC06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515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ewresearch.org/social-trends/2020/12/09/how-the-coronavirus-outbreak-has-and-hasnt-changed-the-way-americans-work/?=1" TargetMode="External"/><Relationship Id="rId5" Type="http://schemas.openxmlformats.org/officeDocument/2006/relationships/hyperlink" Target="file:///C:\Users\02bohna20\Downloads\www-statista-com.pitt.idm.oclc.org\statistics\1122987\change-in-remote-work-trends-after-covid-in-usa\" TargetMode="External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8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nbc.com/2021/04/27/tensions-rise-as-return-to-work-plans-gain-steam.html" TargetMode="External"/><Relationship Id="rId3" Type="http://schemas.openxmlformats.org/officeDocument/2006/relationships/chart" Target="../charts/chart3.xml"/><Relationship Id="rId7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file:///C:\Users\02bohna20\Downloads\covid.cdc.gov\covid-data-tracker\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microsoft.com/office/2007/relationships/diagramDrawing" Target="../diagrams/drawing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12" Type="http://schemas.openxmlformats.org/officeDocument/2006/relationships/diagramColors" Target="../diagrams/colors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diagramQuickStyle" Target="../diagrams/quickStyle2.xml"/><Relationship Id="rId5" Type="http://schemas.openxmlformats.org/officeDocument/2006/relationships/diagramColors" Target="../diagrams/colors1.xml"/><Relationship Id="rId10" Type="http://schemas.openxmlformats.org/officeDocument/2006/relationships/diagramLayout" Target="../diagrams/layout2.xml"/><Relationship Id="rId4" Type="http://schemas.openxmlformats.org/officeDocument/2006/relationships/diagramQuickStyle" Target="../diagrams/quickStyle1.xml"/><Relationship Id="rId9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sks at Work: Protecting Your Employees on the Job During COVID-19">
            <a:extLst>
              <a:ext uri="{FF2B5EF4-FFF2-40B4-BE49-F238E27FC236}">
                <a16:creationId xmlns:a16="http://schemas.microsoft.com/office/drawing/2014/main" id="{F8179858-0E86-4225-B9BD-D0ECF93DCC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699" b="-321"/>
          <a:stretch/>
        </p:blipFill>
        <p:spPr bwMode="auto">
          <a:xfrm>
            <a:off x="0" y="-43544"/>
            <a:ext cx="12192000" cy="646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EDDEA6-1D77-49BA-BB4B-1A02A9D470A4}"/>
              </a:ext>
            </a:extLst>
          </p:cNvPr>
          <p:cNvSpPr txBox="1"/>
          <p:nvPr/>
        </p:nvSpPr>
        <p:spPr>
          <a:xfrm>
            <a:off x="1164773" y="567395"/>
            <a:ext cx="40385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Post-Pandemic Work Scheduling</a:t>
            </a:r>
          </a:p>
          <a:p>
            <a:r>
              <a:rPr lang="en-US" sz="2400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In a Pittsburgh-Based Engineering Office</a:t>
            </a:r>
          </a:p>
          <a:p>
            <a:endParaRPr lang="en-US" sz="2400" dirty="0">
              <a:solidFill>
                <a:schemeClr val="bg1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endParaRPr lang="en-US" sz="2400" dirty="0">
              <a:solidFill>
                <a:schemeClr val="bg1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endParaRPr lang="en-US" sz="2400" dirty="0">
              <a:solidFill>
                <a:schemeClr val="bg1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B96CED-CC5F-4D10-89B6-2BD34E5D5AD0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1D5A1D-EF2B-4C4F-8A53-A7F38BA3EA4E}"/>
              </a:ext>
            </a:extLst>
          </p:cNvPr>
          <p:cNvSpPr txBox="1"/>
          <p:nvPr/>
        </p:nvSpPr>
        <p:spPr>
          <a:xfrm>
            <a:off x="1032743" y="6490900"/>
            <a:ext cx="101265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University of Pittsburgh		</a:t>
            </a:r>
            <a:r>
              <a:rPr lang="en-US" sz="1400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Decision Making – Final Project	</a:t>
            </a:r>
            <a:r>
              <a:rPr lang="en-US" sz="1400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		Author - Alexa Bohn</a:t>
            </a:r>
          </a:p>
        </p:txBody>
      </p:sp>
      <p:pic>
        <p:nvPicPr>
          <p:cNvPr id="13" name="Picture 12" descr="Joseph M. Katz Graduate School of Business - Wikipedia">
            <a:extLst>
              <a:ext uri="{FF2B5EF4-FFF2-40B4-BE49-F238E27FC236}">
                <a16:creationId xmlns:a16="http://schemas.microsoft.com/office/drawing/2014/main" id="{2EBA4027-ED92-4EA3-B8BD-60B1CE566DDB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97" b="28759"/>
          <a:stretch/>
        </p:blipFill>
        <p:spPr bwMode="auto">
          <a:xfrm>
            <a:off x="699328" y="6394397"/>
            <a:ext cx="333414" cy="4572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2014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AE152-D86F-4493-A03A-94E9578BD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102" y="365125"/>
            <a:ext cx="10914698" cy="650875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Opportunities Subnet – R&amp;D Business (P=0.55)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C334491-71B5-4DCA-953D-AFD1438A8C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2309961"/>
              </p:ext>
            </p:extLst>
          </p:nvPr>
        </p:nvGraphicFramePr>
        <p:xfrm>
          <a:off x="7251700" y="1651000"/>
          <a:ext cx="4406900" cy="35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A52DDCE-4F95-404A-BEEC-53868272906D}"/>
              </a:ext>
            </a:extLst>
          </p:cNvPr>
          <p:cNvSpPr txBox="1"/>
          <p:nvPr/>
        </p:nvSpPr>
        <p:spPr>
          <a:xfrm>
            <a:off x="584200" y="5922744"/>
            <a:ext cx="1107440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A4 Fully Flexible: </a:t>
            </a:r>
            <a:r>
              <a:rPr lang="en-US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opportunities particularly in offering high-talent employees competitive job offers and efficiency gains through space &amp; task optimization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B696F7-06D3-422C-B502-B1FD7479241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2" y="1196230"/>
            <a:ext cx="6138228" cy="45462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8175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AE152-D86F-4493-A03A-94E9578BD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102" y="365125"/>
            <a:ext cx="10914698" cy="650875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Opportunities Subnet – Employees (P=0.45)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C334491-71B5-4DCA-953D-AFD1438A8C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6564423"/>
              </p:ext>
            </p:extLst>
          </p:nvPr>
        </p:nvGraphicFramePr>
        <p:xfrm>
          <a:off x="7251700" y="1651000"/>
          <a:ext cx="4406900" cy="35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A52DDCE-4F95-404A-BEEC-53868272906D}"/>
              </a:ext>
            </a:extLst>
          </p:cNvPr>
          <p:cNvSpPr txBox="1"/>
          <p:nvPr/>
        </p:nvSpPr>
        <p:spPr>
          <a:xfrm>
            <a:off x="584200" y="6123543"/>
            <a:ext cx="110744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A4 Fully Flexible: </a:t>
            </a:r>
            <a:r>
              <a:rPr lang="en-US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most opportunity regarding employee engagement &amp; work-life balance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4CDE90-0B41-4A42-AE27-1B66474C67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03" y="1038203"/>
            <a:ext cx="5656898" cy="483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479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AE152-D86F-4493-A03A-94E9578BD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102" y="609818"/>
            <a:ext cx="10914698" cy="650875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Opportunities Subnet – Overall Synthesis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C334491-71B5-4DCA-953D-AFD1438A8C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1405007"/>
              </p:ext>
            </p:extLst>
          </p:nvPr>
        </p:nvGraphicFramePr>
        <p:xfrm>
          <a:off x="2562273" y="1709954"/>
          <a:ext cx="9017000" cy="35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Graphic 10" descr="Checkbox Checked with solid fill">
            <a:extLst>
              <a:ext uri="{FF2B5EF4-FFF2-40B4-BE49-F238E27FC236}">
                <a16:creationId xmlns:a16="http://schemas.microsoft.com/office/drawing/2014/main" id="{361A0B82-3627-4356-80F8-8F27F65238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75969" y="3944579"/>
            <a:ext cx="902204" cy="9022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C4469EE-CCB1-4C8D-A7DB-42C705F9176F}"/>
              </a:ext>
            </a:extLst>
          </p:cNvPr>
          <p:cNvSpPr txBox="1"/>
          <p:nvPr/>
        </p:nvSpPr>
        <p:spPr>
          <a:xfrm>
            <a:off x="1169812" y="5541457"/>
            <a:ext cx="98523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Most Opportunity Alternative: 	A4 Fully Flexible</a:t>
            </a:r>
          </a:p>
        </p:txBody>
      </p:sp>
    </p:spTree>
    <p:extLst>
      <p:ext uri="{BB962C8B-B14F-4D97-AF65-F5344CB8AC3E}">
        <p14:creationId xmlns:p14="http://schemas.microsoft.com/office/powerpoint/2010/main" val="2416751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usiness Recovery: Cost Control and Reduction">
            <a:extLst>
              <a:ext uri="{FF2B5EF4-FFF2-40B4-BE49-F238E27FC236}">
                <a16:creationId xmlns:a16="http://schemas.microsoft.com/office/drawing/2014/main" id="{9C96E77B-C3D3-4683-9051-56690B0E86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F4420-DD43-45D7-B0EE-5163B19BD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Cost Subnet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312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AE152-D86F-4493-A03A-94E9578BD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102" y="365125"/>
            <a:ext cx="10914698" cy="650875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Cost Subnet – Infrastructure (P=0.33)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C334491-71B5-4DCA-953D-AFD1438A8C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1215621"/>
              </p:ext>
            </p:extLst>
          </p:nvPr>
        </p:nvGraphicFramePr>
        <p:xfrm>
          <a:off x="7251700" y="1651000"/>
          <a:ext cx="4406900" cy="35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A52DDCE-4F95-404A-BEEC-53868272906D}"/>
              </a:ext>
            </a:extLst>
          </p:cNvPr>
          <p:cNvSpPr txBox="1"/>
          <p:nvPr/>
        </p:nvSpPr>
        <p:spPr>
          <a:xfrm>
            <a:off x="584200" y="5922744"/>
            <a:ext cx="110744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A1 Full Return: </a:t>
            </a:r>
            <a:r>
              <a:rPr lang="en-US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high utilities cost and office-supply consumption relative to other alternatives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C29718-F54C-42C9-99BB-CB725F28FD0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553" y="1216392"/>
            <a:ext cx="5021898" cy="4505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510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AE152-D86F-4493-A03A-94E9578BD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102" y="365125"/>
            <a:ext cx="10914698" cy="650875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Cost Subnet – Productivity (P=0.66)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C334491-71B5-4DCA-953D-AFD1438A8C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0505276"/>
              </p:ext>
            </p:extLst>
          </p:nvPr>
        </p:nvGraphicFramePr>
        <p:xfrm>
          <a:off x="7251700" y="1651000"/>
          <a:ext cx="4406900" cy="35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A52DDCE-4F95-404A-BEEC-53868272906D}"/>
              </a:ext>
            </a:extLst>
          </p:cNvPr>
          <p:cNvSpPr txBox="1"/>
          <p:nvPr/>
        </p:nvSpPr>
        <p:spPr>
          <a:xfrm>
            <a:off x="266700" y="5949661"/>
            <a:ext cx="1165860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A4 Fully Flexible: </a:t>
            </a:r>
            <a:r>
              <a:rPr lang="en-US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supported by manager community of practice discussions regarding R&amp;D communication speed, product testing speed, employee onboarding and upskilling, manager burn-out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C593EF-BB8B-45E8-A64D-538399EF0167}"/>
              </a:ext>
            </a:extLst>
          </p:cNvPr>
          <p:cNvSpPr txBox="1"/>
          <p:nvPr/>
        </p:nvSpPr>
        <p:spPr>
          <a:xfrm>
            <a:off x="439102" y="950982"/>
            <a:ext cx="7916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for Executive Director of R&amp;D – much more important than infrastructure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C7C9EF-04F9-4CC9-8E9E-0689F078BC4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" y="1437347"/>
            <a:ext cx="5181600" cy="4368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4160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AE152-D86F-4493-A03A-94E9578BD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102" y="609818"/>
            <a:ext cx="10914698" cy="650875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Cost Subnet – Overall Synthesis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C334491-71B5-4DCA-953D-AFD1438A8C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4435663"/>
              </p:ext>
            </p:extLst>
          </p:nvPr>
        </p:nvGraphicFramePr>
        <p:xfrm>
          <a:off x="2105073" y="1709954"/>
          <a:ext cx="9017000" cy="35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Graphic 10" descr="Checkbox Checked with solid fill">
            <a:extLst>
              <a:ext uri="{FF2B5EF4-FFF2-40B4-BE49-F238E27FC236}">
                <a16:creationId xmlns:a16="http://schemas.microsoft.com/office/drawing/2014/main" id="{361A0B82-3627-4356-80F8-8F27F65238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18769" y="3944579"/>
            <a:ext cx="902204" cy="9022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C4469EE-CCB1-4C8D-A7DB-42C705F9176F}"/>
              </a:ext>
            </a:extLst>
          </p:cNvPr>
          <p:cNvSpPr txBox="1"/>
          <p:nvPr/>
        </p:nvSpPr>
        <p:spPr>
          <a:xfrm>
            <a:off x="1169812" y="5541457"/>
            <a:ext cx="98523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Most Costly Alternative: 		A4 Fully Flexible</a:t>
            </a:r>
          </a:p>
        </p:txBody>
      </p:sp>
    </p:spTree>
    <p:extLst>
      <p:ext uri="{BB962C8B-B14F-4D97-AF65-F5344CB8AC3E}">
        <p14:creationId xmlns:p14="http://schemas.microsoft.com/office/powerpoint/2010/main" val="662126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aking Risks Wisely - Clarity Clinic">
            <a:extLst>
              <a:ext uri="{FF2B5EF4-FFF2-40B4-BE49-F238E27FC236}">
                <a16:creationId xmlns:a16="http://schemas.microsoft.com/office/drawing/2014/main" id="{73068B80-EB22-49D3-AD8F-F3E377A48C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3" b="184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05F81D-FC0C-44EF-8402-A2348D78C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Risk Subnet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7274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AE152-D86F-4493-A03A-94E9578BD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102" y="365125"/>
            <a:ext cx="10914698" cy="650875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Risk Subnet – Business (P=0.50)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C334491-71B5-4DCA-953D-AFD1438A8CE6}"/>
              </a:ext>
            </a:extLst>
          </p:cNvPr>
          <p:cNvGraphicFramePr/>
          <p:nvPr/>
        </p:nvGraphicFramePr>
        <p:xfrm>
          <a:off x="7251700" y="1651000"/>
          <a:ext cx="4406900" cy="35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A52DDCE-4F95-404A-BEEC-53868272906D}"/>
              </a:ext>
            </a:extLst>
          </p:cNvPr>
          <p:cNvSpPr txBox="1"/>
          <p:nvPr/>
        </p:nvSpPr>
        <p:spPr>
          <a:xfrm>
            <a:off x="584200" y="5922744"/>
            <a:ext cx="1107440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A1 Full Return: </a:t>
            </a:r>
            <a:r>
              <a:rPr lang="en-US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risk related to employee attrition and degradation of workforce that affects R&amp;D culture and new product development 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357AB7-5FAD-49AE-B511-F0EF6BE19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902" y="1016000"/>
            <a:ext cx="5762288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892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AE152-D86F-4493-A03A-94E9578BD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102" y="365125"/>
            <a:ext cx="10914698" cy="650875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Risk Subnet – Employees (P=0.50)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C334491-71B5-4DCA-953D-AFD1438A8C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2963733"/>
              </p:ext>
            </p:extLst>
          </p:nvPr>
        </p:nvGraphicFramePr>
        <p:xfrm>
          <a:off x="7251700" y="1651000"/>
          <a:ext cx="4406900" cy="35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A52DDCE-4F95-404A-BEEC-53868272906D}"/>
              </a:ext>
            </a:extLst>
          </p:cNvPr>
          <p:cNvSpPr txBox="1"/>
          <p:nvPr/>
        </p:nvSpPr>
        <p:spPr>
          <a:xfrm>
            <a:off x="584200" y="5922744"/>
            <a:ext cx="1107440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A1 Full Return: </a:t>
            </a:r>
            <a:r>
              <a:rPr lang="en-US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risk related to lingering health/safety concerns and mental health from a severe shift in work-life balance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BB7FFA-7042-4397-B1C5-635FE38865F2}"/>
              </a:ext>
            </a:extLst>
          </p:cNvPr>
          <p:cNvSpPr txBox="1"/>
          <p:nvPr/>
        </p:nvSpPr>
        <p:spPr>
          <a:xfrm>
            <a:off x="439102" y="950982"/>
            <a:ext cx="6594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Based on company culture – strives to do right by its people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55F9C6B-0D25-4020-85C5-DBF529DDC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02" y="1906171"/>
            <a:ext cx="6219696" cy="234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635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VID-19: U of T experts on whether working from home will become the &amp;#39;new  normal&amp;#39;">
            <a:extLst>
              <a:ext uri="{FF2B5EF4-FFF2-40B4-BE49-F238E27FC236}">
                <a16:creationId xmlns:a16="http://schemas.microsoft.com/office/drawing/2014/main" id="{794C3742-D0CD-473E-AF53-93C18F90D2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9" r="22487"/>
          <a:stretch/>
        </p:blipFill>
        <p:spPr bwMode="auto">
          <a:xfrm>
            <a:off x="0" y="0"/>
            <a:ext cx="51489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518173-193A-468A-BCC6-E3E9AC312DD8}"/>
              </a:ext>
            </a:extLst>
          </p:cNvPr>
          <p:cNvSpPr txBox="1"/>
          <p:nvPr/>
        </p:nvSpPr>
        <p:spPr>
          <a:xfrm>
            <a:off x="5718853" y="340860"/>
            <a:ext cx="6123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Remote Work in the U.S.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ABAF73D-5A29-435C-B801-85989F4F81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3003912"/>
              </p:ext>
            </p:extLst>
          </p:nvPr>
        </p:nvGraphicFramePr>
        <p:xfrm>
          <a:off x="5545163" y="1012371"/>
          <a:ext cx="3235294" cy="2166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Arrow: Chevron 4">
            <a:extLst>
              <a:ext uri="{FF2B5EF4-FFF2-40B4-BE49-F238E27FC236}">
                <a16:creationId xmlns:a16="http://schemas.microsoft.com/office/drawing/2014/main" id="{CAEF056C-F077-4A49-A402-D9D4FB18DA2D}"/>
              </a:ext>
            </a:extLst>
          </p:cNvPr>
          <p:cNvSpPr/>
          <p:nvPr/>
        </p:nvSpPr>
        <p:spPr>
          <a:xfrm>
            <a:off x="8149078" y="1575707"/>
            <a:ext cx="979714" cy="1061357"/>
          </a:xfrm>
          <a:prstGeom prst="chevron">
            <a:avLst>
              <a:gd name="adj" fmla="val 26316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9494FD6-3940-42A6-A001-6592370D63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7907821"/>
              </p:ext>
            </p:extLst>
          </p:nvPr>
        </p:nvGraphicFramePr>
        <p:xfrm>
          <a:off x="8327570" y="1023256"/>
          <a:ext cx="3755573" cy="2166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BC9F5CB-ECBC-4F61-B0D6-B91F9CC6F44F}"/>
              </a:ext>
            </a:extLst>
          </p:cNvPr>
          <p:cNvSpPr txBox="1"/>
          <p:nvPr/>
        </p:nvSpPr>
        <p:spPr>
          <a:xfrm>
            <a:off x="6668104" y="4944833"/>
            <a:ext cx="39416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as many Americans working remotely post-COVID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59D317-FE7B-4951-B2F5-E88B3FD4B603}"/>
              </a:ext>
            </a:extLst>
          </p:cNvPr>
          <p:cNvSpPr txBox="1"/>
          <p:nvPr/>
        </p:nvSpPr>
        <p:spPr>
          <a:xfrm>
            <a:off x="7527091" y="3051775"/>
            <a:ext cx="222368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>
                <a:solidFill>
                  <a:schemeClr val="accent1">
                    <a:lumMod val="7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3X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E2B553-A0B7-41A6-9F96-25B189113AEC}"/>
              </a:ext>
            </a:extLst>
          </p:cNvPr>
          <p:cNvSpPr txBox="1"/>
          <p:nvPr/>
        </p:nvSpPr>
        <p:spPr>
          <a:xfrm>
            <a:off x="6805180" y="3083355"/>
            <a:ext cx="715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accent1">
                    <a:lumMod val="7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10-25%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50AF7F-805F-46F9-8B23-035838AAAF19}"/>
              </a:ext>
            </a:extLst>
          </p:cNvPr>
          <p:cNvSpPr txBox="1"/>
          <p:nvPr/>
        </p:nvSpPr>
        <p:spPr>
          <a:xfrm>
            <a:off x="9847726" y="3087449"/>
            <a:ext cx="715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accent1">
                    <a:lumMod val="7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50-70%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A5C5FC-B18F-476D-9B26-3C6CD16C8ACF}"/>
              </a:ext>
            </a:extLst>
          </p:cNvPr>
          <p:cNvSpPr txBox="1"/>
          <p:nvPr/>
        </p:nvSpPr>
        <p:spPr>
          <a:xfrm>
            <a:off x="5158232" y="6001064"/>
            <a:ext cx="6683829" cy="842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[1]  </a:t>
            </a:r>
            <a:r>
              <a:rPr lang="en-US" sz="800" i="1" dirty="0"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Change in Remote Work Trends after COVID in USA</a:t>
            </a:r>
            <a:r>
              <a:rPr lang="en-US" sz="800" dirty="0"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. </a:t>
            </a:r>
            <a:r>
              <a:rPr lang="pt-BR" sz="800" dirty="0"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Statista, Apr. 2020, </a:t>
            </a:r>
            <a:r>
              <a:rPr lang="pt-BR" sz="800" u="sng" dirty="0">
                <a:solidFill>
                  <a:srgbClr val="0563C1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  <a:hlinkClick r:id="rId5"/>
              </a:rPr>
              <a:t>www-statista-com.pitt.idm.oclc.org/statistics/1122987/change-in-remote-work-trends-after-covid-in-usa/</a:t>
            </a:r>
            <a:r>
              <a:rPr lang="pt-BR" sz="800" dirty="0"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.  </a:t>
            </a:r>
            <a:endParaRPr lang="en-US" sz="800" dirty="0"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[2] Parker, Kim, et al. “How Coronavirus Has Changed the Way Americans Work.” </a:t>
            </a:r>
            <a:r>
              <a:rPr lang="en-US" sz="800" i="1" dirty="0"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Pew Research Center's Social &amp; Demographic Trends Project</a:t>
            </a:r>
            <a:r>
              <a:rPr lang="en-US" sz="800" dirty="0"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, Pew Research Center, 25 May 2021, </a:t>
            </a:r>
            <a:r>
              <a:rPr lang="en-US" sz="800" u="sng" dirty="0">
                <a:solidFill>
                  <a:srgbClr val="0563C1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  <a:hlinkClick r:id="rId6"/>
              </a:rPr>
              <a:t>www.pewresearch.org/social-trends/2020/12/09/how-the-coronavirus-outbreak-has-and-hasnt-changed-the-way-americans-work/?=1</a:t>
            </a:r>
            <a:r>
              <a:rPr lang="en-US" sz="800" dirty="0"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. </a:t>
            </a:r>
            <a:endParaRPr lang="en-US" sz="8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045758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AE152-D86F-4493-A03A-94E9578BD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102" y="609818"/>
            <a:ext cx="10914698" cy="650875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Risk Subnet – Overall Synthesis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C334491-71B5-4DCA-953D-AFD1438A8C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150637"/>
              </p:ext>
            </p:extLst>
          </p:nvPr>
        </p:nvGraphicFramePr>
        <p:xfrm>
          <a:off x="2105073" y="1709954"/>
          <a:ext cx="9017000" cy="35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Graphic 10" descr="Checkbox Checked with solid fill">
            <a:extLst>
              <a:ext uri="{FF2B5EF4-FFF2-40B4-BE49-F238E27FC236}">
                <a16:creationId xmlns:a16="http://schemas.microsoft.com/office/drawing/2014/main" id="{361A0B82-3627-4356-80F8-8F27F65238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20369" y="1709954"/>
            <a:ext cx="902204" cy="9022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C4469EE-CCB1-4C8D-A7DB-42C705F9176F}"/>
              </a:ext>
            </a:extLst>
          </p:cNvPr>
          <p:cNvSpPr txBox="1"/>
          <p:nvPr/>
        </p:nvSpPr>
        <p:spPr>
          <a:xfrm>
            <a:off x="1169812" y="5541457"/>
            <a:ext cx="94542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Most Risky Alternative: 		A1 Full Return</a:t>
            </a:r>
          </a:p>
        </p:txBody>
      </p:sp>
    </p:spTree>
    <p:extLst>
      <p:ext uri="{BB962C8B-B14F-4D97-AF65-F5344CB8AC3E}">
        <p14:creationId xmlns:p14="http://schemas.microsoft.com/office/powerpoint/2010/main" val="34581974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OVID relief package calculator: How much can you expect? - ABC News">
            <a:extLst>
              <a:ext uri="{FF2B5EF4-FFF2-40B4-BE49-F238E27FC236}">
                <a16:creationId xmlns:a16="http://schemas.microsoft.com/office/drawing/2014/main" id="{092DF061-6D57-41C0-A848-B871950131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1" r="36041"/>
          <a:stretch/>
        </p:blipFill>
        <p:spPr bwMode="auto">
          <a:xfrm>
            <a:off x="0" y="0"/>
            <a:ext cx="5295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A804A6-685E-44F4-A4AA-0C04354DB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0" y="5114925"/>
            <a:ext cx="412750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Overall Ratings 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1469B8-56F0-498F-A8B4-E1114349A00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975" y="104775"/>
            <a:ext cx="5537200" cy="1079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A66338-9996-498F-A731-26CD91C30F2E}"/>
              </a:ext>
            </a:extLst>
          </p:cNvPr>
          <p:cNvSpPr txBox="1"/>
          <p:nvPr/>
        </p:nvSpPr>
        <p:spPr>
          <a:xfrm flipH="1">
            <a:off x="4864100" y="427995"/>
            <a:ext cx="17240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accent1">
                    <a:lumMod val="7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A1 Full Return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34F13A-A25B-4A09-BCB5-7509FB97C9B6}"/>
              </a:ext>
            </a:extLst>
          </p:cNvPr>
          <p:cNvSpPr txBox="1"/>
          <p:nvPr/>
        </p:nvSpPr>
        <p:spPr>
          <a:xfrm flipH="1">
            <a:off x="4864100" y="922665"/>
            <a:ext cx="17240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accent1">
                    <a:lumMod val="7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A1 Full Return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9450D4-29A3-4182-AF22-B6CF88E0B850}"/>
              </a:ext>
            </a:extLst>
          </p:cNvPr>
          <p:cNvSpPr txBox="1"/>
          <p:nvPr/>
        </p:nvSpPr>
        <p:spPr>
          <a:xfrm flipH="1">
            <a:off x="4864100" y="606425"/>
            <a:ext cx="17240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accent1">
                    <a:lumMod val="7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A4 Fully Flexible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424E9E-E733-4B44-BE80-3133C9673D26}"/>
              </a:ext>
            </a:extLst>
          </p:cNvPr>
          <p:cNvSpPr txBox="1"/>
          <p:nvPr/>
        </p:nvSpPr>
        <p:spPr>
          <a:xfrm flipH="1">
            <a:off x="4873625" y="768350"/>
            <a:ext cx="17240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accent1">
                    <a:lumMod val="7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A4 Fully Flexible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C4A42E9D-B389-43AE-B816-8C169D1215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5679136"/>
              </p:ext>
            </p:extLst>
          </p:nvPr>
        </p:nvGraphicFramePr>
        <p:xfrm>
          <a:off x="6464300" y="1263020"/>
          <a:ext cx="4664075" cy="1237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938B66B-76CF-481E-B94D-63D1A5C69DA2}"/>
              </a:ext>
            </a:extLst>
          </p:cNvPr>
          <p:cNvCxnSpPr/>
          <p:nvPr/>
        </p:nvCxnSpPr>
        <p:spPr>
          <a:xfrm>
            <a:off x="5553075" y="2638425"/>
            <a:ext cx="62865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10BA7D3-FE44-450D-8254-7801B51B89C2}"/>
              </a:ext>
            </a:extLst>
          </p:cNvPr>
          <p:cNvCxnSpPr>
            <a:cxnSpLocks/>
          </p:cNvCxnSpPr>
          <p:nvPr/>
        </p:nvCxnSpPr>
        <p:spPr>
          <a:xfrm flipV="1">
            <a:off x="8743950" y="2638426"/>
            <a:ext cx="0" cy="4076699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DD2E13D-3C21-4101-97CD-BD7C9E98C6D3}"/>
              </a:ext>
            </a:extLst>
          </p:cNvPr>
          <p:cNvSpPr/>
          <p:nvPr/>
        </p:nvSpPr>
        <p:spPr>
          <a:xfrm>
            <a:off x="5448300" y="2762249"/>
            <a:ext cx="3171819" cy="92392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Multiplicative</a:t>
            </a:r>
          </a:p>
          <a:p>
            <a:pPr algn="ctr"/>
            <a:r>
              <a:rPr lang="en-US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Marginal/Short-term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A42A0DC-37C1-481D-8AFB-F0F0396E6857}"/>
              </a:ext>
            </a:extLst>
          </p:cNvPr>
          <p:cNvSpPr/>
          <p:nvPr/>
        </p:nvSpPr>
        <p:spPr>
          <a:xfrm>
            <a:off x="8896350" y="2776236"/>
            <a:ext cx="3171819" cy="92392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Additive-negative</a:t>
            </a:r>
          </a:p>
          <a:p>
            <a:pPr algn="ctr"/>
            <a:r>
              <a:rPr lang="en-US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Sum/Long-term</a:t>
            </a:r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F186ECE6-2397-490E-8988-F82E786F62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4945661"/>
              </p:ext>
            </p:extLst>
          </p:nvPr>
        </p:nvGraphicFramePr>
        <p:xfrm>
          <a:off x="5324468" y="3809997"/>
          <a:ext cx="3419474" cy="304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A5ED4025-F9FE-4DB7-AE4A-AF024F670C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2189522"/>
              </p:ext>
            </p:extLst>
          </p:nvPr>
        </p:nvGraphicFramePr>
        <p:xfrm>
          <a:off x="8772510" y="3809996"/>
          <a:ext cx="3419474" cy="304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591ACCA7-1C97-4959-B7A6-22D4EA382943}"/>
              </a:ext>
            </a:extLst>
          </p:cNvPr>
          <p:cNvSpPr/>
          <p:nvPr/>
        </p:nvSpPr>
        <p:spPr>
          <a:xfrm>
            <a:off x="5391164" y="5264148"/>
            <a:ext cx="3257506" cy="574678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FEECC00-C209-4A7E-88EA-F2BDB003EA50}"/>
              </a:ext>
            </a:extLst>
          </p:cNvPr>
          <p:cNvSpPr/>
          <p:nvPr/>
        </p:nvSpPr>
        <p:spPr>
          <a:xfrm>
            <a:off x="8867774" y="5810249"/>
            <a:ext cx="3200396" cy="574678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9813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A88ED-BFA3-4033-A3C4-7660F47E6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0078"/>
            <a:ext cx="10515600" cy="1325563"/>
          </a:xfrm>
        </p:spPr>
        <p:txBody>
          <a:bodyPr/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Sensitivity Analysis</a:t>
            </a:r>
            <a:br>
              <a:rPr lang="en-US" dirty="0">
                <a:latin typeface="Malgun Gothic" panose="020B0503020000020004" pitchFamily="34" charset="-127"/>
                <a:ea typeface="Malgun Gothic" panose="020B0503020000020004" pitchFamily="34" charset="-127"/>
              </a:rPr>
            </a:b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digging deeper into results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B58A33-7EB5-4C17-ABA1-EF9B2DB0C74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471612"/>
            <a:ext cx="2781300" cy="4033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4713BD-590F-4C9D-B009-1B824D38DC6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425" y="1471612"/>
            <a:ext cx="2711450" cy="4033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672B57-6B3A-4D25-AF3E-3FC3A6D7277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014" y="1471611"/>
            <a:ext cx="2820035" cy="4033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CFF769-3FBA-4BF3-88F6-B9A8DEF0410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188" y="1471611"/>
            <a:ext cx="2820034" cy="403383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8E84B0-ACD8-4E13-8003-568F84D21AA0}"/>
              </a:ext>
            </a:extLst>
          </p:cNvPr>
          <p:cNvSpPr txBox="1"/>
          <p:nvPr/>
        </p:nvSpPr>
        <p:spPr>
          <a:xfrm>
            <a:off x="171451" y="5657850"/>
            <a:ext cx="2781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Larger weighting (&gt;45-50%): A1 Full Return more heavily favored. Getting results, but at a high cost and likely with degrading talent pool.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BE73A55-899C-445C-80D4-586FE79C7C4E}"/>
              </a:ext>
            </a:extLst>
          </p:cNvPr>
          <p:cNvSpPr/>
          <p:nvPr/>
        </p:nvSpPr>
        <p:spPr>
          <a:xfrm>
            <a:off x="314325" y="1416844"/>
            <a:ext cx="2479678" cy="261939"/>
          </a:xfrm>
          <a:prstGeom prst="roundRect">
            <a:avLst/>
          </a:prstGeom>
          <a:solidFill>
            <a:schemeClr val="accent1">
              <a:lumMod val="7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Benefits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E714AD8-FEDD-47B6-8A93-9EA9024FC341}"/>
              </a:ext>
            </a:extLst>
          </p:cNvPr>
          <p:cNvSpPr/>
          <p:nvPr/>
        </p:nvSpPr>
        <p:spPr>
          <a:xfrm>
            <a:off x="3378197" y="1416844"/>
            <a:ext cx="2479678" cy="261939"/>
          </a:xfrm>
          <a:prstGeom prst="roundRect">
            <a:avLst/>
          </a:prstGeom>
          <a:solidFill>
            <a:schemeClr val="accent1">
              <a:lumMod val="7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Opportunities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E4BD93D-BEF0-4BF9-9325-196F81CE97AE}"/>
              </a:ext>
            </a:extLst>
          </p:cNvPr>
          <p:cNvSpPr/>
          <p:nvPr/>
        </p:nvSpPr>
        <p:spPr>
          <a:xfrm>
            <a:off x="6283322" y="1416843"/>
            <a:ext cx="2479678" cy="261939"/>
          </a:xfrm>
          <a:prstGeom prst="roundRect">
            <a:avLst/>
          </a:prstGeom>
          <a:solidFill>
            <a:schemeClr val="accent1">
              <a:lumMod val="7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Cost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1739EBC-D7E1-4BA6-B78F-A660A1983098}"/>
              </a:ext>
            </a:extLst>
          </p:cNvPr>
          <p:cNvSpPr/>
          <p:nvPr/>
        </p:nvSpPr>
        <p:spPr>
          <a:xfrm>
            <a:off x="9148439" y="1433511"/>
            <a:ext cx="2479678" cy="261939"/>
          </a:xfrm>
          <a:prstGeom prst="roundRect">
            <a:avLst/>
          </a:prstGeom>
          <a:solidFill>
            <a:schemeClr val="accent1">
              <a:lumMod val="7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Risk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958417-F437-4490-9160-DFF59ED64C51}"/>
              </a:ext>
            </a:extLst>
          </p:cNvPr>
          <p:cNvSpPr txBox="1"/>
          <p:nvPr/>
        </p:nvSpPr>
        <p:spPr>
          <a:xfrm>
            <a:off x="3076575" y="5657849"/>
            <a:ext cx="2781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Fairly stable; only at very low weighting does option with most opportunity (A4) lose out to other alternatives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4489FB-7C2E-4698-9A42-8808A9C5DEBD}"/>
              </a:ext>
            </a:extLst>
          </p:cNvPr>
          <p:cNvSpPr txBox="1"/>
          <p:nvPr/>
        </p:nvSpPr>
        <p:spPr>
          <a:xfrm>
            <a:off x="5981700" y="5624510"/>
            <a:ext cx="2781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Instability suggesting inconsistency in subnet – 2 changes in first place ranking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7C10E5-3080-4467-8B81-DEB32D612F53}"/>
              </a:ext>
            </a:extLst>
          </p:cNvPr>
          <p:cNvSpPr txBox="1"/>
          <p:nvPr/>
        </p:nvSpPr>
        <p:spPr>
          <a:xfrm>
            <a:off x="8905555" y="5618377"/>
            <a:ext cx="2781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50/50 selected days becomes preferred when risks weighted around 10% or higher</a:t>
            </a:r>
          </a:p>
        </p:txBody>
      </p:sp>
    </p:spTree>
    <p:extLst>
      <p:ext uri="{BB962C8B-B14F-4D97-AF65-F5344CB8AC3E}">
        <p14:creationId xmlns:p14="http://schemas.microsoft.com/office/powerpoint/2010/main" val="42012443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1D12374-2202-4B2B-A989-537B934B674D}"/>
              </a:ext>
            </a:extLst>
          </p:cNvPr>
          <p:cNvSpPr txBox="1">
            <a:spLocks/>
          </p:cNvSpPr>
          <p:nvPr/>
        </p:nvSpPr>
        <p:spPr>
          <a:xfrm>
            <a:off x="381000" y="15007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Discussion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B77635-81A5-4A10-8B67-CAE90FF2EEA2}"/>
              </a:ext>
            </a:extLst>
          </p:cNvPr>
          <p:cNvSpPr txBox="1"/>
          <p:nvPr/>
        </p:nvSpPr>
        <p:spPr>
          <a:xfrm>
            <a:off x="581025" y="1475641"/>
            <a:ext cx="111061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Model predicts that a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50/50 hybrid schedule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will be tempting for executives to put in place as COVID-related restrictions are lifted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However, in long-term, a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fully flexible schedule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will offer opportunities to become more efficient, attract higher talent employees, and potentially increase R&amp;D performance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</a:b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</a:b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No matter the work schedule – will only succeed with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Strong organizational culture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Hiring self-motivated and passionate employees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Building manager &amp; direct report trust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Setting clear performance expectations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102C585-CB69-4E5C-928C-B0E8850A98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3579653"/>
              </p:ext>
            </p:extLst>
          </p:nvPr>
        </p:nvGraphicFramePr>
        <p:xfrm>
          <a:off x="581025" y="2415776"/>
          <a:ext cx="10744200" cy="768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63052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1D12374-2202-4B2B-A989-537B934B674D}"/>
              </a:ext>
            </a:extLst>
          </p:cNvPr>
          <p:cNvSpPr txBox="1">
            <a:spLocks/>
          </p:cNvSpPr>
          <p:nvPr/>
        </p:nvSpPr>
        <p:spPr>
          <a:xfrm>
            <a:off x="381000" y="15007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Discussion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B77635-81A5-4A10-8B67-CAE90FF2EEA2}"/>
              </a:ext>
            </a:extLst>
          </p:cNvPr>
          <p:cNvSpPr txBox="1"/>
          <p:nvPr/>
        </p:nvSpPr>
        <p:spPr>
          <a:xfrm>
            <a:off x="581025" y="1475641"/>
            <a:ext cx="11106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Consistent with McKinsey report findings: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The Future of Work after COVID-19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A61BE2-9ADD-4C50-9503-F3E6FB149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136617"/>
            <a:ext cx="7086600" cy="6645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C078C9-4E62-49DF-9981-A59F915F4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649" y="2933959"/>
            <a:ext cx="6991349" cy="10564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FABB90-A216-40A5-AE8C-FDC65A9F23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825" y="4123156"/>
            <a:ext cx="6315075" cy="10618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A87E221-EC1F-42DB-B980-FA8F087BCD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825" y="5443499"/>
            <a:ext cx="6229350" cy="96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5955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sks at Work: Protecting Your Employees on the Job During COVID-19">
            <a:extLst>
              <a:ext uri="{FF2B5EF4-FFF2-40B4-BE49-F238E27FC236}">
                <a16:creationId xmlns:a16="http://schemas.microsoft.com/office/drawing/2014/main" id="{F8179858-0E86-4225-B9BD-D0ECF93DCC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699" b="-321"/>
          <a:stretch/>
        </p:blipFill>
        <p:spPr bwMode="auto">
          <a:xfrm>
            <a:off x="0" y="-43544"/>
            <a:ext cx="12192000" cy="646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EDDEA6-1D77-49BA-BB4B-1A02A9D470A4}"/>
              </a:ext>
            </a:extLst>
          </p:cNvPr>
          <p:cNvSpPr txBox="1"/>
          <p:nvPr/>
        </p:nvSpPr>
        <p:spPr>
          <a:xfrm>
            <a:off x="1164773" y="567395"/>
            <a:ext cx="4038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Thank you!</a:t>
            </a:r>
            <a:endParaRPr lang="en-US" sz="2400" dirty="0">
              <a:solidFill>
                <a:schemeClr val="bg1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B96CED-CC5F-4D10-89B6-2BD34E5D5AD0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1D5A1D-EF2B-4C4F-8A53-A7F38BA3EA4E}"/>
              </a:ext>
            </a:extLst>
          </p:cNvPr>
          <p:cNvSpPr txBox="1"/>
          <p:nvPr/>
        </p:nvSpPr>
        <p:spPr>
          <a:xfrm>
            <a:off x="1032743" y="6490900"/>
            <a:ext cx="101265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University of Pittsburgh		</a:t>
            </a:r>
            <a:r>
              <a:rPr lang="en-US" sz="1400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Decision Making – Final Project	</a:t>
            </a:r>
            <a:r>
              <a:rPr lang="en-US" sz="1400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		Author - Alexa Bohn</a:t>
            </a:r>
          </a:p>
        </p:txBody>
      </p:sp>
      <p:pic>
        <p:nvPicPr>
          <p:cNvPr id="13" name="Picture 12" descr="Joseph M. Katz Graduate School of Business - Wikipedia">
            <a:extLst>
              <a:ext uri="{FF2B5EF4-FFF2-40B4-BE49-F238E27FC236}">
                <a16:creationId xmlns:a16="http://schemas.microsoft.com/office/drawing/2014/main" id="{2EBA4027-ED92-4EA3-B8BD-60B1CE566DDB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97" b="28759"/>
          <a:stretch/>
        </p:blipFill>
        <p:spPr bwMode="auto">
          <a:xfrm>
            <a:off x="699328" y="6394397"/>
            <a:ext cx="333414" cy="4572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4416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932852-135E-4A10-9D91-27E1908566BA}"/>
              </a:ext>
            </a:extLst>
          </p:cNvPr>
          <p:cNvSpPr txBox="1"/>
          <p:nvPr/>
        </p:nvSpPr>
        <p:spPr>
          <a:xfrm>
            <a:off x="402771" y="337940"/>
            <a:ext cx="91182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Defining the “new normal”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Requires confronting the divide between employers, employees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42A629-9A75-4CB0-99E0-15F3C0385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507" y="1657349"/>
            <a:ext cx="6096000" cy="2971973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33ABEA7-0061-4DDC-B401-B72574290B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191461"/>
              </p:ext>
            </p:extLst>
          </p:nvPr>
        </p:nvGraphicFramePr>
        <p:xfrm>
          <a:off x="-209550" y="4527323"/>
          <a:ext cx="4348507" cy="1833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1A9AD5B-C971-4AC9-9DC7-CDDD605023DE}"/>
              </a:ext>
            </a:extLst>
          </p:cNvPr>
          <p:cNvSpPr txBox="1"/>
          <p:nvPr/>
        </p:nvSpPr>
        <p:spPr>
          <a:xfrm>
            <a:off x="2930525" y="4755751"/>
            <a:ext cx="258127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65%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of Americans have at least first vaccine dose</a:t>
            </a:r>
          </a:p>
          <a:p>
            <a:r>
              <a:rPr lang="en-US" sz="11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Many states removing mask mandates at 70% vaccinated adults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BDF342-8D80-47B9-A1F2-DF4375BAA802}"/>
              </a:ext>
            </a:extLst>
          </p:cNvPr>
          <p:cNvSpPr txBox="1"/>
          <p:nvPr/>
        </p:nvSpPr>
        <p:spPr>
          <a:xfrm>
            <a:off x="402771" y="6429299"/>
            <a:ext cx="5977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[3] “CDC COVID Data Tracker.” Centers for Disease Control and Prevention, Centers for Disease Control and Prevention, </a:t>
            </a:r>
            <a:r>
              <a:rPr lang="en-US" sz="800" u="sng" dirty="0">
                <a:solidFill>
                  <a:srgbClr val="0563C1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  <a:hlinkClick r:id="rId4" action="ppaction://hlinkfile"/>
              </a:rPr>
              <a:t>covid.cdc.gov/covid-data-tracker/#trends_dailytrendscases</a:t>
            </a:r>
            <a:r>
              <a:rPr lang="en-US" sz="800" dirty="0"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. </a:t>
            </a:r>
            <a:endParaRPr lang="en-US" sz="8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pic>
        <p:nvPicPr>
          <p:cNvPr id="3074" name="Picture 2" descr="Working At Home free icon - mouse, home, house, miscellaneous, professions  and jobs, working at home in 2021 | Home icon, Working from home, Home free">
            <a:extLst>
              <a:ext uri="{FF2B5EF4-FFF2-40B4-BE49-F238E27FC236}">
                <a16:creationId xmlns:a16="http://schemas.microsoft.com/office/drawing/2014/main" id="{AD3C03D7-A2E4-44E7-8D04-39C97EBB4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625" y="1847933"/>
            <a:ext cx="1757699" cy="175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D778805-94C6-4743-8C0B-099E33C33361}"/>
              </a:ext>
            </a:extLst>
          </p:cNvPr>
          <p:cNvSpPr txBox="1"/>
          <p:nvPr/>
        </p:nvSpPr>
        <p:spPr>
          <a:xfrm>
            <a:off x="8807449" y="2126619"/>
            <a:ext cx="2998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Employees: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majority want to continue with flexible schedule and working-from-home post-pandemic</a:t>
            </a:r>
          </a:p>
        </p:txBody>
      </p:sp>
      <p:pic>
        <p:nvPicPr>
          <p:cNvPr id="14" name="Graphic 13" descr="City outline">
            <a:extLst>
              <a:ext uri="{FF2B5EF4-FFF2-40B4-BE49-F238E27FC236}">
                <a16:creationId xmlns:a16="http://schemas.microsoft.com/office/drawing/2014/main" id="{A5BE5F65-5023-4DCA-A873-BFDD905EFF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94175" y="3876901"/>
            <a:ext cx="1757700" cy="17577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8440A2D-6956-4510-B87D-2D59D4A46CEB}"/>
              </a:ext>
            </a:extLst>
          </p:cNvPr>
          <p:cNvSpPr txBox="1"/>
          <p:nvPr/>
        </p:nvSpPr>
        <p:spPr>
          <a:xfrm>
            <a:off x="8807448" y="4294086"/>
            <a:ext cx="29984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Employers: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70% planning a partial or full return-to-office by fall 2021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650EC4-2064-4DF0-91F1-FB00A5836D18}"/>
              </a:ext>
            </a:extLst>
          </p:cNvPr>
          <p:cNvSpPr txBox="1"/>
          <p:nvPr/>
        </p:nvSpPr>
        <p:spPr>
          <a:xfrm>
            <a:off x="6894175" y="6429299"/>
            <a:ext cx="5120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[4] </a:t>
            </a:r>
            <a:r>
              <a:rPr lang="en-US" sz="800" dirty="0" err="1"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Jdickler</a:t>
            </a:r>
            <a:r>
              <a:rPr lang="en-US" sz="800" dirty="0"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. “Tensions Rise as Return-to-Work Plans Gain Steam.” CNBC, CNBC, 27 Apr. 2021, </a:t>
            </a:r>
            <a:r>
              <a:rPr lang="en-US" sz="800" u="sng" dirty="0">
                <a:solidFill>
                  <a:srgbClr val="0563C1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  <a:hlinkClick r:id="rId8"/>
              </a:rPr>
              <a:t>www.cnbc.com/2021/04/27/tensions-rise-as-return-to-work-plans-gain-steam.html</a:t>
            </a:r>
            <a:r>
              <a:rPr lang="en-US" sz="800" dirty="0"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. </a:t>
            </a:r>
          </a:p>
          <a:p>
            <a:endParaRPr lang="en-US" sz="8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83F7A3C-7023-48F4-AC2C-6FDBDF4D0F06}"/>
              </a:ext>
            </a:extLst>
          </p:cNvPr>
          <p:cNvCxnSpPr>
            <a:cxnSpLocks/>
          </p:cNvCxnSpPr>
          <p:nvPr/>
        </p:nvCxnSpPr>
        <p:spPr>
          <a:xfrm flipH="1">
            <a:off x="6894175" y="3867602"/>
            <a:ext cx="4911717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1917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26D6BC-F718-4079-830A-E9CEF738120E}"/>
              </a:ext>
            </a:extLst>
          </p:cNvPr>
          <p:cNvSpPr txBox="1"/>
          <p:nvPr/>
        </p:nvSpPr>
        <p:spPr>
          <a:xfrm>
            <a:off x="402771" y="337940"/>
            <a:ext cx="107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Decision: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What work schedule should be implemented post-pandemic in R&amp;D engineering at MSA?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3A76C94-7EA7-4F44-8794-B1599CA283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9747568"/>
              </p:ext>
            </p:extLst>
          </p:nvPr>
        </p:nvGraphicFramePr>
        <p:xfrm>
          <a:off x="914400" y="1940193"/>
          <a:ext cx="3130552" cy="4584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Graphic 4" descr="Gavel with solid fill">
            <a:extLst>
              <a:ext uri="{FF2B5EF4-FFF2-40B4-BE49-F238E27FC236}">
                <a16:creationId xmlns:a16="http://schemas.microsoft.com/office/drawing/2014/main" id="{71117E37-EEAF-4FF9-9AC6-81A0E0FCF9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4048" y="1940193"/>
            <a:ext cx="914400" cy="914400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D45B537-CE3C-49ED-B5BE-C2BDC83F04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6510061"/>
              </p:ext>
            </p:extLst>
          </p:nvPr>
        </p:nvGraphicFramePr>
        <p:xfrm>
          <a:off x="5340352" y="1722934"/>
          <a:ext cx="6210300" cy="479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DCB1A65-3C00-412B-AAF2-65983A888817}"/>
              </a:ext>
            </a:extLst>
          </p:cNvPr>
          <p:cNvCxnSpPr/>
          <p:nvPr/>
        </p:nvCxnSpPr>
        <p:spPr>
          <a:xfrm>
            <a:off x="3327400" y="2438400"/>
            <a:ext cx="1866900" cy="1409700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0099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12 Tips to Communicate Better and Improve Business Results">
            <a:extLst>
              <a:ext uri="{FF2B5EF4-FFF2-40B4-BE49-F238E27FC236}">
                <a16:creationId xmlns:a16="http://schemas.microsoft.com/office/drawing/2014/main" id="{93C59BD8-4CB8-4C76-9AF7-4180A118CB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F308D0-14BD-482E-A8A8-AAAA4D47C93A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+mj-cs"/>
              </a:rPr>
              <a:t>Benefits Subnet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207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AE152-D86F-4493-A03A-94E9578BD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102" y="365125"/>
            <a:ext cx="10914698" cy="650875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Benefits Subnet – R&amp;D Business (P=0.55)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A26E43-7360-4B24-B376-20973477E6A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" y="1282700"/>
            <a:ext cx="6609398" cy="44195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C334491-71B5-4DCA-953D-AFD1438A8C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2969559"/>
              </p:ext>
            </p:extLst>
          </p:nvPr>
        </p:nvGraphicFramePr>
        <p:xfrm>
          <a:off x="7251700" y="1651000"/>
          <a:ext cx="4406900" cy="35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A52DDCE-4F95-404A-BEEC-53868272906D}"/>
              </a:ext>
            </a:extLst>
          </p:cNvPr>
          <p:cNvSpPr txBox="1"/>
          <p:nvPr/>
        </p:nvSpPr>
        <p:spPr>
          <a:xfrm>
            <a:off x="584200" y="5922744"/>
            <a:ext cx="1107440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A1 Full Return (0.41): </a:t>
            </a:r>
            <a:r>
              <a:rPr lang="en-US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best bolsters face-to-face communication, increases manager supervision and effectiveness, most efficient laboratories </a:t>
            </a:r>
          </a:p>
        </p:txBody>
      </p:sp>
    </p:spTree>
    <p:extLst>
      <p:ext uri="{BB962C8B-B14F-4D97-AF65-F5344CB8AC3E}">
        <p14:creationId xmlns:p14="http://schemas.microsoft.com/office/powerpoint/2010/main" val="4231521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AE152-D86F-4493-A03A-94E9578BD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102" y="365125"/>
            <a:ext cx="10914698" cy="650875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Benefits Subnet – Employees (P=0.45)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C334491-71B5-4DCA-953D-AFD1438A8C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3819946"/>
              </p:ext>
            </p:extLst>
          </p:nvPr>
        </p:nvGraphicFramePr>
        <p:xfrm>
          <a:off x="7251700" y="1651000"/>
          <a:ext cx="4406900" cy="35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A52DDCE-4F95-404A-BEEC-53868272906D}"/>
              </a:ext>
            </a:extLst>
          </p:cNvPr>
          <p:cNvSpPr txBox="1"/>
          <p:nvPr/>
        </p:nvSpPr>
        <p:spPr>
          <a:xfrm>
            <a:off x="584200" y="5922744"/>
            <a:ext cx="1107440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A4 Fully Flexible (0.33): </a:t>
            </a:r>
            <a:r>
              <a:rPr lang="en-US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aligns with research that employees highly value schedule flexibility, private work environments, and reduced commutes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FC79CC-1587-484D-8ABA-78AEC97C2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138400"/>
            <a:ext cx="7099300" cy="458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064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AE152-D86F-4493-A03A-94E9578BD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102" y="609818"/>
            <a:ext cx="10914698" cy="650875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Benefits Subnet – Overall Synthesis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C334491-71B5-4DCA-953D-AFD1438A8C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4793259"/>
              </p:ext>
            </p:extLst>
          </p:nvPr>
        </p:nvGraphicFramePr>
        <p:xfrm>
          <a:off x="2016173" y="1709954"/>
          <a:ext cx="9017000" cy="35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Graphic 10" descr="Checkbox Checked with solid fill">
            <a:extLst>
              <a:ext uri="{FF2B5EF4-FFF2-40B4-BE49-F238E27FC236}">
                <a16:creationId xmlns:a16="http://schemas.microsoft.com/office/drawing/2014/main" id="{361A0B82-3627-4356-80F8-8F27F65238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3969" y="1734779"/>
            <a:ext cx="902204" cy="9022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C4469EE-CCB1-4C8D-A7DB-42C705F9176F}"/>
              </a:ext>
            </a:extLst>
          </p:cNvPr>
          <p:cNvSpPr txBox="1"/>
          <p:nvPr/>
        </p:nvSpPr>
        <p:spPr>
          <a:xfrm>
            <a:off x="1368873" y="5541457"/>
            <a:ext cx="94542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Most Beneficial Alternative: 	A1 Full Return</a:t>
            </a:r>
          </a:p>
        </p:txBody>
      </p:sp>
    </p:spTree>
    <p:extLst>
      <p:ext uri="{BB962C8B-B14F-4D97-AF65-F5344CB8AC3E}">
        <p14:creationId xmlns:p14="http://schemas.microsoft.com/office/powerpoint/2010/main" val="3451681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4 Steps to Making Change an Opportunity, Not a Threat | The Saturday  Evening Post">
            <a:extLst>
              <a:ext uri="{FF2B5EF4-FFF2-40B4-BE49-F238E27FC236}">
                <a16:creationId xmlns:a16="http://schemas.microsoft.com/office/drawing/2014/main" id="{B9662BC5-CF60-4334-866F-B4767B519E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9" b="326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2CBC6F-12C1-4BC6-9916-4FBCA64A4AAB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+mj-cs"/>
              </a:rPr>
              <a:t>Opportunities Subnet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53800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910</Words>
  <Application>Microsoft Office PowerPoint</Application>
  <PresentationFormat>Widescreen</PresentationFormat>
  <Paragraphs>109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Malgun Gothic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Benefits Subnet – R&amp;D Business (P=0.55)</vt:lpstr>
      <vt:lpstr>Benefits Subnet – Employees (P=0.45)</vt:lpstr>
      <vt:lpstr>Benefits Subnet – Overall Synthesis</vt:lpstr>
      <vt:lpstr>PowerPoint Presentation</vt:lpstr>
      <vt:lpstr>Opportunities Subnet – R&amp;D Business (P=0.55)</vt:lpstr>
      <vt:lpstr>Opportunities Subnet – Employees (P=0.45)</vt:lpstr>
      <vt:lpstr>Opportunities Subnet – Overall Synthesis</vt:lpstr>
      <vt:lpstr>Cost Subnet</vt:lpstr>
      <vt:lpstr>Cost Subnet – Infrastructure (P=0.33)</vt:lpstr>
      <vt:lpstr>Cost Subnet – Productivity (P=0.66)</vt:lpstr>
      <vt:lpstr>Cost Subnet – Overall Synthesis</vt:lpstr>
      <vt:lpstr>Risk Subnet</vt:lpstr>
      <vt:lpstr>Risk Subnet – Business (P=0.50)</vt:lpstr>
      <vt:lpstr>Risk Subnet – Employees (P=0.50)</vt:lpstr>
      <vt:lpstr>Risk Subnet – Overall Synthesis</vt:lpstr>
      <vt:lpstr>Overall Ratings Model</vt:lpstr>
      <vt:lpstr>Sensitivity Analysis digging deeper into results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 Bohn</dc:creator>
  <cp:lastModifiedBy>Alexa Bohn</cp:lastModifiedBy>
  <cp:revision>23</cp:revision>
  <dcterms:created xsi:type="dcterms:W3CDTF">2021-06-16T21:32:42Z</dcterms:created>
  <dcterms:modified xsi:type="dcterms:W3CDTF">2021-06-17T00:35:28Z</dcterms:modified>
</cp:coreProperties>
</file>