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7" r:id="rId9"/>
    <p:sldId id="277" r:id="rId10"/>
    <p:sldId id="271" r:id="rId11"/>
    <p:sldId id="278" r:id="rId12"/>
    <p:sldId id="274" r:id="rId13"/>
    <p:sldId id="279" r:id="rId14"/>
    <p:sldId id="276" r:id="rId15"/>
    <p:sldId id="280" r:id="rId16"/>
    <p:sldId id="282" r:id="rId17"/>
    <p:sldId id="281" r:id="rId18"/>
    <p:sldId id="283" r:id="rId19"/>
    <p:sldId id="284" r:id="rId20"/>
    <p:sldId id="285" r:id="rId21"/>
    <p:sldId id="28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51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38F0DE3-6A6A-40FA-B0FA-829090F2B98A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FAD3550-0184-4E17-AF89-05D82042556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F0DE3-6A6A-40FA-B0FA-829090F2B98A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D3550-0184-4E17-AF89-05D8204255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F0DE3-6A6A-40FA-B0FA-829090F2B98A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FAD3550-0184-4E17-AF89-05D8204255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F0DE3-6A6A-40FA-B0FA-829090F2B98A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D3550-0184-4E17-AF89-05D82042556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38F0DE3-6A6A-40FA-B0FA-829090F2B98A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FAD3550-0184-4E17-AF89-05D82042556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F0DE3-6A6A-40FA-B0FA-829090F2B98A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D3550-0184-4E17-AF89-05D82042556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F0DE3-6A6A-40FA-B0FA-829090F2B98A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D3550-0184-4E17-AF89-05D82042556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F0DE3-6A6A-40FA-B0FA-829090F2B98A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D3550-0184-4E17-AF89-05D82042556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F0DE3-6A6A-40FA-B0FA-829090F2B98A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D3550-0184-4E17-AF89-05D8204255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F0DE3-6A6A-40FA-B0FA-829090F2B98A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FAD3550-0184-4E17-AF89-05D82042556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F0DE3-6A6A-40FA-B0FA-829090F2B98A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D3550-0184-4E17-AF89-05D82042556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438F0DE3-6A6A-40FA-B0FA-829090F2B98A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6FAD3550-0184-4E17-AF89-05D82042556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Brad </a:t>
            </a:r>
            <a:r>
              <a:rPr lang="en-US" dirty="0" err="1" smtClean="0"/>
              <a:t>Vukich</a:t>
            </a:r>
            <a:r>
              <a:rPr lang="en-US" dirty="0" smtClean="0"/>
              <a:t> &amp; Nathan Cybak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Determining the best remote access solution for new sales reporting software</a:t>
            </a:r>
          </a:p>
        </p:txBody>
      </p:sp>
    </p:spTree>
    <p:extLst>
      <p:ext uri="{BB962C8B-B14F-4D97-AF65-F5344CB8AC3E}">
        <p14:creationId xmlns:p14="http://schemas.microsoft.com/office/powerpoint/2010/main" val="41265437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Opportunities </a:t>
            </a:r>
            <a:r>
              <a:rPr lang="en-US" dirty="0" smtClean="0"/>
              <a:t>- Operational</a:t>
            </a:r>
            <a:endParaRPr lang="en-US" dirty="0"/>
          </a:p>
        </p:txBody>
      </p:sp>
      <p:pic>
        <p:nvPicPr>
          <p:cNvPr id="3" name="image14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600199" y="1828801"/>
            <a:ext cx="5943602" cy="4752974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8930964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Synthesis of Opportunities</a:t>
            </a:r>
            <a:endParaRPr lang="en-US" dirty="0"/>
          </a:p>
        </p:txBody>
      </p:sp>
      <p:pic>
        <p:nvPicPr>
          <p:cNvPr id="3" name="image45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127759" y="2011679"/>
            <a:ext cx="6858002" cy="2895602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38141257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/>
              <a:t>Costs </a:t>
            </a:r>
            <a:r>
              <a:rPr lang="en-US" dirty="0" smtClean="0"/>
              <a:t>- Operational</a:t>
            </a:r>
            <a:endParaRPr lang="en-US" dirty="0"/>
          </a:p>
        </p:txBody>
      </p:sp>
      <p:pic>
        <p:nvPicPr>
          <p:cNvPr id="3" name="image19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2057397" y="1905001"/>
            <a:ext cx="5029204" cy="4695824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8930964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Synthesis of Costs</a:t>
            </a:r>
          </a:p>
        </p:txBody>
      </p:sp>
      <p:pic>
        <p:nvPicPr>
          <p:cNvPr id="3" name="image13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219199" y="2133598"/>
            <a:ext cx="6705602" cy="2743202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38141257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Risks </a:t>
            </a:r>
            <a:r>
              <a:rPr lang="en-US" dirty="0" smtClean="0"/>
              <a:t>- Financial</a:t>
            </a:r>
            <a:endParaRPr lang="en-US" dirty="0"/>
          </a:p>
        </p:txBody>
      </p:sp>
      <p:pic>
        <p:nvPicPr>
          <p:cNvPr id="3" name="image47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066800" y="1828800"/>
            <a:ext cx="7010400" cy="45974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2844697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Synthesis of RISKS</a:t>
            </a:r>
            <a:endParaRPr lang="en-US" dirty="0"/>
          </a:p>
        </p:txBody>
      </p:sp>
      <p:pic>
        <p:nvPicPr>
          <p:cNvPr id="3" name="image53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142999" y="2133600"/>
            <a:ext cx="6858002" cy="25908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38141257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Return </a:t>
            </a:r>
            <a:r>
              <a:rPr lang="en-US" sz="3600" dirty="0"/>
              <a:t>on Investment</a:t>
            </a:r>
          </a:p>
          <a:p>
            <a:r>
              <a:rPr lang="en-US" sz="3600" dirty="0" smtClean="0"/>
              <a:t>Employee </a:t>
            </a:r>
            <a:r>
              <a:rPr lang="en-US" sz="3600" dirty="0"/>
              <a:t>Productivity	</a:t>
            </a:r>
          </a:p>
          <a:p>
            <a:r>
              <a:rPr lang="en-US" sz="3600" dirty="0" smtClean="0"/>
              <a:t>Employee </a:t>
            </a:r>
            <a:r>
              <a:rPr lang="en-US" sz="3600" dirty="0"/>
              <a:t>Work-Life Balance</a:t>
            </a:r>
          </a:p>
          <a:p>
            <a:r>
              <a:rPr lang="en-US" sz="3600" dirty="0" smtClean="0"/>
              <a:t>Innovation</a:t>
            </a:r>
            <a:endParaRPr lang="en-US" sz="36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Strategic </a:t>
            </a:r>
            <a:r>
              <a:rPr lang="en-US" dirty="0" smtClean="0"/>
              <a:t>Criteria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0739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Ratings model</a:t>
            </a:r>
            <a:endParaRPr lang="en-US" dirty="0"/>
          </a:p>
        </p:txBody>
      </p:sp>
      <p:pic>
        <p:nvPicPr>
          <p:cNvPr id="3" name="image55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381000" y="2286000"/>
            <a:ext cx="8382000" cy="22860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38134300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- </a:t>
            </a:r>
            <a:r>
              <a:rPr lang="en-US" dirty="0"/>
              <a:t>Additive Negative</a:t>
            </a:r>
            <a:endParaRPr lang="en-US" dirty="0"/>
          </a:p>
        </p:txBody>
      </p:sp>
      <p:pic>
        <p:nvPicPr>
          <p:cNvPr id="3" name="image42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990599" y="1981200"/>
            <a:ext cx="7162802" cy="28956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35162722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- Multiplicative</a:t>
            </a:r>
            <a:endParaRPr lang="en-US" dirty="0"/>
          </a:p>
        </p:txBody>
      </p:sp>
      <p:pic>
        <p:nvPicPr>
          <p:cNvPr id="3" name="image34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371599" y="1905000"/>
            <a:ext cx="6400802" cy="28194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3595835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600" dirty="0" err="1" smtClean="0"/>
              <a:t>Remote</a:t>
            </a:r>
            <a:r>
              <a:rPr lang="fr-FR" sz="3600" dirty="0" smtClean="0"/>
              <a:t> </a:t>
            </a:r>
            <a:r>
              <a:rPr lang="fr-FR" sz="3600" dirty="0"/>
              <a:t>Desktop Access</a:t>
            </a:r>
          </a:p>
          <a:p>
            <a:r>
              <a:rPr lang="fr-FR" sz="3600" dirty="0" smtClean="0"/>
              <a:t>VPN</a:t>
            </a:r>
            <a:endParaRPr lang="fr-FR" sz="3600" dirty="0"/>
          </a:p>
          <a:p>
            <a:r>
              <a:rPr lang="fr-FR" sz="3600" dirty="0" smtClean="0"/>
              <a:t>Mobile </a:t>
            </a:r>
            <a:r>
              <a:rPr lang="fr-FR" sz="3600" dirty="0" err="1"/>
              <a:t>Device</a:t>
            </a:r>
            <a:r>
              <a:rPr lang="fr-FR" sz="3600" dirty="0"/>
              <a:t> Management Solution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Alternatives</a:t>
            </a:r>
          </a:p>
        </p:txBody>
      </p:sp>
    </p:spTree>
    <p:extLst>
      <p:ext uri="{BB962C8B-B14F-4D97-AF65-F5344CB8AC3E}">
        <p14:creationId xmlns:p14="http://schemas.microsoft.com/office/powerpoint/2010/main" val="36924405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Sensitivity Analysis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981200"/>
            <a:ext cx="3352800" cy="4021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540" y="1981200"/>
            <a:ext cx="3326860" cy="4009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22525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540" y="1981200"/>
            <a:ext cx="3341077" cy="4009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Sensitivity Analysis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981200"/>
            <a:ext cx="3355144" cy="4009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8152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RDP requires network access for any productivity, but can be accessed from any device, even public workstations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Remote Desktop Access</a:t>
            </a:r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620648" y="2465070"/>
            <a:ext cx="7902704" cy="408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30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267200" cy="4407408"/>
          </a:xfrm>
        </p:spPr>
        <p:txBody>
          <a:bodyPr>
            <a:normAutofit fontScale="25000" lnSpcReduction="20000"/>
          </a:bodyPr>
          <a:lstStyle/>
          <a:p>
            <a:r>
              <a:rPr lang="en-US" sz="9600" dirty="0"/>
              <a:t>A Virtual Peer Network allows a user to connect a device to a physically separate network, i.e. a business network from home using a </a:t>
            </a:r>
            <a:r>
              <a:rPr lang="en-US" sz="9600" dirty="0" smtClean="0"/>
              <a:t>proxy</a:t>
            </a:r>
          </a:p>
          <a:p>
            <a:r>
              <a:rPr lang="en-US" sz="9600" dirty="0" smtClean="0"/>
              <a:t>This </a:t>
            </a:r>
            <a:r>
              <a:rPr lang="en-US" sz="9600" dirty="0"/>
              <a:t>allows them to </a:t>
            </a:r>
            <a:r>
              <a:rPr lang="en-US" sz="9600" dirty="0" smtClean="0"/>
              <a:t>retrieve </a:t>
            </a:r>
            <a:r>
              <a:rPr lang="en-US" sz="9600" dirty="0"/>
              <a:t>company data assets remotely while still using the same computer environment with the same software they always use.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VPN</a:t>
            </a:r>
          </a:p>
        </p:txBody>
      </p:sp>
      <p:pic>
        <p:nvPicPr>
          <p:cNvPr id="5" name="Picture 4" descr="https://support.arkessa.com/hc/en-gb/article_attachments/200265411/SSL9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362200"/>
            <a:ext cx="4071064" cy="34099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8214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953000" cy="4407408"/>
          </a:xfrm>
        </p:spPr>
        <p:txBody>
          <a:bodyPr>
            <a:noAutofit/>
          </a:bodyPr>
          <a:lstStyle/>
          <a:p>
            <a:r>
              <a:rPr lang="en-US" sz="2400" dirty="0"/>
              <a:t>An MDM solution involves </a:t>
            </a:r>
            <a:r>
              <a:rPr lang="en-US" sz="2400" dirty="0" smtClean="0"/>
              <a:t>identifying </a:t>
            </a:r>
            <a:r>
              <a:rPr lang="en-US" sz="2400" dirty="0"/>
              <a:t>existing mobile apps and developing a suite of custom apps to fulfill business productivity requirements on mobile </a:t>
            </a:r>
            <a:r>
              <a:rPr lang="en-US" sz="2400" dirty="0" smtClean="0"/>
              <a:t>devices</a:t>
            </a:r>
          </a:p>
          <a:p>
            <a:r>
              <a:rPr lang="en-US" sz="2400" dirty="0" smtClean="0"/>
              <a:t>The </a:t>
            </a:r>
            <a:r>
              <a:rPr lang="en-US" sz="2400" dirty="0"/>
              <a:t>company can either provide mobile devices or implement a “BYOD” (Bring Your Own Device) policy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Mobile Device </a:t>
            </a:r>
            <a:r>
              <a:rPr lang="en-US" b="1" dirty="0" smtClean="0"/>
              <a:t>Management Solution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5867400" y="1676400"/>
            <a:ext cx="2754630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501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3608" y="1828800"/>
            <a:ext cx="4695825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4134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subnet</a:t>
            </a:r>
            <a:endParaRPr lang="en-US" dirty="0"/>
          </a:p>
        </p:txBody>
      </p:sp>
      <p:pic>
        <p:nvPicPr>
          <p:cNvPr id="3" name="image23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2514600" y="1752600"/>
            <a:ext cx="4114800" cy="4752976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294034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- Financial</a:t>
            </a:r>
            <a:endParaRPr lang="en-US" dirty="0"/>
          </a:p>
        </p:txBody>
      </p:sp>
      <p:pic>
        <p:nvPicPr>
          <p:cNvPr id="4" name="image56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295400" y="1828801"/>
            <a:ext cx="6553200" cy="4714874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29172357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Synthesis of Benefits</a:t>
            </a:r>
            <a:endParaRPr lang="en-US" dirty="0"/>
          </a:p>
        </p:txBody>
      </p:sp>
      <p:pic>
        <p:nvPicPr>
          <p:cNvPr id="3" name="image25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83290" y="1981200"/>
            <a:ext cx="7577420" cy="32004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24981336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35</TotalTime>
  <Words>194</Words>
  <Application>Microsoft Office PowerPoint</Application>
  <PresentationFormat>On-screen Show (4:3)</PresentationFormat>
  <Paragraphs>34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Grid</vt:lpstr>
      <vt:lpstr>Determining the best remote access solution for new sales reporting software</vt:lpstr>
      <vt:lpstr>Alternatives</vt:lpstr>
      <vt:lpstr>Remote Desktop Access</vt:lpstr>
      <vt:lpstr>VPN</vt:lpstr>
      <vt:lpstr>Mobile Device Management Solution</vt:lpstr>
      <vt:lpstr>Model</vt:lpstr>
      <vt:lpstr>Benefits subnet</vt:lpstr>
      <vt:lpstr>Benefits - Financial</vt:lpstr>
      <vt:lpstr>Synthesis of Benefits</vt:lpstr>
      <vt:lpstr>Opportunities - Operational</vt:lpstr>
      <vt:lpstr>Synthesis of Opportunities</vt:lpstr>
      <vt:lpstr> Costs - Operational</vt:lpstr>
      <vt:lpstr>Synthesis of Costs</vt:lpstr>
      <vt:lpstr>Risks - Financial</vt:lpstr>
      <vt:lpstr>Synthesis of RISKS</vt:lpstr>
      <vt:lpstr>Strategic Criteria</vt:lpstr>
      <vt:lpstr>Ratings model</vt:lpstr>
      <vt:lpstr>Results - Additive Negative</vt:lpstr>
      <vt:lpstr>Results - Multiplicative</vt:lpstr>
      <vt:lpstr>Sensitivity Analysis</vt:lpstr>
      <vt:lpstr>Sensitivity Analysis</vt:lpstr>
    </vt:vector>
  </TitlesOfParts>
  <Company>FedEx Services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Determining the best remote access solution for new sales reporting software</dc:title>
  <dc:creator>Nathan Cybak</dc:creator>
  <cp:lastModifiedBy>Nathan Cybak</cp:lastModifiedBy>
  <cp:revision>5</cp:revision>
  <dcterms:created xsi:type="dcterms:W3CDTF">2016-04-12T12:59:13Z</dcterms:created>
  <dcterms:modified xsi:type="dcterms:W3CDTF">2016-04-19T23:24:01Z</dcterms:modified>
</cp:coreProperties>
</file>