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259" r:id="rId4"/>
    <p:sldId id="257" r:id="rId5"/>
    <p:sldId id="273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74E6F-CC9C-473F-8D8D-2600032C736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5B0A2-4877-4DDE-8C4F-72BB6639D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29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CF8E6-7F51-4619-9C84-0184E70E887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2FEA0-15A7-478F-8569-EDBE29A7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7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FEA0-15A7-478F-8569-EDBE29A71CC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6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8EFD56-714F-47F5-A126-99F7D8B19705}" type="datetime1">
              <a:rPr lang="en-US" smtClean="0"/>
              <a:t>4/19/2016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939B00-44FA-401E-B150-96FEBB1048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F7CA-0A9F-434D-8297-17A999B74EB6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32A9-8CCF-4BCB-8BB5-69F52751EAA3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939B00-44FA-401E-B150-96FEBB1048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0C-D8EB-4221-A598-B19D6BB36D46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2D7202-7D71-4F64-803D-E28AFC2489AD}" type="datetime1">
              <a:rPr lang="en-US" smtClean="0"/>
              <a:t>4/19/2016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939B00-44FA-401E-B150-96FEBB1048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C093-F4B5-4D1C-871F-E3D047589F17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3589-54FB-44FD-B091-09F612B9C827}" type="datetime1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4049-6F1C-4455-835A-E6ACF6998D32}" type="datetime1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C696-E0B1-4048-8BB5-575F52B9645E}" type="datetime1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60AF-4B6E-48FE-9FCB-7B56CD2957DF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939B00-44FA-401E-B150-96FEBB1048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71BE-EFE0-41B4-85CC-AD8B234E1CC7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30AEBAD-8B69-4808-A977-AB91F5B0B6CA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1939B00-44FA-401E-B150-96FEBB1048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 Lemon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delivery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in the us?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media.corporate-ir.net/media_files/IROL/97/97664/images/amazon_logo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36" y="5943600"/>
            <a:ext cx="2084220" cy="7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1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edia.corporate-ir.net/media_files/IROL/97/97664/images/amazon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36" y="5943600"/>
            <a:ext cx="2084220" cy="7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0C-D8EB-4221-A598-B19D6BB36D46}" type="datetime1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Strategic Criteria Priorities</a:t>
            </a:r>
          </a:p>
        </p:txBody>
      </p:sp>
      <p:pic>
        <p:nvPicPr>
          <p:cNvPr id="7" name="Content Placeholder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1" y="2710495"/>
            <a:ext cx="7973538" cy="2305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00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0C-D8EB-4221-A598-B19D6BB36D46}" type="datetime1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BOCR Priorities</a:t>
            </a:r>
          </a:p>
        </p:txBody>
      </p:sp>
      <p:pic>
        <p:nvPicPr>
          <p:cNvPr id="7" name="Content Placeholder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7115"/>
            <a:ext cx="8991600" cy="5004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969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edia.corporate-ir.net/media_files/IROL/97/97664/images/amazon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36" y="5943600"/>
            <a:ext cx="2084220" cy="7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0C-D8EB-4221-A598-B19D6BB36D46}" type="datetime1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Decisions Ratings </a:t>
            </a:r>
            <a:r>
              <a:rPr lang="en-US" dirty="0" smtClean="0"/>
              <a:t>Matrix</a:t>
            </a:r>
            <a:endParaRPr lang="en-US" dirty="0"/>
          </a:p>
        </p:txBody>
      </p:sp>
      <p:pic>
        <p:nvPicPr>
          <p:cNvPr id="7" name="Content Placeholder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89916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551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edia.corporate-ir.net/media_files/IROL/97/97664/images/amazon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36" y="5943600"/>
            <a:ext cx="2084220" cy="7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0C-D8EB-4221-A598-B19D6BB36D46}" type="datetime1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Content Placeholder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76648"/>
            <a:ext cx="8991600" cy="1700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34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0C-D8EB-4221-A598-B19D6BB36D46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Analysis</a:t>
            </a:r>
            <a:br>
              <a:rPr lang="en-US" dirty="0" smtClean="0"/>
            </a:br>
            <a:r>
              <a:rPr lang="en-US" dirty="0" smtClean="0"/>
              <a:t>Benefits			     Opportunities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962400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962400" cy="5173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568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0C-D8EB-4221-A598-B19D6BB36D46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Sensitivity Analysis</a:t>
            </a:r>
            <a:br>
              <a:rPr lang="en-US" sz="2900" dirty="0"/>
            </a:br>
            <a:r>
              <a:rPr lang="en-US" sz="2900" dirty="0"/>
              <a:t>Costs              	   		     Risks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962400" cy="5173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962400" cy="5173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60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edia.corporate-ir.net/media_files/IROL/97/97664/images/amazon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36" y="5943600"/>
            <a:ext cx="2084220" cy="7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Not entering the US delivery industry is the best alternative in both the long and short term.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High costs and risks negated the positive gains associated to entering the industry.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As Amazon gains knowledge (having purchased a French courier), I would suggest they continue to monitor the BOCR, as the priorities could shift.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0C-D8EB-4221-A598-B19D6BB36D46}" type="datetime1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36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edia.corporate-ir.net/media_files/IROL/97/97664/images/amazon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36" y="5943600"/>
            <a:ext cx="2084220" cy="7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Select specific options for companies to purchase</a:t>
            </a:r>
          </a:p>
          <a:p>
            <a:pPr lvl="1"/>
            <a:r>
              <a:rPr lang="en-US" dirty="0"/>
              <a:t>FedEx may react differently than UPS and vice </a:t>
            </a:r>
            <a:r>
              <a:rPr lang="en-US" dirty="0" smtClean="0"/>
              <a:t>versa</a:t>
            </a:r>
          </a:p>
          <a:p>
            <a:pPr lvl="1"/>
            <a:r>
              <a:rPr lang="en-US" dirty="0" smtClean="0"/>
              <a:t>Gather financials to determine the attractiveness of a company to purchase (company may be undervalued)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/>
              <a:t>Perform more extensive research to determine economic </a:t>
            </a:r>
            <a:r>
              <a:rPr lang="en-US" dirty="0" smtClean="0"/>
              <a:t>benefits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0C-D8EB-4221-A598-B19D6BB36D46}" type="datetime1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Improve the Model</a:t>
            </a:r>
          </a:p>
        </p:txBody>
      </p:sp>
    </p:spTree>
    <p:extLst>
      <p:ext uri="{BB962C8B-B14F-4D97-AF65-F5344CB8AC3E}">
        <p14:creationId xmlns:p14="http://schemas.microsoft.com/office/powerpoint/2010/main" val="121873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edia.corporate-ir.net/media_files/IROL/97/97664/images/amazon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36" y="5943600"/>
            <a:ext cx="2084220" cy="7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Formed in 1994</a:t>
            </a:r>
          </a:p>
          <a:p>
            <a:r>
              <a:rPr lang="en-US" dirty="0" smtClean="0"/>
              <a:t>Mission: “</a:t>
            </a:r>
            <a:r>
              <a:rPr lang="en-US" dirty="0" smtClean="0"/>
              <a:t>Be </a:t>
            </a:r>
            <a:r>
              <a:rPr lang="en-US" dirty="0"/>
              <a:t>Earth’s most customer-centric company, where shoppers everywhere can discover anything they might want to buy </a:t>
            </a:r>
            <a:r>
              <a:rPr lang="en-US" dirty="0" smtClean="0"/>
              <a:t>online</a:t>
            </a:r>
          </a:p>
          <a:p>
            <a:r>
              <a:rPr lang="en-US" dirty="0" smtClean="0"/>
              <a:t>Primary Services:</a:t>
            </a:r>
          </a:p>
          <a:p>
            <a:pPr lvl="1"/>
            <a:r>
              <a:rPr lang="en-US" dirty="0" smtClean="0"/>
              <a:t>E-commerce (online retail)</a:t>
            </a:r>
          </a:p>
          <a:p>
            <a:pPr lvl="1"/>
            <a:r>
              <a:rPr lang="en-US" dirty="0" smtClean="0"/>
              <a:t>Cloud Computing</a:t>
            </a:r>
          </a:p>
          <a:p>
            <a:pPr lvl="2"/>
            <a:r>
              <a:rPr lang="en-US" dirty="0" smtClean="0"/>
              <a:t>eBooks</a:t>
            </a:r>
          </a:p>
          <a:p>
            <a:pPr lvl="2"/>
            <a:r>
              <a:rPr lang="en-US" dirty="0" smtClean="0"/>
              <a:t>Media </a:t>
            </a:r>
          </a:p>
          <a:p>
            <a:r>
              <a:rPr lang="en-US" dirty="0" smtClean="0"/>
              <a:t>Offer free shipping with Amazon Prime membership</a:t>
            </a:r>
          </a:p>
          <a:p>
            <a:r>
              <a:rPr lang="en-US" dirty="0" smtClean="0"/>
              <a:t>2015 Shipping costs reached an all-time high (&gt;$5 million)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0C-D8EB-4221-A598-B19D6BB36D46}" type="datetime1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9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162800" y="1447800"/>
            <a:ext cx="1836656" cy="4343400"/>
          </a:xfrm>
        </p:spPr>
        <p:txBody>
          <a:bodyPr>
            <a:norm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dirty="0" smtClean="0"/>
              <a:t>Engineering and lobbying for drone delivery service</a:t>
            </a:r>
          </a:p>
          <a:p>
            <a:endParaRPr lang="en-US" dirty="0" smtClean="0"/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dirty="0" smtClean="0"/>
              <a:t>Beta testing </a:t>
            </a:r>
            <a:r>
              <a:rPr lang="en-US" dirty="0" err="1" smtClean="0"/>
              <a:t>Uber-esque</a:t>
            </a:r>
            <a:r>
              <a:rPr lang="en-US" dirty="0" smtClean="0"/>
              <a:t> delivery service</a:t>
            </a:r>
          </a:p>
          <a:p>
            <a:endParaRPr lang="en-US" dirty="0" smtClean="0"/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dirty="0" smtClean="0"/>
              <a:t>Acquired French </a:t>
            </a:r>
            <a:r>
              <a:rPr lang="en-US" dirty="0"/>
              <a:t>s</a:t>
            </a:r>
            <a:r>
              <a:rPr lang="en-US" dirty="0" smtClean="0"/>
              <a:t>hipping company </a:t>
            </a:r>
            <a:r>
              <a:rPr lang="en-US" dirty="0" err="1" smtClean="0"/>
              <a:t>Colís</a:t>
            </a:r>
            <a:r>
              <a:rPr lang="en-US" dirty="0" smtClean="0"/>
              <a:t> </a:t>
            </a:r>
            <a:r>
              <a:rPr lang="en-US" dirty="0" err="1" smtClean="0"/>
              <a:t>Priv</a:t>
            </a:r>
            <a:r>
              <a:rPr lang="en-US" dirty="0" err="1"/>
              <a:t>é</a:t>
            </a:r>
            <a:r>
              <a:rPr lang="en-US" dirty="0" smtClean="0"/>
              <a:t>, and have invested in British delivery company Yodel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98755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Recently in the News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media.corporate-ir.net/media_files/IROL/97/97664/images/amazon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36" y="5943600"/>
            <a:ext cx="2084220" cy="7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C903-4670-4436-97E5-A556C0DCB17B}" type="datetime1">
              <a:rPr lang="en-US" smtClean="0"/>
              <a:t>4/19/2016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019675" cy="199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2534487\AppData\Local\Temp\SNAGHTML1902a6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68" y="1447800"/>
            <a:ext cx="3486907" cy="24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2534487\AppData\Local\Temp\SNAGHTML19076e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020" y="3352800"/>
            <a:ext cx="442920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Continue slowly investing internally to create their own delivery service.</a:t>
            </a:r>
          </a:p>
          <a:p>
            <a:pPr lvl="1"/>
            <a:r>
              <a:rPr lang="en-US" dirty="0" smtClean="0"/>
              <a:t>Maintain course in projects that are catered toward revolutionizing the industry</a:t>
            </a:r>
          </a:p>
          <a:p>
            <a:pPr lvl="0"/>
            <a:r>
              <a:rPr lang="en-US" dirty="0" smtClean="0"/>
              <a:t>Purchase small courier company and build out their infrastructure.</a:t>
            </a:r>
          </a:p>
          <a:p>
            <a:pPr lvl="1"/>
            <a:r>
              <a:rPr lang="en-US" dirty="0" smtClean="0"/>
              <a:t>Become a small player in the parcel delivery market immediately, while maintaining business with UPS &amp; FedEx</a:t>
            </a:r>
          </a:p>
          <a:p>
            <a:pPr lvl="0"/>
            <a:r>
              <a:rPr lang="en-US" dirty="0" smtClean="0"/>
              <a:t>Purchase a large courier company</a:t>
            </a:r>
          </a:p>
          <a:p>
            <a:pPr lvl="1"/>
            <a:r>
              <a:rPr lang="en-US" dirty="0" smtClean="0"/>
              <a:t>Become a large player in the parcel delivery market immediately</a:t>
            </a:r>
          </a:p>
          <a:p>
            <a:r>
              <a:rPr lang="en-US" dirty="0" smtClean="0"/>
              <a:t>End ventures into creating a delivery service.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media.corporate-ir.net/media_files/IROL/97/97664/images/amazon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36" y="5943600"/>
            <a:ext cx="2084220" cy="7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9B6A-3367-4AD5-8603-31779FBF475A}" type="datetime1">
              <a:rPr lang="en-US" smtClean="0"/>
              <a:t>4/19/2016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C093-F4B5-4D1C-871F-E3D047589F17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pic>
        <p:nvPicPr>
          <p:cNvPr id="10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74" y="1676400"/>
            <a:ext cx="5915851" cy="4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media.corporate-ir.net/media_files/IROL/97/97664/images/amazon_logo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36" y="5943600"/>
            <a:ext cx="2084220" cy="7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7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C093-F4B5-4D1C-871F-E3D047589F17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pic>
        <p:nvPicPr>
          <p:cNvPr id="10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916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57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C093-F4B5-4D1C-871F-E3D047589F17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pic>
        <p:nvPicPr>
          <p:cNvPr id="10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916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4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C093-F4B5-4D1C-871F-E3D047589F17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8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916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24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0C-D8EB-4221-A598-B19D6BB36D46}" type="datetime1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BQOM2521 - Decision Making in Complex Environments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9B00-44FA-401E-B150-96FEBB104879}" type="slidenum">
              <a:rPr lang="en-US" smtClean="0"/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pic>
        <p:nvPicPr>
          <p:cNvPr id="8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916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531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123</TotalTime>
  <Words>432</Words>
  <Application>Microsoft Office PowerPoint</Application>
  <PresentationFormat>On-screen Show (4:3)</PresentationFormat>
  <Paragraphs>101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Grid</vt:lpstr>
      <vt:lpstr>Should AMAZon expand its delivery service in the us?</vt:lpstr>
      <vt:lpstr>Company Background</vt:lpstr>
      <vt:lpstr>Recently in the News</vt:lpstr>
      <vt:lpstr>Alternatives</vt:lpstr>
      <vt:lpstr>The model</vt:lpstr>
      <vt:lpstr>Benefits</vt:lpstr>
      <vt:lpstr>Opportunities</vt:lpstr>
      <vt:lpstr>Costs</vt:lpstr>
      <vt:lpstr>Risks</vt:lpstr>
      <vt:lpstr>Strategic Criteria Priorities</vt:lpstr>
      <vt:lpstr>BOCR Priorities</vt:lpstr>
      <vt:lpstr>Super Decisions Ratings Matrix</vt:lpstr>
      <vt:lpstr>The Results</vt:lpstr>
      <vt:lpstr>Sensitivity Analysis Benefits        Opportunities</vt:lpstr>
      <vt:lpstr>Sensitivity Analysis Costs                         Risks</vt:lpstr>
      <vt:lpstr>Conclusions</vt:lpstr>
      <vt:lpstr>Ways to Improve the Model</vt:lpstr>
    </vt:vector>
  </TitlesOfParts>
  <Company>FedEx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AMAZon expand its delivery service in the us?</dc:title>
  <dc:creator>Michael Lemon</dc:creator>
  <cp:lastModifiedBy>Michael Lemon</cp:lastModifiedBy>
  <cp:revision>15</cp:revision>
  <dcterms:created xsi:type="dcterms:W3CDTF">2016-04-12T18:06:49Z</dcterms:created>
  <dcterms:modified xsi:type="dcterms:W3CDTF">2016-04-19T20:22:16Z</dcterms:modified>
</cp:coreProperties>
</file>