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notesMasterIdLst>
    <p:notesMasterId r:id="rId20"/>
  </p:notesMasterIdLst>
  <p:sldIdLst>
    <p:sldId id="264" r:id="rId2"/>
    <p:sldId id="265" r:id="rId3"/>
    <p:sldId id="266" r:id="rId4"/>
    <p:sldId id="256" r:id="rId5"/>
    <p:sldId id="257" r:id="rId6"/>
    <p:sldId id="272" r:id="rId7"/>
    <p:sldId id="274" r:id="rId8"/>
    <p:sldId id="261" r:id="rId9"/>
    <p:sldId id="268" r:id="rId10"/>
    <p:sldId id="275" r:id="rId11"/>
    <p:sldId id="262" r:id="rId12"/>
    <p:sldId id="269" r:id="rId13"/>
    <p:sldId id="276" r:id="rId14"/>
    <p:sldId id="263" r:id="rId15"/>
    <p:sldId id="270" r:id="rId16"/>
    <p:sldId id="277" r:id="rId17"/>
    <p:sldId id="278" r:id="rId18"/>
    <p:sldId id="27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FCF5F6-777D-4B63-AB60-E368EF3CB0AC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45B0F-A233-4230-8A3E-B01F44DB3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3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FB00-E1BC-466D-93E4-66BC9E8F88B8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EAF8-B4A6-46D9-ABFF-EE7987FA2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136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FB00-E1BC-466D-93E4-66BC9E8F88B8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EAF8-B4A6-46D9-ABFF-EE7987FA2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939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FB00-E1BC-466D-93E4-66BC9E8F88B8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EAF8-B4A6-46D9-ABFF-EE7987FA2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13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FB00-E1BC-466D-93E4-66BC9E8F88B8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EAF8-B4A6-46D9-ABFF-EE7987FA2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051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FB00-E1BC-466D-93E4-66BC9E8F88B8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EAF8-B4A6-46D9-ABFF-EE7987FA2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640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FB00-E1BC-466D-93E4-66BC9E8F88B8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EAF8-B4A6-46D9-ABFF-EE7987FA2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105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FB00-E1BC-466D-93E4-66BC9E8F88B8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EAF8-B4A6-46D9-ABFF-EE7987FA2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062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FB00-E1BC-466D-93E4-66BC9E8F88B8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EAF8-B4A6-46D9-ABFF-EE7987FA2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391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FB00-E1BC-466D-93E4-66BC9E8F88B8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EAF8-B4A6-46D9-ABFF-EE7987FA2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14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FB00-E1BC-466D-93E4-66BC9E8F88B8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EAF8-B4A6-46D9-ABFF-EE7987FA2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861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FB00-E1BC-466D-93E4-66BC9E8F88B8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EAF8-B4A6-46D9-ABFF-EE7987FA2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22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1FB00-E1BC-466D-93E4-66BC9E8F88B8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CEAF8-B4A6-46D9-ABFF-EE7987FA2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59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8.png"/><Relationship Id="rId7" Type="http://schemas.openxmlformats.org/officeDocument/2006/relationships/image" Target="../media/image1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6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C00000"/>
                </a:solidFill>
              </a:rPr>
              <a:t>Should R&amp;D and Manufacturing Operations be Centralized </a:t>
            </a:r>
            <a:r>
              <a:rPr lang="en-US" sz="3600" b="1" i="1" dirty="0">
                <a:solidFill>
                  <a:srgbClr val="C00000"/>
                </a:solidFill>
              </a:rPr>
              <a:t>or</a:t>
            </a:r>
            <a:r>
              <a:rPr lang="en-US" sz="3600" b="1" dirty="0">
                <a:solidFill>
                  <a:srgbClr val="C00000"/>
                </a:solidFill>
              </a:rPr>
              <a:t> Decentralized </a:t>
            </a:r>
            <a:r>
              <a:rPr lang="en-US" sz="3600" b="1" dirty="0" smtClean="0">
                <a:solidFill>
                  <a:srgbClr val="C00000"/>
                </a:solidFill>
              </a:rPr>
              <a:t>in </a:t>
            </a:r>
            <a:r>
              <a:rPr lang="en-US" sz="3600" b="1" dirty="0">
                <a:solidFill>
                  <a:srgbClr val="C00000"/>
                </a:solidFill>
              </a:rPr>
              <a:t>Multinational Corporations</a:t>
            </a:r>
            <a:r>
              <a:rPr lang="en-US" sz="3600" b="1" dirty="0" smtClean="0">
                <a:solidFill>
                  <a:srgbClr val="C00000"/>
                </a:solidFill>
              </a:rPr>
              <a:t>?</a:t>
            </a:r>
          </a:p>
          <a:p>
            <a:pPr marL="0" indent="0">
              <a:buNone/>
            </a:pPr>
            <a:endParaRPr lang="en-US" b="1" dirty="0"/>
          </a:p>
          <a:p>
            <a:pPr marL="0" indent="0" algn="r">
              <a:buNone/>
            </a:pPr>
            <a:r>
              <a:rPr lang="en-US" b="1" dirty="0"/>
              <a:t>Gobinda Saha</a:t>
            </a:r>
          </a:p>
          <a:p>
            <a:pPr marL="0" indent="0" algn="r">
              <a:buNone/>
            </a:pPr>
            <a:r>
              <a:rPr lang="en-US" dirty="0" smtClean="0"/>
              <a:t>BQOM </a:t>
            </a:r>
            <a:r>
              <a:rPr lang="en-US" dirty="0"/>
              <a:t>2521 </a:t>
            </a:r>
          </a:p>
          <a:p>
            <a:pPr marL="0" indent="0" algn="r">
              <a:buNone/>
            </a:pPr>
            <a:r>
              <a:rPr lang="en-US" dirty="0" smtClean="0"/>
              <a:t>April </a:t>
            </a:r>
            <a:r>
              <a:rPr lang="en-US" dirty="0"/>
              <a:t>19, </a:t>
            </a:r>
            <a:r>
              <a:rPr lang="en-US" dirty="0" smtClean="0"/>
              <a:t>2016</a:t>
            </a:r>
          </a:p>
          <a:p>
            <a:pPr marL="0" indent="0" algn="r">
              <a:buNone/>
            </a:pPr>
            <a:r>
              <a:rPr lang="en-US" dirty="0" smtClean="0"/>
              <a:t>Decision </a:t>
            </a:r>
            <a:r>
              <a:rPr lang="en-US" dirty="0"/>
              <a:t>Making in Complex Environment</a:t>
            </a:r>
          </a:p>
          <a:p>
            <a:pPr marL="0" indent="0" algn="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60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6250" t="24084" r="64410" b="59551"/>
          <a:stretch/>
        </p:blipFill>
        <p:spPr bwMode="auto">
          <a:xfrm>
            <a:off x="108388" y="192006"/>
            <a:ext cx="4793396" cy="19160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/>
          <a:srcRect l="10243" t="30568" r="60590" b="53067"/>
          <a:stretch/>
        </p:blipFill>
        <p:spPr bwMode="auto">
          <a:xfrm>
            <a:off x="7120329" y="192006"/>
            <a:ext cx="4871653" cy="19160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4"/>
          <a:srcRect l="2431" t="17599" r="68229" b="65727"/>
          <a:stretch/>
        </p:blipFill>
        <p:spPr bwMode="auto">
          <a:xfrm>
            <a:off x="108387" y="4614019"/>
            <a:ext cx="4793397" cy="20373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5"/>
          <a:srcRect l="6597" t="24392" r="64410" b="59243"/>
          <a:stretch/>
        </p:blipFill>
        <p:spPr bwMode="auto">
          <a:xfrm>
            <a:off x="7120329" y="4614019"/>
            <a:ext cx="4871654" cy="20373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6"/>
          <a:srcRect l="8507" t="27789" r="62847" b="55846"/>
          <a:stretch/>
        </p:blipFill>
        <p:spPr bwMode="auto">
          <a:xfrm>
            <a:off x="3117644" y="2688949"/>
            <a:ext cx="6026355" cy="19107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5754" y="2108064"/>
            <a:ext cx="18838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Financial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91626" y="2108065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Social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754" y="3949365"/>
            <a:ext cx="1818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Capacity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891727" y="3953384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Capability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08371" y="1995751"/>
            <a:ext cx="3164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Opportunities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16606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315718" y="79872"/>
            <a:ext cx="148450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b="1" dirty="0" smtClean="0"/>
              <a:t>Costs</a:t>
            </a:r>
            <a:endParaRPr lang="en-US" sz="4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34002" y="1944928"/>
            <a:ext cx="138377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</a:rPr>
              <a:t>Revenue</a:t>
            </a:r>
            <a:endParaRPr lang="en-US" sz="2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4002" y="4174044"/>
            <a:ext cx="182043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</a:rPr>
              <a:t>Profitability</a:t>
            </a:r>
            <a:endParaRPr lang="en-US" sz="2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09752" y="1944928"/>
            <a:ext cx="209333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chemeClr val="accent3">
                    <a:lumMod val="50000"/>
                  </a:schemeClr>
                </a:solidFill>
              </a:rPr>
              <a:t>Infrastructure</a:t>
            </a:r>
            <a:endParaRPr lang="en-US" sz="2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41906" y="2467260"/>
            <a:ext cx="12618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Land </a:t>
            </a:r>
          </a:p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Building </a:t>
            </a:r>
          </a:p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Lease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311059" y="2467260"/>
            <a:ext cx="16931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IP</a:t>
            </a:r>
          </a:p>
          <a:p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Knowledge</a:t>
            </a:r>
          </a:p>
          <a:p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Instruments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983608" y="1944928"/>
            <a:ext cx="146546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chemeClr val="bg2">
                    <a:lumMod val="10000"/>
                  </a:schemeClr>
                </a:solidFill>
              </a:rPr>
              <a:t>Expertise</a:t>
            </a:r>
            <a:endParaRPr lang="en-US" sz="2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311059" y="4705014"/>
            <a:ext cx="22854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Retention</a:t>
            </a:r>
          </a:p>
          <a:p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Talents for scope</a:t>
            </a:r>
          </a:p>
          <a:p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Economic hub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983608" y="4174044"/>
            <a:ext cx="21526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chemeClr val="bg2">
                    <a:lumMod val="10000"/>
                  </a:schemeClr>
                </a:solidFill>
              </a:rPr>
              <a:t>Attractiveness</a:t>
            </a:r>
            <a:endParaRPr lang="en-US" sz="2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768147" y="1944928"/>
            <a:ext cx="123572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C00000"/>
                </a:solidFill>
              </a:rPr>
              <a:t>Growth</a:t>
            </a:r>
            <a:endParaRPr lang="en-US" sz="2600" b="1" dirty="0">
              <a:solidFill>
                <a:srgbClr val="C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9874" y="2467260"/>
            <a:ext cx="26018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Sales volume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Time to service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Discont. operations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09752" y="4174044"/>
            <a:ext cx="251203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chemeClr val="accent3">
                    <a:lumMod val="50000"/>
                  </a:schemeClr>
                </a:solidFill>
              </a:rPr>
              <a:t>Communications</a:t>
            </a:r>
            <a:endParaRPr lang="en-US" sz="2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241906" y="4705014"/>
            <a:ext cx="2018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Transportation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768147" y="4174044"/>
            <a:ext cx="179728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C00000"/>
                </a:solidFill>
              </a:rPr>
              <a:t>Community</a:t>
            </a:r>
            <a:endParaRPr lang="en-US" sz="2600" b="1" dirty="0">
              <a:solidFill>
                <a:srgbClr val="C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69874" y="4705014"/>
            <a:ext cx="17887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Duplication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COGS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Depreciation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075083" y="4705014"/>
            <a:ext cx="21618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Retirements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Local labor laws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Relocation cost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075083" y="2467260"/>
            <a:ext cx="2215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Brand value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Ancillary market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987423" y="659969"/>
            <a:ext cx="2141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Control Criteria</a:t>
            </a:r>
            <a:endParaRPr lang="en-US" sz="24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765907" y="1197577"/>
            <a:ext cx="16914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Financial</a:t>
            </a:r>
            <a:endParaRPr lang="en-US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919702" y="1197577"/>
            <a:ext cx="1175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Social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557330" y="1197577"/>
            <a:ext cx="16353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Capacity</a:t>
            </a:r>
            <a:endParaRPr lang="en-US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9655019" y="1197577"/>
            <a:ext cx="18854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</a:rPr>
              <a:t>Capability</a:t>
            </a:r>
            <a:endParaRPr lang="en-US" sz="32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79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10070" t="15439" r="35764" b="51214"/>
          <a:stretch/>
        </p:blipFill>
        <p:spPr bwMode="auto">
          <a:xfrm>
            <a:off x="180975" y="171449"/>
            <a:ext cx="5405438" cy="26003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/>
          <p:nvPr/>
        </p:nvPicPr>
        <p:blipFill rotWithShape="1">
          <a:blip r:embed="rId3"/>
          <a:srcRect l="7987" t="14512" r="38367" b="52141"/>
          <a:stretch/>
        </p:blipFill>
        <p:spPr bwMode="auto">
          <a:xfrm>
            <a:off x="6172200" y="171448"/>
            <a:ext cx="5867399" cy="32232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/>
          <p:nvPr/>
        </p:nvPicPr>
        <p:blipFill rotWithShape="1">
          <a:blip r:embed="rId4"/>
          <a:srcRect l="6251" t="13277" r="40277" b="53685"/>
          <a:stretch/>
        </p:blipFill>
        <p:spPr bwMode="auto">
          <a:xfrm>
            <a:off x="180975" y="3686176"/>
            <a:ext cx="5254682" cy="28955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5"/>
          <a:srcRect l="5556" t="14821" r="40972" b="50288"/>
          <a:stretch/>
        </p:blipFill>
        <p:spPr bwMode="auto">
          <a:xfrm>
            <a:off x="6172200" y="3686176"/>
            <a:ext cx="5867399" cy="2895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0975" y="639267"/>
            <a:ext cx="18838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Financial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56030" y="773301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Social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0975" y="4106815"/>
            <a:ext cx="1818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Capacity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91745" y="4106816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Capability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97723" y="2740214"/>
            <a:ext cx="148450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b="1" dirty="0" smtClean="0"/>
              <a:t>Costs</a:t>
            </a:r>
            <a:endParaRPr lang="en-US" sz="4600" b="1" dirty="0"/>
          </a:p>
        </p:txBody>
      </p:sp>
    </p:spTree>
    <p:extLst>
      <p:ext uri="{BB962C8B-B14F-4D97-AF65-F5344CB8AC3E}">
        <p14:creationId xmlns:p14="http://schemas.microsoft.com/office/powerpoint/2010/main" val="128987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7986" t="27480" r="62674" b="55537"/>
          <a:stretch/>
        </p:blipFill>
        <p:spPr bwMode="auto">
          <a:xfrm>
            <a:off x="153352" y="156137"/>
            <a:ext cx="5093205" cy="21073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/>
          <p:nvPr/>
        </p:nvPicPr>
        <p:blipFill rotWithShape="1">
          <a:blip r:embed="rId3"/>
          <a:srcRect l="12152" t="34273" r="58681" b="49053"/>
          <a:stretch/>
        </p:blipFill>
        <p:spPr bwMode="auto">
          <a:xfrm>
            <a:off x="6535711" y="156137"/>
            <a:ext cx="5532464" cy="21073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/>
          <p:nvPr/>
        </p:nvPicPr>
        <p:blipFill rotWithShape="1">
          <a:blip r:embed="rId4"/>
          <a:srcRect l="2256" t="17909" r="68230" b="66035"/>
          <a:stretch/>
        </p:blipFill>
        <p:spPr bwMode="auto">
          <a:xfrm>
            <a:off x="153351" y="4927499"/>
            <a:ext cx="5093205" cy="17495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5"/>
          <a:srcRect l="8507" t="27789" r="62673" b="56155"/>
          <a:stretch/>
        </p:blipFill>
        <p:spPr bwMode="auto">
          <a:xfrm>
            <a:off x="6535711" y="4927499"/>
            <a:ext cx="5513414" cy="17495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6"/>
          <a:srcRect l="10070" t="31186" r="60417" b="52449"/>
          <a:stretch/>
        </p:blipFill>
        <p:spPr bwMode="auto">
          <a:xfrm>
            <a:off x="3357795" y="2684522"/>
            <a:ext cx="6415791" cy="21123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8262" y="2121514"/>
            <a:ext cx="18838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Financial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48769" y="2150853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Social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3351" y="4215844"/>
            <a:ext cx="1818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Capacity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91745" y="428116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Capability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9054" y="2007414"/>
            <a:ext cx="13138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Costs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76092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464247" y="79872"/>
            <a:ext cx="141089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b="1" dirty="0" smtClean="0"/>
              <a:t>Risks</a:t>
            </a:r>
            <a:endParaRPr lang="en-US" sz="4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34002" y="1944928"/>
            <a:ext cx="138377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</a:rPr>
              <a:t>Revenue</a:t>
            </a:r>
            <a:endParaRPr lang="en-US" sz="2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4002" y="4174044"/>
            <a:ext cx="182043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</a:rPr>
              <a:t>Profitability</a:t>
            </a:r>
            <a:endParaRPr lang="en-US" sz="2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09752" y="1944928"/>
            <a:ext cx="209333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chemeClr val="accent3">
                    <a:lumMod val="50000"/>
                  </a:schemeClr>
                </a:solidFill>
              </a:rPr>
              <a:t>Infrastructure</a:t>
            </a:r>
            <a:endParaRPr lang="en-US" sz="2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41906" y="2467260"/>
            <a:ext cx="11371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Zoning</a:t>
            </a:r>
          </a:p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Lease</a:t>
            </a:r>
          </a:p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Permits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311059" y="2467260"/>
            <a:ext cx="17852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Retirement</a:t>
            </a:r>
          </a:p>
          <a:p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Demography</a:t>
            </a:r>
          </a:p>
          <a:p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IP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983608" y="1944928"/>
            <a:ext cx="146546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chemeClr val="bg2">
                    <a:lumMod val="10000"/>
                  </a:schemeClr>
                </a:solidFill>
              </a:rPr>
              <a:t>Expertise</a:t>
            </a:r>
            <a:endParaRPr lang="en-US" sz="2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311059" y="4705014"/>
            <a:ext cx="22854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Talents for scope</a:t>
            </a:r>
          </a:p>
          <a:p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Economic hub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983608" y="4174044"/>
            <a:ext cx="21526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chemeClr val="bg2">
                    <a:lumMod val="10000"/>
                  </a:schemeClr>
                </a:solidFill>
              </a:rPr>
              <a:t>Attractiveness</a:t>
            </a:r>
            <a:endParaRPr lang="en-US" sz="2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768147" y="1944928"/>
            <a:ext cx="123572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C00000"/>
                </a:solidFill>
              </a:rPr>
              <a:t>Growth</a:t>
            </a:r>
            <a:endParaRPr lang="en-US" sz="2600" b="1" dirty="0">
              <a:solidFill>
                <a:srgbClr val="C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9874" y="2467260"/>
            <a:ext cx="24092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Time to service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Local competition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New products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09752" y="4174044"/>
            <a:ext cx="251203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chemeClr val="accent3">
                    <a:lumMod val="50000"/>
                  </a:schemeClr>
                </a:solidFill>
              </a:rPr>
              <a:t>Communications</a:t>
            </a:r>
            <a:endParaRPr lang="en-US" sz="2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241906" y="4705014"/>
            <a:ext cx="20220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Info. share</a:t>
            </a:r>
          </a:p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Shipment time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768147" y="4174044"/>
            <a:ext cx="179728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C00000"/>
                </a:solidFill>
              </a:rPr>
              <a:t>Community</a:t>
            </a:r>
            <a:endParaRPr lang="en-US" sz="2600" b="1" dirty="0">
              <a:solidFill>
                <a:srgbClr val="C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69874" y="4705014"/>
            <a:ext cx="16074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Duplication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COGS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Currency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075083" y="4705014"/>
            <a:ext cx="23241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Local support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Political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Energy/tax credit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075083" y="2467260"/>
            <a:ext cx="22151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CSR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Brand value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Ancillary market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987423" y="659969"/>
            <a:ext cx="2141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Control Criteria</a:t>
            </a:r>
            <a:endParaRPr lang="en-US" sz="24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765907" y="1197577"/>
            <a:ext cx="16914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Financial</a:t>
            </a:r>
            <a:endParaRPr lang="en-US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919702" y="1197577"/>
            <a:ext cx="1175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Social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557330" y="1197577"/>
            <a:ext cx="16353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Capacity</a:t>
            </a:r>
            <a:endParaRPr lang="en-US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9655019" y="1197577"/>
            <a:ext cx="18854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</a:rPr>
              <a:t>Capability</a:t>
            </a:r>
            <a:endParaRPr lang="en-US" sz="32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74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7292" t="13277" r="39062" b="53376"/>
          <a:stretch/>
        </p:blipFill>
        <p:spPr bwMode="auto">
          <a:xfrm>
            <a:off x="123824" y="108104"/>
            <a:ext cx="5887232" cy="31472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/>
          <p:nvPr/>
        </p:nvPicPr>
        <p:blipFill rotWithShape="1">
          <a:blip r:embed="rId3"/>
          <a:srcRect l="10416" t="14513" r="35590" b="52140"/>
          <a:stretch/>
        </p:blipFill>
        <p:spPr bwMode="auto">
          <a:xfrm>
            <a:off x="6517698" y="108103"/>
            <a:ext cx="5529319" cy="31472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/>
          <p:nvPr/>
        </p:nvPicPr>
        <p:blipFill rotWithShape="1">
          <a:blip r:embed="rId4"/>
          <a:srcRect l="6945" t="13277" r="38889" b="52758"/>
          <a:stretch/>
        </p:blipFill>
        <p:spPr bwMode="auto">
          <a:xfrm>
            <a:off x="123824" y="3702570"/>
            <a:ext cx="5572438" cy="28934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5"/>
          <a:srcRect l="7638" t="12659" r="39237" b="53376"/>
          <a:stretch/>
        </p:blipFill>
        <p:spPr bwMode="auto">
          <a:xfrm>
            <a:off x="6580682" y="3702570"/>
            <a:ext cx="5330331" cy="28934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0750" y="858269"/>
            <a:ext cx="18838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Financial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10657" y="858269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Social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6473" y="4169179"/>
            <a:ext cx="1818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Capacity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46762" y="4169179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Capability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97454" y="2664508"/>
            <a:ext cx="141089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b="1" dirty="0" smtClean="0"/>
              <a:t>Risks</a:t>
            </a:r>
            <a:endParaRPr lang="en-US" sz="4600" b="1" dirty="0"/>
          </a:p>
        </p:txBody>
      </p:sp>
    </p:spTree>
    <p:extLst>
      <p:ext uri="{BB962C8B-B14F-4D97-AF65-F5344CB8AC3E}">
        <p14:creationId xmlns:p14="http://schemas.microsoft.com/office/powerpoint/2010/main" val="4232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2604" t="17600" r="68403" b="65727"/>
          <a:stretch/>
        </p:blipFill>
        <p:spPr bwMode="auto">
          <a:xfrm>
            <a:off x="142874" y="185737"/>
            <a:ext cx="5657851" cy="18607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/>
          <p:nvPr/>
        </p:nvPicPr>
        <p:blipFill rotWithShape="1">
          <a:blip r:embed="rId3"/>
          <a:srcRect l="6250" t="25011" r="64410" b="58625"/>
          <a:stretch/>
        </p:blipFill>
        <p:spPr bwMode="auto">
          <a:xfrm>
            <a:off x="6443664" y="185737"/>
            <a:ext cx="5650712" cy="18607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/>
          <p:nvPr/>
        </p:nvPicPr>
        <p:blipFill rotWithShape="1">
          <a:blip r:embed="rId4"/>
          <a:srcRect l="9896" t="31186" r="60590" b="52140"/>
          <a:stretch/>
        </p:blipFill>
        <p:spPr bwMode="auto">
          <a:xfrm>
            <a:off x="142873" y="4929188"/>
            <a:ext cx="5486401" cy="18145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5"/>
          <a:srcRect l="2604" t="17599" r="68403" b="65418"/>
          <a:stretch/>
        </p:blipFill>
        <p:spPr bwMode="auto">
          <a:xfrm>
            <a:off x="6443663" y="4929189"/>
            <a:ext cx="5543549" cy="18145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6"/>
          <a:srcRect l="2951" t="17599" r="68229" b="66345"/>
          <a:stretch/>
        </p:blipFill>
        <p:spPr bwMode="auto">
          <a:xfrm>
            <a:off x="2900364" y="2703867"/>
            <a:ext cx="6543674" cy="1962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2873" y="1986528"/>
            <a:ext cx="18838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Financial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86856" y="1986527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Social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73" y="4316330"/>
            <a:ext cx="1818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Capacity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86957" y="4282857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Capability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66751" y="2046523"/>
            <a:ext cx="12528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Risks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51027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 rotWithShape="1">
          <a:blip r:embed="rId2"/>
          <a:srcRect l="4861" t="13894" r="46701" b="66962"/>
          <a:stretch/>
        </p:blipFill>
        <p:spPr bwMode="auto">
          <a:xfrm>
            <a:off x="1995272" y="1473006"/>
            <a:ext cx="7810932" cy="17145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3"/>
          <a:srcRect l="6597" t="27789" r="60243" b="56155"/>
          <a:stretch/>
        </p:blipFill>
        <p:spPr bwMode="auto">
          <a:xfrm>
            <a:off x="132740" y="3784449"/>
            <a:ext cx="5539398" cy="14811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41801" t="31250" r="29099" b="52344"/>
          <a:stretch/>
        </p:blipFill>
        <p:spPr>
          <a:xfrm>
            <a:off x="132740" y="131649"/>
            <a:ext cx="3381985" cy="10720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33397" y="-22621"/>
            <a:ext cx="132196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/>
              <a:t>Benefits</a:t>
            </a:r>
            <a:endParaRPr lang="en-US" sz="2600" b="1" dirty="0"/>
          </a:p>
        </p:txBody>
      </p:sp>
      <p:pic>
        <p:nvPicPr>
          <p:cNvPr id="11" name="Picture 10"/>
          <p:cNvPicPr/>
          <p:nvPr/>
        </p:nvPicPr>
        <p:blipFill rotWithShape="1">
          <a:blip r:embed="rId5"/>
          <a:srcRect l="2951" t="17599" r="68229" b="66345"/>
          <a:stretch/>
        </p:blipFill>
        <p:spPr bwMode="auto">
          <a:xfrm>
            <a:off x="8643937" y="5686425"/>
            <a:ext cx="3357562" cy="10561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766324" y="6250146"/>
            <a:ext cx="87761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/>
              <a:t>Risks</a:t>
            </a:r>
            <a:endParaRPr lang="en-US" sz="2600" b="1" dirty="0"/>
          </a:p>
        </p:txBody>
      </p:sp>
      <p:pic>
        <p:nvPicPr>
          <p:cNvPr id="13" name="Picture 12"/>
          <p:cNvPicPr/>
          <p:nvPr/>
        </p:nvPicPr>
        <p:blipFill rotWithShape="1">
          <a:blip r:embed="rId6"/>
          <a:srcRect l="10070" t="31186" r="60417" b="52449"/>
          <a:stretch/>
        </p:blipFill>
        <p:spPr bwMode="auto">
          <a:xfrm>
            <a:off x="133209" y="5686425"/>
            <a:ext cx="3381516" cy="10561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514725" y="6250146"/>
            <a:ext cx="91832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/>
              <a:t>Costs</a:t>
            </a:r>
            <a:endParaRPr lang="en-US" sz="2600" b="1" dirty="0"/>
          </a:p>
        </p:txBody>
      </p:sp>
      <p:pic>
        <p:nvPicPr>
          <p:cNvPr id="15" name="Picture 14"/>
          <p:cNvPicPr/>
          <p:nvPr/>
        </p:nvPicPr>
        <p:blipFill rotWithShape="1">
          <a:blip r:embed="rId7"/>
          <a:srcRect l="8507" t="27789" r="62847" b="55846"/>
          <a:stretch/>
        </p:blipFill>
        <p:spPr bwMode="auto">
          <a:xfrm>
            <a:off x="8643937" y="131648"/>
            <a:ext cx="3357561" cy="10720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521240" y="-22622"/>
            <a:ext cx="212269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/>
              <a:t>Opportunities</a:t>
            </a:r>
            <a:endParaRPr lang="en-US" sz="2600" b="1" dirty="0"/>
          </a:p>
        </p:txBody>
      </p:sp>
      <p:pic>
        <p:nvPicPr>
          <p:cNvPr id="17" name="Picture 16"/>
          <p:cNvPicPr/>
          <p:nvPr/>
        </p:nvPicPr>
        <p:blipFill rotWithShape="1">
          <a:blip r:embed="rId8"/>
          <a:srcRect l="4515" t="23327" r="61978" b="59552"/>
          <a:stretch/>
        </p:blipFill>
        <p:spPr bwMode="auto">
          <a:xfrm>
            <a:off x="6767092" y="3764125"/>
            <a:ext cx="5296535" cy="15218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8366867" y="3252263"/>
            <a:ext cx="20969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C00000"/>
                </a:solidFill>
              </a:rPr>
              <a:t>Multiplicative</a:t>
            </a:r>
            <a:endParaRPr lang="en-US" sz="26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28953" y="3252263"/>
            <a:ext cx="134697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C00000"/>
                </a:solidFill>
              </a:rPr>
              <a:t>Additive</a:t>
            </a:r>
            <a:endParaRPr lang="en-US" sz="2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04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31423" t="14512" r="38369" b="21572"/>
          <a:stretch/>
        </p:blipFill>
        <p:spPr bwMode="auto">
          <a:xfrm>
            <a:off x="227012" y="193042"/>
            <a:ext cx="3244851" cy="31151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/>
          <a:srcRect l="6076" t="16674" r="63889" b="16941"/>
          <a:stretch/>
        </p:blipFill>
        <p:spPr bwMode="auto">
          <a:xfrm>
            <a:off x="8729663" y="193042"/>
            <a:ext cx="3155015" cy="29502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4"/>
          <a:srcRect l="6076" t="16674" r="64236" b="19103"/>
          <a:stretch/>
        </p:blipFill>
        <p:spPr bwMode="auto">
          <a:xfrm>
            <a:off x="220662" y="3581400"/>
            <a:ext cx="3251201" cy="2990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5"/>
          <a:srcRect l="6076" t="15747" r="63889" b="18794"/>
          <a:stretch/>
        </p:blipFill>
        <p:spPr bwMode="auto">
          <a:xfrm>
            <a:off x="8729663" y="4200524"/>
            <a:ext cx="3155015" cy="23717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52903" y="193042"/>
            <a:ext cx="1582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Benefits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476984" y="5987475"/>
            <a:ext cx="1037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Risks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652903" y="5987475"/>
            <a:ext cx="10889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Costs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949130" y="170759"/>
            <a:ext cx="2565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Opportunities</a:t>
            </a:r>
            <a:endParaRPr lang="en-US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980335" y="3308211"/>
            <a:ext cx="42466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Sensitivity Analysis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11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6468" y="151309"/>
            <a:ext cx="465383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b="1" dirty="0" smtClean="0"/>
              <a:t>Origin of Dilemma</a:t>
            </a:r>
            <a:endParaRPr lang="en-US" sz="4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57251" y="1071559"/>
            <a:ext cx="107013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Manufacturing MNCs typically grow through acquisitions rather than organic growth.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Acquisitions are aligned with long term strategy of the corporation.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However, operating multiple locations is NOT always cost effective, especially R&amp;D laboratories (think ROI).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14350" y="5944513"/>
            <a:ext cx="1134427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The complexity is unavoidable. Decision making is critical.</a:t>
            </a:r>
            <a:endParaRPr lang="en-US" sz="3600" b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85763" y="942975"/>
            <a:ext cx="11587162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75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6468" y="151309"/>
            <a:ext cx="471545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b="1" dirty="0" smtClean="0"/>
              <a:t>Multiple Locations</a:t>
            </a:r>
            <a:endParaRPr lang="en-US" sz="4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614488" y="1443038"/>
            <a:ext cx="29038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00CC"/>
                </a:solidFill>
              </a:rPr>
              <a:t>Advantages</a:t>
            </a:r>
            <a:endParaRPr lang="en-US" sz="4400" b="1" dirty="0">
              <a:solidFill>
                <a:srgbClr val="00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8998" y="1443038"/>
            <a:ext cx="35595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00CC"/>
                </a:solidFill>
              </a:rPr>
              <a:t>Disadvantages</a:t>
            </a:r>
            <a:endParaRPr lang="en-US" sz="4400" b="1" dirty="0">
              <a:solidFill>
                <a:srgbClr val="0000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550" y="2343145"/>
            <a:ext cx="401943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Close to customers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Faster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Brand recognition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…….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71164" y="2343145"/>
            <a:ext cx="320754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Operating cost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Duplication</a:t>
            </a: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Bureaucracy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…….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2896" y="5944513"/>
            <a:ext cx="1177289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Data driven bias-free analysis is critical for long term success</a:t>
            </a:r>
            <a:endParaRPr lang="en-US" sz="36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85763" y="942975"/>
            <a:ext cx="11587162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97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5199" y="1748832"/>
            <a:ext cx="17063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One central </a:t>
            </a:r>
          </a:p>
          <a:p>
            <a:pPr algn="ctr"/>
            <a:r>
              <a:rPr lang="en-US" sz="2400" dirty="0" smtClean="0"/>
              <a:t>location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540834" y="1748832"/>
            <a:ext cx="1904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Four regional </a:t>
            </a:r>
          </a:p>
          <a:p>
            <a:pPr algn="ctr"/>
            <a:r>
              <a:rPr lang="en-US" sz="2400" dirty="0" smtClean="0"/>
              <a:t>locations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664536" y="1748832"/>
            <a:ext cx="22808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Locations near </a:t>
            </a:r>
          </a:p>
          <a:p>
            <a:pPr algn="ctr"/>
            <a:r>
              <a:rPr lang="en-US" sz="2400" dirty="0" smtClean="0"/>
              <a:t>major customers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945417" y="1788152"/>
            <a:ext cx="2884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Scattered (acquired) </a:t>
            </a:r>
          </a:p>
          <a:p>
            <a:pPr algn="ctr"/>
            <a:r>
              <a:rPr lang="en-US" sz="2400" dirty="0" smtClean="0"/>
              <a:t>locations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816642" y="3139115"/>
            <a:ext cx="2835456" cy="55399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C00000"/>
                </a:solidFill>
              </a:rPr>
              <a:t>Strategic Criteria</a:t>
            </a:r>
            <a:endParaRPr lang="en-US" sz="30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8552" y="3723557"/>
            <a:ext cx="1842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Market share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81343" y="3723557"/>
            <a:ext cx="2088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Time to market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80420" y="3723557"/>
            <a:ext cx="3408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Efficiency (cost reduction)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98704" y="3762877"/>
            <a:ext cx="2528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Customer intimacy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7190" y="5404550"/>
            <a:ext cx="2627514" cy="55399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0000CC"/>
                </a:solidFill>
              </a:rPr>
              <a:t>Control Criteria</a:t>
            </a:r>
            <a:endParaRPr lang="en-US" sz="3000" b="1" dirty="0">
              <a:solidFill>
                <a:srgbClr val="0000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8759" y="5919929"/>
            <a:ext cx="1285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</a:rPr>
              <a:t>Financial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20901" y="5919929"/>
            <a:ext cx="906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</a:rPr>
              <a:t>Social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63131" y="5919929"/>
            <a:ext cx="1247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</a:rPr>
              <a:t>Capacity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815254" y="5919929"/>
            <a:ext cx="1420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</a:rPr>
              <a:t>Capability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41711" y="1187328"/>
            <a:ext cx="2117246" cy="55399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3000" b="1" dirty="0" smtClean="0"/>
              <a:t>Alternatives</a:t>
            </a:r>
            <a:endParaRPr lang="en-US" sz="3000" b="1" dirty="0"/>
          </a:p>
        </p:txBody>
      </p:sp>
      <p:sp>
        <p:nvSpPr>
          <p:cNvPr id="2" name="Rectangle 1"/>
          <p:cNvSpPr/>
          <p:nvPr/>
        </p:nvSpPr>
        <p:spPr>
          <a:xfrm>
            <a:off x="473452" y="1743194"/>
            <a:ext cx="11253765" cy="8759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42930" y="5962927"/>
            <a:ext cx="10864233" cy="4186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CC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6468" y="151309"/>
            <a:ext cx="719825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b="1" dirty="0" smtClean="0"/>
              <a:t>Centralized </a:t>
            </a:r>
            <a:r>
              <a:rPr lang="en-US" sz="4600" b="1" i="1" dirty="0" smtClean="0"/>
              <a:t>vs</a:t>
            </a:r>
            <a:r>
              <a:rPr lang="en-US" sz="4600" b="1" dirty="0" smtClean="0"/>
              <a:t>. Decentralized</a:t>
            </a:r>
            <a:endParaRPr lang="en-US" sz="4600" b="1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385763" y="942975"/>
            <a:ext cx="11587162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799447" y="4938641"/>
            <a:ext cx="1206292" cy="461665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</a:rPr>
              <a:t>Benefits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05739" y="4938641"/>
            <a:ext cx="1925527" cy="461665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</a:rPr>
              <a:t>Opportunities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22287" y="4938641"/>
            <a:ext cx="849656" cy="461665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</a:rPr>
              <a:t>Costs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66402" y="4945474"/>
            <a:ext cx="798937" cy="461665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</a:rPr>
              <a:t>Risks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30385" y="3687200"/>
            <a:ext cx="11396832" cy="5258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89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4964180" y="79872"/>
            <a:ext cx="219053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b="1" dirty="0" smtClean="0"/>
              <a:t>Benefits</a:t>
            </a:r>
            <a:endParaRPr lang="en-US" sz="4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34002" y="1944928"/>
            <a:ext cx="138377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</a:rPr>
              <a:t>Revenue</a:t>
            </a:r>
            <a:endParaRPr lang="en-US" sz="2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4002" y="4174044"/>
            <a:ext cx="182043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</a:rPr>
              <a:t>Profitability</a:t>
            </a:r>
            <a:endParaRPr lang="en-US" sz="2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09752" y="1944928"/>
            <a:ext cx="209333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chemeClr val="accent3">
                    <a:lumMod val="50000"/>
                  </a:schemeClr>
                </a:solidFill>
              </a:rPr>
              <a:t>Infrastructure</a:t>
            </a:r>
            <a:endParaRPr lang="en-US" sz="2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41906" y="2467260"/>
            <a:ext cx="11929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Land </a:t>
            </a:r>
          </a:p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Building</a:t>
            </a:r>
          </a:p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Energy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311059" y="2467260"/>
            <a:ext cx="16931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Knowledge</a:t>
            </a: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Instruments</a:t>
            </a:r>
          </a:p>
          <a:p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IP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983608" y="1944928"/>
            <a:ext cx="146546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chemeClr val="bg2">
                    <a:lumMod val="10000"/>
                  </a:schemeClr>
                </a:solidFill>
              </a:rPr>
              <a:t>Expertise</a:t>
            </a:r>
            <a:endParaRPr lang="en-US" sz="2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311059" y="4705014"/>
            <a:ext cx="22854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Talents for scope</a:t>
            </a:r>
          </a:p>
          <a:p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Economic hub</a:t>
            </a:r>
          </a:p>
          <a:p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Salary for scope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983608" y="4174044"/>
            <a:ext cx="21526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chemeClr val="bg2">
                    <a:lumMod val="10000"/>
                  </a:schemeClr>
                </a:solidFill>
              </a:rPr>
              <a:t>Attractiveness</a:t>
            </a:r>
            <a:endParaRPr lang="en-US" sz="2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768147" y="1944928"/>
            <a:ext cx="123572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C00000"/>
                </a:solidFill>
              </a:rPr>
              <a:t>Growth</a:t>
            </a:r>
            <a:endParaRPr lang="en-US" sz="2600" b="1" dirty="0">
              <a:solidFill>
                <a:srgbClr val="C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9874" y="2467260"/>
            <a:ext cx="18168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Sales volume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Local market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Competition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09752" y="4174044"/>
            <a:ext cx="251203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chemeClr val="accent3">
                    <a:lumMod val="50000"/>
                  </a:schemeClr>
                </a:solidFill>
              </a:rPr>
              <a:t>Communications</a:t>
            </a:r>
            <a:endParaRPr lang="en-US" sz="2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241907" y="4705014"/>
            <a:ext cx="2387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In-person</a:t>
            </a:r>
          </a:p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IT</a:t>
            </a:r>
          </a:p>
          <a:p>
            <a:pPr marL="228600" indent="-228600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Airport/shipyard proximity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768147" y="4174044"/>
            <a:ext cx="179728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C00000"/>
                </a:solidFill>
              </a:rPr>
              <a:t>Community</a:t>
            </a:r>
            <a:endParaRPr lang="en-US" sz="2600" b="1" dirty="0">
              <a:solidFill>
                <a:srgbClr val="C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69874" y="4705014"/>
            <a:ext cx="201850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Maintenance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COGS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Transportation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Currency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Tax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075083" y="4705014"/>
            <a:ext cx="13731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Welfare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Political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Cultural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Language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075083" y="2467260"/>
            <a:ext cx="26965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Brand value</a:t>
            </a:r>
          </a:p>
          <a:p>
            <a:r>
              <a:rPr lang="en-US" sz="2400" dirty="0">
                <a:solidFill>
                  <a:srgbClr val="C00000"/>
                </a:solidFill>
              </a:rPr>
              <a:t>Org. </a:t>
            </a:r>
            <a:r>
              <a:rPr lang="en-US" sz="2400" dirty="0" smtClean="0">
                <a:solidFill>
                  <a:srgbClr val="C00000"/>
                </a:solidFill>
              </a:rPr>
              <a:t>bureaucracy</a:t>
            </a:r>
          </a:p>
          <a:p>
            <a:r>
              <a:rPr lang="en-US" sz="2400" dirty="0">
                <a:solidFill>
                  <a:srgbClr val="C00000"/>
                </a:solidFill>
              </a:rPr>
              <a:t>Corp. </a:t>
            </a:r>
            <a:r>
              <a:rPr lang="en-US" sz="2400" dirty="0" smtClean="0">
                <a:solidFill>
                  <a:srgbClr val="C00000"/>
                </a:solidFill>
              </a:rPr>
              <a:t>neighborhood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987423" y="659969"/>
            <a:ext cx="2141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Control Criteria</a:t>
            </a:r>
            <a:endParaRPr lang="en-US" sz="24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765907" y="1197577"/>
            <a:ext cx="16914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Financial</a:t>
            </a:r>
            <a:endParaRPr lang="en-US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919702" y="1197577"/>
            <a:ext cx="1175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Social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557330" y="1197577"/>
            <a:ext cx="16353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Capacity</a:t>
            </a:r>
            <a:endParaRPr lang="en-US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9655019" y="1197577"/>
            <a:ext cx="18854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</a:rPr>
              <a:t>Capability</a:t>
            </a:r>
            <a:endParaRPr lang="en-US" sz="32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93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/>
          <a:srcRect l="868" t="12042" r="45486" b="46274"/>
          <a:stretch/>
        </p:blipFill>
        <p:spPr bwMode="auto">
          <a:xfrm>
            <a:off x="0" y="-17320"/>
            <a:ext cx="5920395" cy="31672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8203" y="526358"/>
            <a:ext cx="18838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Financial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3"/>
          <a:srcRect l="527" t="12351" r="45312" b="46274"/>
          <a:stretch/>
        </p:blipFill>
        <p:spPr bwMode="auto">
          <a:xfrm>
            <a:off x="6730584" y="0"/>
            <a:ext cx="5461416" cy="31672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895916" y="526358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Social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11" name="Picture 10"/>
          <p:cNvPicPr/>
          <p:nvPr/>
        </p:nvPicPr>
        <p:blipFill rotWithShape="1">
          <a:blip r:embed="rId4"/>
          <a:srcRect t="11733" r="44097" b="52450"/>
          <a:stretch/>
        </p:blipFill>
        <p:spPr bwMode="auto">
          <a:xfrm>
            <a:off x="73931" y="3501958"/>
            <a:ext cx="5969682" cy="31274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/>
          <p:nvPr/>
        </p:nvPicPr>
        <p:blipFill rotWithShape="1">
          <a:blip r:embed="rId5"/>
          <a:srcRect l="470" t="12042" r="44793" b="48127"/>
          <a:stretch/>
        </p:blipFill>
        <p:spPr bwMode="auto">
          <a:xfrm>
            <a:off x="6745574" y="3501959"/>
            <a:ext cx="5446426" cy="32274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3931" y="4212685"/>
            <a:ext cx="1818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Capacity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91745" y="4212685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Capability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30222" y="2701739"/>
            <a:ext cx="219053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b="1" dirty="0" smtClean="0"/>
              <a:t>Benefits</a:t>
            </a:r>
            <a:endParaRPr lang="en-US" sz="4600" b="1" dirty="0"/>
          </a:p>
        </p:txBody>
      </p:sp>
    </p:spTree>
    <p:extLst>
      <p:ext uri="{BB962C8B-B14F-4D97-AF65-F5344CB8AC3E}">
        <p14:creationId xmlns:p14="http://schemas.microsoft.com/office/powerpoint/2010/main" val="123509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2"/>
          <a:srcRect l="20833" t="21613" r="50094" b="59552"/>
          <a:stretch/>
        </p:blipFill>
        <p:spPr bwMode="auto">
          <a:xfrm>
            <a:off x="71440" y="40384"/>
            <a:ext cx="4995183" cy="18714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3"/>
          <a:srcRect l="4341" t="20688" r="66517" b="62021"/>
          <a:stretch/>
        </p:blipFill>
        <p:spPr bwMode="auto">
          <a:xfrm>
            <a:off x="6813184" y="22342"/>
            <a:ext cx="5307376" cy="19075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1440" y="1868873"/>
            <a:ext cx="18838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Financial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20204" y="1868873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Social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440" y="3997065"/>
            <a:ext cx="1818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Capacity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20305" y="3997065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Capability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15" name="Picture 14"/>
          <p:cNvPicPr/>
          <p:nvPr/>
        </p:nvPicPr>
        <p:blipFill rotWithShape="1">
          <a:blip r:embed="rId4"/>
          <a:srcRect l="10069" t="30568" r="60845" b="51832"/>
          <a:stretch/>
        </p:blipFill>
        <p:spPr bwMode="auto">
          <a:xfrm>
            <a:off x="71440" y="4559173"/>
            <a:ext cx="5218808" cy="22398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/>
          <p:cNvPicPr/>
          <p:nvPr/>
        </p:nvPicPr>
        <p:blipFill rotWithShape="1">
          <a:blip r:embed="rId5"/>
          <a:srcRect l="2430" t="17291" r="67901" b="65418"/>
          <a:stretch/>
        </p:blipFill>
        <p:spPr bwMode="auto">
          <a:xfrm>
            <a:off x="6813185" y="4584141"/>
            <a:ext cx="5307376" cy="21898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/>
          <a:srcRect l="41801" t="31250" r="29099" b="52344"/>
          <a:stretch/>
        </p:blipFill>
        <p:spPr>
          <a:xfrm>
            <a:off x="2294916" y="2009668"/>
            <a:ext cx="7577747" cy="240200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987516" y="1442809"/>
            <a:ext cx="19313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Benefits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6948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4292657" y="79872"/>
            <a:ext cx="360547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b="1" dirty="0" smtClean="0"/>
              <a:t>Opportunities</a:t>
            </a:r>
            <a:endParaRPr lang="en-US" sz="4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34002" y="1944928"/>
            <a:ext cx="138377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</a:rPr>
              <a:t>Revenue</a:t>
            </a:r>
            <a:endParaRPr lang="en-US" sz="2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4002" y="4174044"/>
            <a:ext cx="182043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</a:rPr>
              <a:t>Profitability</a:t>
            </a:r>
            <a:endParaRPr lang="en-US" sz="2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09752" y="1944928"/>
            <a:ext cx="209333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chemeClr val="accent3">
                    <a:lumMod val="50000"/>
                  </a:schemeClr>
                </a:solidFill>
              </a:rPr>
              <a:t>Infrastructure</a:t>
            </a:r>
            <a:endParaRPr lang="en-US" sz="2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41906" y="2467260"/>
            <a:ext cx="14542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Land </a:t>
            </a:r>
          </a:p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Building </a:t>
            </a:r>
          </a:p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Expansion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311059" y="2467260"/>
            <a:ext cx="15642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IP</a:t>
            </a:r>
          </a:p>
          <a:p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Knowledge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983608" y="1944928"/>
            <a:ext cx="146546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chemeClr val="bg2">
                    <a:lumMod val="10000"/>
                  </a:schemeClr>
                </a:solidFill>
              </a:rPr>
              <a:t>Expertise</a:t>
            </a:r>
            <a:endParaRPr lang="en-US" sz="2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311059" y="4705014"/>
            <a:ext cx="22854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Retention</a:t>
            </a:r>
          </a:p>
          <a:p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Talents for scope</a:t>
            </a:r>
          </a:p>
          <a:p>
            <a:r>
              <a:rPr lang="en-US" sz="2400" smtClean="0">
                <a:solidFill>
                  <a:schemeClr val="bg2">
                    <a:lumMod val="10000"/>
                  </a:schemeClr>
                </a:solidFill>
              </a:rPr>
              <a:t>Economic hub</a:t>
            </a:r>
            <a:endParaRPr lang="en-US" sz="24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983608" y="4174044"/>
            <a:ext cx="21526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chemeClr val="bg2">
                    <a:lumMod val="10000"/>
                  </a:schemeClr>
                </a:solidFill>
              </a:rPr>
              <a:t>Attractiveness</a:t>
            </a:r>
            <a:endParaRPr lang="en-US" sz="2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768147" y="1944928"/>
            <a:ext cx="123572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C00000"/>
                </a:solidFill>
              </a:rPr>
              <a:t>Growth</a:t>
            </a:r>
            <a:endParaRPr lang="en-US" sz="2600" b="1" dirty="0">
              <a:solidFill>
                <a:srgbClr val="C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9874" y="2467260"/>
            <a:ext cx="18168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Sales volume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Local Market</a:t>
            </a:r>
          </a:p>
          <a:p>
            <a:r>
              <a:rPr lang="en-US" sz="2400" smtClean="0">
                <a:solidFill>
                  <a:schemeClr val="tx2">
                    <a:lumMod val="50000"/>
                  </a:schemeClr>
                </a:solidFill>
              </a:rPr>
              <a:t>Competition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09752" y="4174044"/>
            <a:ext cx="123572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chemeClr val="accent3">
                    <a:lumMod val="50000"/>
                  </a:schemeClr>
                </a:solidFill>
              </a:rPr>
              <a:t>Growth</a:t>
            </a:r>
            <a:endParaRPr lang="en-US" sz="2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241906" y="4705014"/>
            <a:ext cx="22444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New business</a:t>
            </a:r>
          </a:p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Adjacent market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768147" y="4174044"/>
            <a:ext cx="179728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C00000"/>
                </a:solidFill>
              </a:rPr>
              <a:t>Community</a:t>
            </a:r>
            <a:endParaRPr lang="en-US" sz="2600" b="1" dirty="0">
              <a:solidFill>
                <a:srgbClr val="C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69874" y="4705014"/>
            <a:ext cx="20735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Plant proximity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Fixed cost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Tax credit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075083" y="4705014"/>
            <a:ext cx="25285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Welfare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Political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Customer intimacy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075083" y="2467260"/>
            <a:ext cx="26965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Population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Brand value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Corp. neighborhood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987423" y="659969"/>
            <a:ext cx="2141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Control Criteria</a:t>
            </a:r>
            <a:endParaRPr lang="en-US" sz="24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765907" y="1197577"/>
            <a:ext cx="16914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Financial</a:t>
            </a:r>
            <a:endParaRPr lang="en-US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919702" y="1197577"/>
            <a:ext cx="1175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Social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557330" y="1197577"/>
            <a:ext cx="16353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Capacity</a:t>
            </a:r>
            <a:endParaRPr lang="en-US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9655019" y="1197577"/>
            <a:ext cx="18854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</a:rPr>
              <a:t>Capability</a:t>
            </a:r>
            <a:endParaRPr lang="en-US" sz="32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65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/>
          <a:srcRect l="1042" t="12352" r="45660" b="55536"/>
          <a:stretch/>
        </p:blipFill>
        <p:spPr bwMode="auto">
          <a:xfrm>
            <a:off x="204787" y="104774"/>
            <a:ext cx="5716328" cy="29382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/>
          <p:nvPr/>
        </p:nvPicPr>
        <p:blipFill rotWithShape="1">
          <a:blip r:embed="rId3"/>
          <a:srcRect l="5903" t="12042" r="40798" b="52450"/>
          <a:stretch/>
        </p:blipFill>
        <p:spPr bwMode="auto">
          <a:xfrm>
            <a:off x="6205928" y="118964"/>
            <a:ext cx="5867010" cy="29240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4"/>
          <a:srcRect l="7292" t="14512" r="39062" b="51523"/>
          <a:stretch/>
        </p:blipFill>
        <p:spPr bwMode="auto">
          <a:xfrm>
            <a:off x="204787" y="3609004"/>
            <a:ext cx="5522802" cy="29965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5"/>
          <a:srcRect l="6077" t="13586" r="39584" b="52758"/>
          <a:stretch/>
        </p:blipFill>
        <p:spPr bwMode="auto">
          <a:xfrm>
            <a:off x="6205928" y="3609005"/>
            <a:ext cx="5867009" cy="30319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5725" y="773302"/>
            <a:ext cx="18838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Financial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72581" y="773302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Social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4787" y="4162561"/>
            <a:ext cx="1818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Capacity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91745" y="4290854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Capability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92694" y="2808785"/>
            <a:ext cx="360547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b="1" dirty="0" smtClean="0"/>
              <a:t>Opportunities</a:t>
            </a:r>
            <a:endParaRPr lang="en-US" sz="4600" b="1" dirty="0"/>
          </a:p>
        </p:txBody>
      </p:sp>
    </p:spTree>
    <p:extLst>
      <p:ext uri="{BB962C8B-B14F-4D97-AF65-F5344CB8AC3E}">
        <p14:creationId xmlns:p14="http://schemas.microsoft.com/office/powerpoint/2010/main" val="116097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833</TotalTime>
  <Words>408</Words>
  <Application>Microsoft Office PowerPoint</Application>
  <PresentationFormat>Widescreen</PresentationFormat>
  <Paragraphs>246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Gobinda Saha</dc:creator>
  <cp:lastModifiedBy>Gobinda Saha</cp:lastModifiedBy>
  <cp:revision>288</cp:revision>
  <dcterms:created xsi:type="dcterms:W3CDTF">2016-04-08T01:24:59Z</dcterms:created>
  <dcterms:modified xsi:type="dcterms:W3CDTF">2016-04-19T23:10:18Z</dcterms:modified>
</cp:coreProperties>
</file>