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sldIdLst>
    <p:sldId id="256" r:id="rId2"/>
    <p:sldId id="282" r:id="rId3"/>
    <p:sldId id="281" r:id="rId4"/>
    <p:sldId id="257" r:id="rId5"/>
    <p:sldId id="273" r:id="rId6"/>
    <p:sldId id="258" r:id="rId7"/>
    <p:sldId id="259" r:id="rId8"/>
    <p:sldId id="274" r:id="rId9"/>
    <p:sldId id="260" r:id="rId10"/>
    <p:sldId id="261" r:id="rId11"/>
    <p:sldId id="275" r:id="rId12"/>
    <p:sldId id="262" r:id="rId13"/>
    <p:sldId id="263" r:id="rId14"/>
    <p:sldId id="276" r:id="rId15"/>
    <p:sldId id="264" r:id="rId16"/>
    <p:sldId id="265" r:id="rId17"/>
    <p:sldId id="277" r:id="rId18"/>
    <p:sldId id="266" r:id="rId19"/>
    <p:sldId id="267" r:id="rId20"/>
    <p:sldId id="268" r:id="rId21"/>
    <p:sldId id="269" r:id="rId22"/>
    <p:sldId id="270" r:id="rId23"/>
    <p:sldId id="271" r:id="rId24"/>
    <p:sldId id="278" r:id="rId25"/>
    <p:sldId id="279" r:id="rId26"/>
    <p:sldId id="280" r:id="rId27"/>
    <p:sldId id="27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1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0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38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79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96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804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9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70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3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0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5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2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9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3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8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0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9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41680-49F5-44A6-9E43-EF0B8188C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8318" y="1152335"/>
            <a:ext cx="3382297" cy="32819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3800" dirty="0">
                <a:solidFill>
                  <a:srgbClr val="EBEBEB"/>
                </a:solidFill>
              </a:rPr>
              <a:t>What action Microsoft should take to promote the new Xbox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63602-3BB6-4AFA-B71F-AE8DBA954D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8" r="1" b="5096"/>
          <a:stretch/>
        </p:blipFill>
        <p:spPr>
          <a:xfrm>
            <a:off x="2459309" y="1113063"/>
            <a:ext cx="3771814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7261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59CF7-1D04-4692-8CEB-C9850EBAF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Benefits: product   results</a:t>
            </a:r>
            <a:endParaRPr lang="en-CA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E69FD84-969A-4C26-B94E-67764DB3C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8" y="2269594"/>
            <a:ext cx="4192817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56C4D7-02CA-4006-8BF5-C62EB4C22F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76392" y="2738700"/>
            <a:ext cx="42672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0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B0378-1505-4615-80E1-7AB8E81D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Opportunities: Control Criteria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7F29C-377B-4E8E-A66B-E277BFFED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661" y="2276670"/>
            <a:ext cx="5620911" cy="407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0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B038-0606-423F-B33C-F72C2956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Opportunities:  Economic, </a:t>
            </a:r>
            <a:r>
              <a:rPr lang="en-US" sz="36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Operational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8A2D9-5E8E-42C1-B42C-409A304169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61" y="2258007"/>
            <a:ext cx="4683372" cy="3923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CCB016-0407-41B5-957D-AEEA850392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58007"/>
            <a:ext cx="5166049" cy="4257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891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A618C-252C-4023-BCEB-F18761D5C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Opportunities: Product, result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FB76F-510F-467D-8849-DE789C4FC0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0" y="2238142"/>
            <a:ext cx="5274310" cy="441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CACCE8-7675-48FD-B0A3-46387D4A88B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651" y="2941573"/>
            <a:ext cx="4257675" cy="250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827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B0378-1505-4615-80E1-7AB8E81D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Costs: Control Criteria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7F29C-377B-4E8E-A66B-E277BFFED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661" y="2276670"/>
            <a:ext cx="5620911" cy="407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5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1911-BE3B-4898-8B0D-1E5A1DF6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Costs: </a:t>
            </a:r>
            <a:r>
              <a:rPr lang="en-US" sz="36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Economic, Operational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BC43D-CC39-4FA7-B535-404E1C72BC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2" y="2349279"/>
            <a:ext cx="5274310" cy="4021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FA254B-E892-4FF4-9A6A-0C3EA43AC7A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09" y="2305464"/>
            <a:ext cx="5274310" cy="4065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385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4A86-3CD7-4A05-9ADC-E43372FB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Costs: Product, result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9DC5F-C346-478B-8715-7880E91374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" y="2447095"/>
            <a:ext cx="5274310" cy="381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0E78F8-9214-45AB-BC69-327C4C8C90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27" y="2833396"/>
            <a:ext cx="43053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91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B0378-1505-4615-80E1-7AB8E81D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Risks: Control Criteria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7F29C-377B-4E8E-A66B-E277BFFED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661" y="2276670"/>
            <a:ext cx="5620911" cy="407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90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322C4-0846-4CAF-9CE3-2E5FC121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Risks: </a:t>
            </a:r>
            <a:r>
              <a:rPr lang="en-US" sz="36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Economic, Operational</a:t>
            </a:r>
            <a:r>
              <a:rPr lang="en-CA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8831F9-0DFA-4895-B8AB-FC6DFD3BFB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0" y="2358650"/>
            <a:ext cx="5274310" cy="424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04AAE1-356B-4004-8C9A-EDE9FAE047D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053" y="2332615"/>
            <a:ext cx="5274310" cy="4275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8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92CCA-E2CB-4834-A843-5DDF3A25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Risks: Product, result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8563F3-C63B-4C04-8290-F2B2E810EA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55" y="2338757"/>
            <a:ext cx="5274310" cy="4065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AAF383-BD6F-4431-8BF0-3E4F31AC15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46" y="3030117"/>
            <a:ext cx="4295775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27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C4F2-ADDB-4E7C-B906-474419E64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EBEBEB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C6F50-BAE9-4519-B042-2799A9932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481054" cy="3416300"/>
          </a:xfrm>
        </p:spPr>
        <p:txBody>
          <a:bodyPr anchor="ctr">
            <a:normAutofit/>
          </a:bodyPr>
          <a:lstStyle/>
          <a:p>
            <a:r>
              <a:rPr lang="en-CA" sz="1600" dirty="0"/>
              <a:t>Xbox is a series of video game consoles that Microsoft has created since 2001</a:t>
            </a:r>
          </a:p>
          <a:p>
            <a:r>
              <a:rPr lang="en-CA" sz="1600" dirty="0"/>
              <a:t>Microsoft is going to release the 4</a:t>
            </a:r>
            <a:r>
              <a:rPr lang="en-CA" sz="1600" baseline="30000" dirty="0"/>
              <a:t>th</a:t>
            </a:r>
            <a:r>
              <a:rPr lang="en-CA" sz="1600" dirty="0"/>
              <a:t> generation Xbox in Nov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427F2-6A5E-400A-8E6B-CD2B7E4AA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863" y="2775951"/>
            <a:ext cx="5380988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1371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5FE5-7037-40F9-B6E5-52AB5585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Rating result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640FDF-B5D1-4F93-AE45-7E3A829A7B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87" y="2568101"/>
            <a:ext cx="10257155" cy="2498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967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7A09-00D0-4436-9E1D-088D3E9AD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Synthesis – Multiplicative – Short Term Solution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940B2E-819A-4A07-861B-B084E00120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31097" y="2128254"/>
            <a:ext cx="6691604" cy="41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41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28D63-FAD9-4146-8C40-5040D9EB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Synthesis- Additive (negative)- Long Term Solution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EB3E7-FD80-436C-A789-799CB24B1C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64981" y="2287068"/>
            <a:ext cx="6939060" cy="392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49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96F5-5337-41E4-8911-C1D87C5D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  <a:br>
              <a:rPr lang="en-US" dirty="0"/>
            </a:br>
            <a:r>
              <a:rPr lang="en-US" dirty="0"/>
              <a:t>Benefits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22DD21-FB87-4FF1-BA0F-AA8BB730BD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21781" y="1129004"/>
            <a:ext cx="3363395" cy="53931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E1FC98-C9AF-43A0-BE9C-9288D9290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4675395" cy="3416300"/>
          </a:xfrm>
        </p:spPr>
        <p:txBody>
          <a:bodyPr/>
          <a:lstStyle/>
          <a:p>
            <a:r>
              <a:rPr lang="en-CA" dirty="0"/>
              <a:t>The Schedule more 3rd party exclusive games alternative will have the highest value if the priority of benefits changes to below 0.09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9773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E0147-6341-4017-B55B-B395FC4A3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  <a:br>
              <a:rPr lang="en-US" dirty="0"/>
            </a:br>
            <a:r>
              <a:rPr lang="en-US" dirty="0"/>
              <a:t>Opportunities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0DB60-D6EF-4741-A1E4-AD7FE9EDC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4675395" cy="3416300"/>
          </a:xfrm>
        </p:spPr>
        <p:txBody>
          <a:bodyPr/>
          <a:lstStyle/>
          <a:p>
            <a:r>
              <a:rPr lang="en-CA" dirty="0"/>
              <a:t>The Schedule more 3rd party exclusive games alternative will have the highest value if the priority of opportunities changes to below 0.09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6DD6A-5FE8-4A12-B036-7CD5E92C75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50867" y="1147665"/>
            <a:ext cx="3365500" cy="54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02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97A5C-022E-4450-BF33-D231C0B2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  <a:br>
              <a:rPr lang="en-US" dirty="0"/>
            </a:br>
            <a:r>
              <a:rPr lang="en-US" dirty="0"/>
              <a:t>Costs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EB67B-9F48-4CD0-B87C-E43293F9F9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84521" y="1327150"/>
            <a:ext cx="3299797" cy="520070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2626C5-F75E-47D9-96C6-B97FBBEA6834}"/>
              </a:ext>
            </a:extLst>
          </p:cNvPr>
          <p:cNvSpPr txBox="1">
            <a:spLocks/>
          </p:cNvSpPr>
          <p:nvPr/>
        </p:nvSpPr>
        <p:spPr>
          <a:xfrm>
            <a:off x="1154954" y="2603500"/>
            <a:ext cx="4675395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The Acquire video game studios alternative will have the lowest value if the priority of costs changes to below 0.31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201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4AF1E-7C30-44E7-8F92-79BEE9008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  <a:br>
              <a:rPr lang="en-US" dirty="0"/>
            </a:br>
            <a:r>
              <a:rPr lang="en-US" dirty="0"/>
              <a:t>Risks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9CBADA-554B-4B54-BC63-1C1E16EA9B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86395" y="1302528"/>
            <a:ext cx="3189709" cy="529409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9C5384-02F1-46B2-B4C6-A528FE2BC4CB}"/>
              </a:ext>
            </a:extLst>
          </p:cNvPr>
          <p:cNvSpPr txBox="1">
            <a:spLocks/>
          </p:cNvSpPr>
          <p:nvPr/>
        </p:nvSpPr>
        <p:spPr>
          <a:xfrm>
            <a:off x="1154954" y="2603500"/>
            <a:ext cx="4675395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The Acquire video game studios alternative will have the lowest value if the priority of risks changes to below 0.31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5888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C6F2-453D-47DE-9C87-A8C54B68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A6F41-FD01-4571-B321-7D72479AB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33" y="1760896"/>
            <a:ext cx="9810394" cy="1170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2C30DA-79BD-4607-A361-4B3DD9980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63" y="2845606"/>
            <a:ext cx="6998361" cy="394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3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AC9DA-186E-41C7-9C60-AAEA7875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EBEBEB"/>
                </a:solidFill>
              </a:rPr>
              <a:t>Major Competitor </a:t>
            </a:r>
            <a:br>
              <a:rPr lang="en-CA" dirty="0">
                <a:solidFill>
                  <a:srgbClr val="EBEBEB"/>
                </a:solidFill>
              </a:rPr>
            </a:br>
            <a:r>
              <a:rPr lang="en-CA" dirty="0">
                <a:solidFill>
                  <a:srgbClr val="EBEBEB"/>
                </a:solidFill>
              </a:rPr>
              <a:t>PlayStation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CD40D-309F-46E0-B283-ACBE5CA63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481054" cy="3416300"/>
          </a:xfrm>
        </p:spPr>
        <p:txBody>
          <a:bodyPr anchor="ctr">
            <a:normAutofit/>
          </a:bodyPr>
          <a:lstStyle/>
          <a:p>
            <a:r>
              <a:rPr lang="en-CA" sz="1600" dirty="0"/>
              <a:t>Similar tech specs</a:t>
            </a:r>
          </a:p>
          <a:p>
            <a:r>
              <a:rPr lang="en-CA" sz="1600" dirty="0"/>
              <a:t>Similar target users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F872F6-B1EB-4FE0-A493-63C28BC53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391" y="2775951"/>
            <a:ext cx="5679932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942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D9D0-7265-462B-812B-6C7528536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700" y="1345841"/>
            <a:ext cx="9453911" cy="11749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Data of market share for the previous generation of the two platform</a:t>
            </a:r>
            <a:br>
              <a:rPr lang="en-CA" sz="3600" dirty="0">
                <a:solidFill>
                  <a:schemeClr val="bg1"/>
                </a:solidFill>
              </a:rPr>
            </a:br>
            <a:endParaRPr lang="en-US" sz="6000" b="0" i="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317F458-301E-41B7-BED7-4DFC0D972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3000981"/>
            <a:ext cx="4602657" cy="3014739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1C2116C-94A7-490B-8DAF-1910C9DFF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533" y="2967648"/>
            <a:ext cx="4891122" cy="3081406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324085-29F2-4292-8991-0230FEBC6CFE}"/>
              </a:ext>
            </a:extLst>
          </p:cNvPr>
          <p:cNvSpPr txBox="1"/>
          <p:nvPr/>
        </p:nvSpPr>
        <p:spPr>
          <a:xfrm>
            <a:off x="1451295" y="6191075"/>
            <a:ext cx="382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Has almost the same market share in the Xbox360 generation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C0486-A816-4CF2-98B2-5C487BBA160B}"/>
              </a:ext>
            </a:extLst>
          </p:cNvPr>
          <p:cNvSpPr txBox="1"/>
          <p:nvPr/>
        </p:nvSpPr>
        <p:spPr>
          <a:xfrm>
            <a:off x="6096000" y="6172747"/>
            <a:ext cx="382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Has far less market share in the Xbox one generation</a:t>
            </a:r>
          </a:p>
        </p:txBody>
      </p:sp>
    </p:spTree>
    <p:extLst>
      <p:ext uri="{BB962C8B-B14F-4D97-AF65-F5344CB8AC3E}">
        <p14:creationId xmlns:p14="http://schemas.microsoft.com/office/powerpoint/2010/main" val="2074236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DB5DF-73A2-48BD-8F72-0FC03A346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117" y="814277"/>
            <a:ext cx="8761413" cy="706964"/>
          </a:xfrm>
        </p:spPr>
        <p:txBody>
          <a:bodyPr/>
          <a:lstStyle/>
          <a:p>
            <a:r>
              <a:rPr lang="en-CA" dirty="0"/>
              <a:t> List of best-selling video games</a:t>
            </a:r>
            <a:br>
              <a:rPr lang="en-CA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AEE2D3-C405-45E2-9A9A-BF9762F6C5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60850"/>
              </p:ext>
            </p:extLst>
          </p:nvPr>
        </p:nvGraphicFramePr>
        <p:xfrm>
          <a:off x="1005631" y="2239861"/>
          <a:ext cx="3893540" cy="4466651"/>
        </p:xfrm>
        <a:graphic>
          <a:graphicData uri="http://schemas.openxmlformats.org/drawingml/2006/table">
            <a:tbl>
              <a:tblPr/>
              <a:tblGrid>
                <a:gridCol w="779425">
                  <a:extLst>
                    <a:ext uri="{9D8B030D-6E8A-4147-A177-3AD203B41FA5}">
                      <a16:colId xmlns:a16="http://schemas.microsoft.com/office/drawing/2014/main" val="1272625242"/>
                    </a:ext>
                  </a:extLst>
                </a:gridCol>
                <a:gridCol w="1805565">
                  <a:extLst>
                    <a:ext uri="{9D8B030D-6E8A-4147-A177-3AD203B41FA5}">
                      <a16:colId xmlns:a16="http://schemas.microsoft.com/office/drawing/2014/main" val="489695513"/>
                    </a:ext>
                  </a:extLst>
                </a:gridCol>
                <a:gridCol w="1308550">
                  <a:extLst>
                    <a:ext uri="{9D8B030D-6E8A-4147-A177-3AD203B41FA5}">
                      <a16:colId xmlns:a16="http://schemas.microsoft.com/office/drawing/2014/main" val="91738066"/>
                    </a:ext>
                  </a:extLst>
                </a:gridCol>
              </a:tblGrid>
              <a:tr h="449801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effectLst/>
                        </a:rPr>
                        <a:t>No.</a:t>
                      </a:r>
                    </a:p>
                  </a:txBody>
                  <a:tcPr marL="20831" marR="45568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effectLst/>
                        </a:rPr>
                        <a:t>Game</a:t>
                      </a:r>
                    </a:p>
                  </a:txBody>
                  <a:tcPr marL="20831" marR="45568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effectLst/>
                        </a:rPr>
                        <a:t>Copies sold</a:t>
                      </a:r>
                    </a:p>
                  </a:txBody>
                  <a:tcPr marL="20831" marR="45568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913251"/>
                  </a:ext>
                </a:extLst>
              </a:tr>
              <a:tr h="415403">
                <a:tc>
                  <a:txBody>
                    <a:bodyPr/>
                    <a:lstStyle/>
                    <a:p>
                      <a:pPr algn="ctr"/>
                      <a:r>
                        <a:rPr lang="en-CA" sz="1100" b="0">
                          <a:effectLst/>
                        </a:rPr>
                        <a:t>1</a:t>
                      </a: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Grand Theft Auto V</a:t>
                      </a:r>
                      <a:endParaRPr lang="en-CA" sz="1100" dirty="0">
                        <a:effectLst/>
                      </a:endParaRP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effectLst/>
                        </a:rPr>
                        <a:t>8.72 million</a:t>
                      </a: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534551"/>
                  </a:ext>
                </a:extLst>
              </a:tr>
              <a:tr h="415403">
                <a:tc>
                  <a:txBody>
                    <a:bodyPr/>
                    <a:lstStyle/>
                    <a:p>
                      <a:pPr algn="ctr"/>
                      <a:r>
                        <a:rPr lang="en-CA" sz="1100" b="0">
                          <a:effectLst/>
                        </a:rPr>
                        <a:t>2</a:t>
                      </a: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i="1" u="none" strike="noStrike" dirty="0" err="1">
                          <a:solidFill>
                            <a:srgbClr val="0B0080"/>
                          </a:solidFill>
                          <a:effectLst/>
                        </a:rPr>
                        <a:t>PlayerUnknown's</a:t>
                      </a:r>
                      <a:r>
                        <a:rPr lang="en-CA" sz="1100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 Battlegrounds</a:t>
                      </a:r>
                      <a:endParaRPr lang="en-CA" sz="1100" dirty="0">
                        <a:effectLst/>
                      </a:endParaRP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effectLst/>
                        </a:rPr>
                        <a:t>8 million</a:t>
                      </a: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924753"/>
                  </a:ext>
                </a:extLst>
              </a:tr>
              <a:tr h="415403">
                <a:tc>
                  <a:txBody>
                    <a:bodyPr/>
                    <a:lstStyle/>
                    <a:p>
                      <a:pPr algn="ctr"/>
                      <a:r>
                        <a:rPr lang="en-CA" sz="1100" b="0">
                          <a:effectLst/>
                        </a:rPr>
                        <a:t>3</a:t>
                      </a: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Call of Duty: Black Ops III</a:t>
                      </a:r>
                      <a:endParaRPr lang="en-CA" sz="1100" dirty="0">
                        <a:effectLst/>
                      </a:endParaRP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effectLst/>
                        </a:rPr>
                        <a:t>7.37 million</a:t>
                      </a: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287536"/>
                  </a:ext>
                </a:extLst>
              </a:tr>
              <a:tr h="415403">
                <a:tc>
                  <a:txBody>
                    <a:bodyPr/>
                    <a:lstStyle/>
                    <a:p>
                      <a:pPr algn="ctr"/>
                      <a:r>
                        <a:rPr lang="en-CA" sz="1100" b="0">
                          <a:effectLst/>
                        </a:rPr>
                        <a:t>4</a:t>
                      </a: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Call of Duty: WWII</a:t>
                      </a:r>
                      <a:endParaRPr lang="en-CA" sz="1100" dirty="0">
                        <a:effectLst/>
                      </a:endParaRP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effectLst/>
                        </a:rPr>
                        <a:t>6.23 million</a:t>
                      </a: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200326"/>
                  </a:ext>
                </a:extLst>
              </a:tr>
              <a:tr h="415403">
                <a:tc>
                  <a:txBody>
                    <a:bodyPr/>
                    <a:lstStyle/>
                    <a:p>
                      <a:pPr algn="ctr"/>
                      <a:r>
                        <a:rPr lang="en-CA" sz="1100" b="0">
                          <a:effectLst/>
                        </a:rPr>
                        <a:t>5</a:t>
                      </a: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Red Dead Redemption 2</a:t>
                      </a:r>
                      <a:endParaRPr lang="en-CA" sz="1100" dirty="0">
                        <a:effectLst/>
                      </a:endParaRP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effectLst/>
                        </a:rPr>
                        <a:t>5.77 million</a:t>
                      </a: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304968"/>
                  </a:ext>
                </a:extLst>
              </a:tr>
              <a:tr h="337515">
                <a:tc>
                  <a:txBody>
                    <a:bodyPr/>
                    <a:lstStyle/>
                    <a:p>
                      <a:pPr algn="ctr"/>
                      <a:r>
                        <a:rPr lang="en-CA" sz="1100" b="0">
                          <a:effectLst/>
                        </a:rPr>
                        <a:t>6</a:t>
                      </a: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Minecraft: Xbox One Edition</a:t>
                      </a:r>
                      <a:endParaRPr lang="en-CA" sz="1100" dirty="0">
                        <a:effectLst/>
                      </a:endParaRP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effectLst/>
                        </a:rPr>
                        <a:t>5.43 million</a:t>
                      </a: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452830"/>
                  </a:ext>
                </a:extLst>
              </a:tr>
              <a:tr h="415403">
                <a:tc>
                  <a:txBody>
                    <a:bodyPr/>
                    <a:lstStyle/>
                    <a:p>
                      <a:pPr algn="ctr"/>
                      <a:r>
                        <a:rPr lang="en-CA" sz="1100" b="0">
                          <a:effectLst/>
                        </a:rPr>
                        <a:t>7</a:t>
                      </a: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Call of Duty: Advanced Warfare</a:t>
                      </a:r>
                      <a:endParaRPr lang="en-CA" sz="1100" dirty="0">
                        <a:effectLst/>
                      </a:endParaRP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effectLst/>
                        </a:rPr>
                        <a:t>5.22 million</a:t>
                      </a: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64419"/>
                  </a:ext>
                </a:extLst>
              </a:tr>
              <a:tr h="415403">
                <a:tc>
                  <a:txBody>
                    <a:bodyPr/>
                    <a:lstStyle/>
                    <a:p>
                      <a:pPr algn="ctr"/>
                      <a:r>
                        <a:rPr lang="en-CA" sz="1100" b="0">
                          <a:effectLst/>
                        </a:rPr>
                        <a:t>8</a:t>
                      </a: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Battlefield 1</a:t>
                      </a:r>
                      <a:endParaRPr lang="en-CA" sz="1100" dirty="0">
                        <a:effectLst/>
                      </a:endParaRP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effectLst/>
                        </a:rPr>
                        <a:t>5.13 million</a:t>
                      </a: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043428"/>
                  </a:ext>
                </a:extLst>
              </a:tr>
              <a:tr h="493290">
                <a:tc>
                  <a:txBody>
                    <a:bodyPr/>
                    <a:lstStyle/>
                    <a:p>
                      <a:pPr algn="ctr"/>
                      <a:r>
                        <a:rPr lang="en-CA" sz="1100" b="0">
                          <a:effectLst/>
                        </a:rPr>
                        <a:t>9</a:t>
                      </a: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Fallout 4</a:t>
                      </a:r>
                      <a:endParaRPr lang="en-CA" sz="1100" dirty="0">
                        <a:effectLst/>
                      </a:endParaRP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effectLst/>
                        </a:rPr>
                        <a:t>5.03 million</a:t>
                      </a: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529531"/>
                  </a:ext>
                </a:extLst>
              </a:tr>
              <a:tr h="259627">
                <a:tc>
                  <a:txBody>
                    <a:bodyPr/>
                    <a:lstStyle/>
                    <a:p>
                      <a:pPr algn="ctr"/>
                      <a:r>
                        <a:rPr lang="en-CA" sz="1100" b="0">
                          <a:effectLst/>
                        </a:rPr>
                        <a:t>10</a:t>
                      </a: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Halo 5: Guardians</a:t>
                      </a:r>
                      <a:endParaRPr lang="en-CA" sz="1100" dirty="0">
                        <a:effectLst/>
                      </a:endParaRP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effectLst/>
                        </a:rPr>
                        <a:t>5 million</a:t>
                      </a:r>
                    </a:p>
                  </a:txBody>
                  <a:tcPr marL="20831" marR="20831" marT="10416" marB="104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55617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245337-EF4C-4615-B1E2-0B43655C6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78727"/>
              </p:ext>
            </p:extLst>
          </p:nvPr>
        </p:nvGraphicFramePr>
        <p:xfrm>
          <a:off x="6096000" y="2274343"/>
          <a:ext cx="4052111" cy="4397686"/>
        </p:xfrm>
        <a:graphic>
          <a:graphicData uri="http://schemas.openxmlformats.org/drawingml/2006/table">
            <a:tbl>
              <a:tblPr/>
              <a:tblGrid>
                <a:gridCol w="744476">
                  <a:extLst>
                    <a:ext uri="{9D8B030D-6E8A-4147-A177-3AD203B41FA5}">
                      <a16:colId xmlns:a16="http://schemas.microsoft.com/office/drawing/2014/main" val="2569673498"/>
                    </a:ext>
                  </a:extLst>
                </a:gridCol>
                <a:gridCol w="1554337">
                  <a:extLst>
                    <a:ext uri="{9D8B030D-6E8A-4147-A177-3AD203B41FA5}">
                      <a16:colId xmlns:a16="http://schemas.microsoft.com/office/drawing/2014/main" val="108097328"/>
                    </a:ext>
                  </a:extLst>
                </a:gridCol>
                <a:gridCol w="1753298">
                  <a:extLst>
                    <a:ext uri="{9D8B030D-6E8A-4147-A177-3AD203B41FA5}">
                      <a16:colId xmlns:a16="http://schemas.microsoft.com/office/drawing/2014/main" val="4110057941"/>
                    </a:ext>
                  </a:extLst>
                </a:gridCol>
              </a:tblGrid>
              <a:tr h="536725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effectLst/>
                        </a:rPr>
                        <a:t>No.</a:t>
                      </a:r>
                    </a:p>
                  </a:txBody>
                  <a:tcPr marL="13450" marR="29422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effectLst/>
                        </a:rPr>
                        <a:t>Game</a:t>
                      </a:r>
                    </a:p>
                  </a:txBody>
                  <a:tcPr marL="13450" marR="29422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>
                          <a:effectLst/>
                        </a:rPr>
                        <a:t>Copies sold</a:t>
                      </a:r>
                    </a:p>
                  </a:txBody>
                  <a:tcPr marL="13450" marR="29422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84793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algn="ctr"/>
                      <a:r>
                        <a:rPr lang="en-CA" sz="1100" b="0">
                          <a:effectLst/>
                        </a:rPr>
                        <a:t>1</a:t>
                      </a: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Grand Theft Auto V</a:t>
                      </a:r>
                      <a:endParaRPr lang="en-CA" sz="1100" dirty="0">
                        <a:effectLst/>
                      </a:endParaRP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effectLst/>
                        </a:rPr>
                        <a:t>20 million</a:t>
                      </a: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58042"/>
                  </a:ext>
                </a:extLst>
              </a:tr>
              <a:tr h="380902">
                <a:tc>
                  <a:txBody>
                    <a:bodyPr/>
                    <a:lstStyle/>
                    <a:p>
                      <a:pPr algn="ctr"/>
                      <a:r>
                        <a:rPr lang="en-CA" sz="1100" b="0" dirty="0">
                          <a:effectLst/>
                        </a:rPr>
                        <a:t>2</a:t>
                      </a: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Uncharted 4: A Thief's End</a:t>
                      </a:r>
                      <a:endParaRPr lang="en-CA" sz="1100" dirty="0">
                        <a:effectLst/>
                      </a:endParaRP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effectLst/>
                        </a:rPr>
                        <a:t>16 million</a:t>
                      </a: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332234"/>
                  </a:ext>
                </a:extLst>
              </a:tr>
              <a:tr h="380902">
                <a:tc>
                  <a:txBody>
                    <a:bodyPr/>
                    <a:lstStyle/>
                    <a:p>
                      <a:pPr algn="ctr"/>
                      <a:r>
                        <a:rPr lang="en-CA" sz="1100" b="0">
                          <a:effectLst/>
                        </a:rPr>
                        <a:t>3</a:t>
                      </a: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Red Dead Redemption 2</a:t>
                      </a:r>
                      <a:endParaRPr lang="en-CA" sz="1100" dirty="0">
                        <a:effectLst/>
                      </a:endParaRP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effectLst/>
                        </a:rPr>
                        <a:t>14 million</a:t>
                      </a: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28404"/>
                  </a:ext>
                </a:extLst>
              </a:tr>
              <a:tr h="380902">
                <a:tc>
                  <a:txBody>
                    <a:bodyPr/>
                    <a:lstStyle/>
                    <a:p>
                      <a:pPr algn="ctr"/>
                      <a:r>
                        <a:rPr lang="en-CA" sz="1100" b="0">
                          <a:effectLst/>
                        </a:rPr>
                        <a:t>4</a:t>
                      </a: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Marvel's Spider-Man</a:t>
                      </a:r>
                      <a:endParaRPr lang="en-CA" sz="1100" dirty="0">
                        <a:effectLst/>
                      </a:endParaRP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effectLst/>
                        </a:rPr>
                        <a:t>13.2 million</a:t>
                      </a: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008394"/>
                  </a:ext>
                </a:extLst>
              </a:tr>
              <a:tr h="380902">
                <a:tc>
                  <a:txBody>
                    <a:bodyPr/>
                    <a:lstStyle/>
                    <a:p>
                      <a:pPr algn="ctr"/>
                      <a:r>
                        <a:rPr lang="en-CA" sz="1100" b="0">
                          <a:effectLst/>
                        </a:rPr>
                        <a:t>5</a:t>
                      </a: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God of War</a:t>
                      </a:r>
                      <a:endParaRPr lang="en-CA" sz="1100" dirty="0">
                        <a:effectLst/>
                      </a:endParaRP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effectLst/>
                        </a:rPr>
                        <a:t>12 million</a:t>
                      </a: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10210"/>
                  </a:ext>
                </a:extLst>
              </a:tr>
              <a:tr h="380902">
                <a:tc>
                  <a:txBody>
                    <a:bodyPr/>
                    <a:lstStyle/>
                    <a:p>
                      <a:pPr algn="ctr"/>
                      <a:r>
                        <a:rPr lang="en-CA" sz="1100" b="0">
                          <a:effectLst/>
                        </a:rPr>
                        <a:t>6</a:t>
                      </a: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The Witcher 3: Wild Hunt</a:t>
                      </a:r>
                      <a:endParaRPr lang="en-CA" sz="1100" dirty="0">
                        <a:effectLst/>
                      </a:endParaRP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effectLst/>
                        </a:rPr>
                        <a:t>10.8 million</a:t>
                      </a: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401386"/>
                  </a:ext>
                </a:extLst>
              </a:tr>
              <a:tr h="380902">
                <a:tc rowSpan="2">
                  <a:txBody>
                    <a:bodyPr/>
                    <a:lstStyle/>
                    <a:p>
                      <a:pPr algn="ctr"/>
                      <a:r>
                        <a:rPr lang="en-CA" sz="1100" b="0">
                          <a:effectLst/>
                        </a:rPr>
                        <a:t>7</a:t>
                      </a: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Horizon Zero Dawn</a:t>
                      </a:r>
                      <a:endParaRPr lang="en-CA" sz="1100" dirty="0">
                        <a:effectLst/>
                      </a:endParaRP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effectLst/>
                        </a:rPr>
                        <a:t>10 million</a:t>
                      </a: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806137"/>
                  </a:ext>
                </a:extLst>
              </a:tr>
              <a:tr h="58866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The Last of Us Remastered</a:t>
                      </a:r>
                      <a:endParaRPr lang="en-CA" sz="1100" dirty="0">
                        <a:effectLst/>
                      </a:endParaRP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effectLst/>
                        </a:rPr>
                        <a:t>10 million</a:t>
                      </a: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13992"/>
                  </a:ext>
                </a:extLst>
              </a:tr>
              <a:tr h="380902">
                <a:tc>
                  <a:txBody>
                    <a:bodyPr/>
                    <a:lstStyle/>
                    <a:p>
                      <a:pPr algn="ctr"/>
                      <a:r>
                        <a:rPr lang="en-CA" sz="1100" b="0">
                          <a:effectLst/>
                        </a:rPr>
                        <a:t>9</a:t>
                      </a: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Gran Turismo Sport</a:t>
                      </a:r>
                      <a:endParaRPr lang="en-CA" sz="1100" dirty="0">
                        <a:effectLst/>
                      </a:endParaRP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effectLst/>
                        </a:rPr>
                        <a:t>8 million</a:t>
                      </a: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124485"/>
                  </a:ext>
                </a:extLst>
              </a:tr>
              <a:tr h="328961">
                <a:tc>
                  <a:txBody>
                    <a:bodyPr/>
                    <a:lstStyle/>
                    <a:p>
                      <a:pPr algn="ctr"/>
                      <a:r>
                        <a:rPr lang="en-CA" sz="1400" b="0">
                          <a:effectLst/>
                        </a:rPr>
                        <a:t>10</a:t>
                      </a: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Infamous Second Son</a:t>
                      </a:r>
                      <a:endParaRPr lang="en-CA" sz="1100" dirty="0">
                        <a:effectLst/>
                      </a:endParaRP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effectLst/>
                        </a:rPr>
                        <a:t>6 million</a:t>
                      </a:r>
                    </a:p>
                  </a:txBody>
                  <a:tcPr marL="13450" marR="13450" marT="6725" marB="67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36765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8BB2E10-65AA-4C05-8C86-F0D20E48E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529" y="1300294"/>
            <a:ext cx="1101744" cy="849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4133F3-C948-4716-BED7-6566C465E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1300294"/>
            <a:ext cx="1125188" cy="849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FF25B1-6D68-46E9-9136-2982C957AE73}"/>
              </a:ext>
            </a:extLst>
          </p:cNvPr>
          <p:cNvSpPr txBox="1"/>
          <p:nvPr/>
        </p:nvSpPr>
        <p:spPr>
          <a:xfrm>
            <a:off x="10528183" y="2902591"/>
            <a:ext cx="1468074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Exclusive Video games </a:t>
            </a:r>
          </a:p>
        </p:txBody>
      </p:sp>
    </p:spTree>
    <p:extLst>
      <p:ext uri="{BB962C8B-B14F-4D97-AF65-F5344CB8AC3E}">
        <p14:creationId xmlns:p14="http://schemas.microsoft.com/office/powerpoint/2010/main" val="209941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B3EF4D6-026A-4D52-B916-967329EE3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4DB4846F-6AA5-4DB3-9581-D95F22BD5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17975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54EC22E-2292-4292-A80B-E81DF64BF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0041"/>
            <a:ext cx="12192000" cy="5077959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92A2039-50D4-4D49-A79F-C82A1D913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C1C7165-8A3A-44EB-88D0-4EFA36A00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 useBgFill="1">
          <p:nvSpPr>
            <p:cNvPr id="36" name="Freeform 5">
              <a:extLst>
                <a:ext uri="{FF2B5EF4-FFF2-40B4-BE49-F238E27FC236}">
                  <a16:creationId xmlns:a16="http://schemas.microsoft.com/office/drawing/2014/main" id="{A1081473-BB93-49A4-B605-4E2053739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E020BB-44F9-488E-8A55-1EF55647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761413" cy="977900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C8098-1C13-4195-A835-8316793D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171" y="2413103"/>
            <a:ext cx="8417535" cy="4079975"/>
          </a:xfrm>
        </p:spPr>
        <p:txBody>
          <a:bodyPr>
            <a:normAutofit fontScale="92500" lnSpcReduction="20000"/>
          </a:bodyPr>
          <a:lstStyle/>
          <a:p>
            <a:pPr lvl="0" fontAlgn="base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C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Expand current video game studio</a:t>
            </a:r>
          </a:p>
          <a:p>
            <a:pPr marL="914400" lvl="2" indent="0" fontAlgn="base"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CA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Microsoft has its own video game studio and can expand that studio to create more games.</a:t>
            </a:r>
            <a:endParaRPr lang="en-CA" dirty="0">
              <a:effectLst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fontAlgn="base">
              <a:spcAft>
                <a:spcPts val="800"/>
              </a:spcAft>
              <a:buFont typeface="+mj-lt"/>
              <a:buAutoNum type="arabicPeriod"/>
            </a:pPr>
            <a:r>
              <a:rPr lang="en-C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Schedule more 3rd party exclusive games</a:t>
            </a:r>
          </a:p>
          <a:p>
            <a:pPr marL="914400" lvl="2" indent="0" fontAlgn="base">
              <a:spcAft>
                <a:spcPts val="800"/>
              </a:spcAft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Microsoft can contract with more video game companies to produce more exclusive games on the new Xbox series X</a:t>
            </a:r>
            <a:endParaRPr lang="en-CA" dirty="0">
              <a:effectLst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fontAlgn="base">
              <a:spcAft>
                <a:spcPts val="800"/>
              </a:spcAft>
              <a:buFont typeface="+mj-lt"/>
              <a:buAutoNum type="arabicPeriod"/>
            </a:pPr>
            <a:r>
              <a:rPr lang="en-C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Acquire video game studios</a:t>
            </a:r>
          </a:p>
          <a:p>
            <a:pPr marL="914400" lvl="2" indent="0" fontAlgn="base">
              <a:spcAft>
                <a:spcPts val="800"/>
              </a:spcAft>
              <a:buNone/>
            </a:pPr>
            <a:r>
              <a:rPr lang="en-C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Microsoft can acquire a small team game studio that can increase the game variety of the Xbox game environment </a:t>
            </a:r>
            <a:endParaRPr lang="en-CA" dirty="0">
              <a:effectLst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fontAlgn="base">
              <a:spcAft>
                <a:spcPts val="800"/>
              </a:spcAft>
              <a:buFont typeface="+mj-lt"/>
              <a:buAutoNum type="arabicPeriod"/>
            </a:pPr>
            <a:r>
              <a:rPr lang="en-C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Acquire a video game publisher</a:t>
            </a:r>
          </a:p>
          <a:p>
            <a:pPr marL="914400" lvl="2" indent="0" fontAlgn="base">
              <a:spcAft>
                <a:spcPts val="800"/>
              </a:spcAft>
              <a:buNone/>
            </a:pPr>
            <a:r>
              <a:rPr lang="en-C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video game publisher usually has a mature and large development team and standard process that can publish games by itself. </a:t>
            </a:r>
            <a:endParaRPr lang="en-CA" sz="1800" dirty="0">
              <a:effectLst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2" fontAlgn="base">
              <a:spcAft>
                <a:spcPts val="800"/>
              </a:spcAft>
              <a:buFont typeface="+mj-lt"/>
              <a:buAutoNum type="arabicPeriod"/>
            </a:pPr>
            <a:endParaRPr lang="en-CA" dirty="0">
              <a:effectLst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en-C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1B53DC-96FD-4316-BFA5-BD1832FEA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590" y="2295499"/>
            <a:ext cx="1625532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7905800-5D07-463C-A3FF-ABC9F6FB7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372" y="5830760"/>
            <a:ext cx="2397967" cy="34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46E98C30-C898-4E3A-8180-EE4AD021B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95" y="4836600"/>
            <a:ext cx="1950098" cy="45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764A373F-7C77-4536-BC2D-C3024B197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764" y="3385539"/>
            <a:ext cx="1439182" cy="121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2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3079F-3D30-40B4-80FA-265AEDE4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Strategic criteria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73538D8-9169-4F26-AF0F-E1D62DB73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6962" y="1113063"/>
            <a:ext cx="5896508" cy="4628758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963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B0378-1505-4615-80E1-7AB8E81D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Benefits: Control Criteria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7F29C-377B-4E8E-A66B-E277BFFED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661" y="2276670"/>
            <a:ext cx="5620911" cy="407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9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253B-4880-4158-BB4B-6D218529D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4" y="805643"/>
            <a:ext cx="9453911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Benefits: Economic, Operational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4FB0855-2ADA-4A5D-96B5-3E569E5E5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831" y="2340864"/>
            <a:ext cx="4138025" cy="3506977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F7BBB6D-ABF7-4D38-B82B-B0CB4C63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3140" y="2568857"/>
            <a:ext cx="4250881" cy="3506977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41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514</Words>
  <Application>Microsoft Office PowerPoint</Application>
  <PresentationFormat>Widescreen</PresentationFormat>
  <Paragraphs>111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Linux Libertine</vt:lpstr>
      <vt:lpstr>Arial</vt:lpstr>
      <vt:lpstr>Calibri</vt:lpstr>
      <vt:lpstr>Century Gothic</vt:lpstr>
      <vt:lpstr>Wingdings 3</vt:lpstr>
      <vt:lpstr>Ion Boardroom</vt:lpstr>
      <vt:lpstr>What action Microsoft should take to promote the new Xbox</vt:lpstr>
      <vt:lpstr>Introduction</vt:lpstr>
      <vt:lpstr>Major Competitor  PlayStation</vt:lpstr>
      <vt:lpstr>Data of market share for the previous generation of the two platform </vt:lpstr>
      <vt:lpstr> List of best-selling video games </vt:lpstr>
      <vt:lpstr>Alternatives</vt:lpstr>
      <vt:lpstr>Strategic criteria</vt:lpstr>
      <vt:lpstr>Benefits: Control Criteria</vt:lpstr>
      <vt:lpstr>Benefits: Economic, Operational</vt:lpstr>
      <vt:lpstr>Benefits: product   results</vt:lpstr>
      <vt:lpstr>Opportunities: Control Criteria</vt:lpstr>
      <vt:lpstr>Opportunities:  Economic, Operational</vt:lpstr>
      <vt:lpstr>Opportunities: Product, result</vt:lpstr>
      <vt:lpstr>Costs: Control Criteria</vt:lpstr>
      <vt:lpstr>Costs: Economic, Operational</vt:lpstr>
      <vt:lpstr>Costs: Product, result</vt:lpstr>
      <vt:lpstr>Risks: Control Criteria</vt:lpstr>
      <vt:lpstr>Risks: Economic, Operational </vt:lpstr>
      <vt:lpstr>Risks: Product, result</vt:lpstr>
      <vt:lpstr>Rating result</vt:lpstr>
      <vt:lpstr>Overall Synthesis – Multiplicative – Short Term Solution</vt:lpstr>
      <vt:lpstr>Overall Synthesis- Additive (negative)- Long Term Solution</vt:lpstr>
      <vt:lpstr>Sensitivity Analysis Benefits</vt:lpstr>
      <vt:lpstr>Sensitivity Analysis Opportunities</vt:lpstr>
      <vt:lpstr>Sensitivity Analysis Costs</vt:lpstr>
      <vt:lpstr>Sensitivity Analysis Risks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action Microsoft should take to promote the new Xbox</dc:title>
  <dc:creator>Yuguang Wang</dc:creator>
  <cp:lastModifiedBy>Yuguang Wang</cp:lastModifiedBy>
  <cp:revision>5</cp:revision>
  <dcterms:created xsi:type="dcterms:W3CDTF">2020-09-30T20:09:53Z</dcterms:created>
  <dcterms:modified xsi:type="dcterms:W3CDTF">2020-09-30T20:50:22Z</dcterms:modified>
</cp:coreProperties>
</file>