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6" r:id="rId9"/>
    <p:sldId id="268" r:id="rId10"/>
    <p:sldId id="269" r:id="rId11"/>
    <p:sldId id="270" r:id="rId12"/>
    <p:sldId id="271" r:id="rId13"/>
    <p:sldId id="265" r:id="rId14"/>
    <p:sldId id="263" r:id="rId15"/>
    <p:sldId id="264"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0" autoAdjust="0"/>
    <p:restoredTop sz="86839" autoAdjust="0"/>
  </p:normalViewPr>
  <p:slideViewPr>
    <p:cSldViewPr snapToGrid="0">
      <p:cViewPr>
        <p:scale>
          <a:sx n="90" d="100"/>
          <a:sy n="90" d="100"/>
        </p:scale>
        <p:origin x="1692"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6D54D7-1A5B-4AFF-9517-4DC2E7893073}" type="datetimeFigureOut">
              <a:rPr lang="en-US" smtClean="0"/>
              <a:t>9/30/2020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5BCD17-9D67-4F5E-B2D0-A18C349A1A68}" type="slidenum">
              <a:rPr lang="en-US" smtClean="0"/>
              <a:t>‹#›</a:t>
            </a:fld>
            <a:endParaRPr lang="en-US"/>
          </a:p>
        </p:txBody>
      </p:sp>
    </p:spTree>
    <p:extLst>
      <p:ext uri="{BB962C8B-B14F-4D97-AF65-F5344CB8AC3E}">
        <p14:creationId xmlns:p14="http://schemas.microsoft.com/office/powerpoint/2010/main" val="3759679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BCD17-9D67-4F5E-B2D0-A18C349A1A68}" type="slidenum">
              <a:rPr lang="en-US" smtClean="0"/>
              <a:t>1</a:t>
            </a:fld>
            <a:endParaRPr lang="en-US"/>
          </a:p>
        </p:txBody>
      </p:sp>
    </p:spTree>
    <p:extLst>
      <p:ext uri="{BB962C8B-B14F-4D97-AF65-F5344CB8AC3E}">
        <p14:creationId xmlns:p14="http://schemas.microsoft.com/office/powerpoint/2010/main" val="307648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1993, </a:t>
            </a:r>
            <a:r>
              <a:rPr lang="en-US" dirty="0" err="1"/>
              <a:t>Nehm</a:t>
            </a:r>
            <a:r>
              <a:rPr lang="en-US" dirty="0"/>
              <a:t> made a commitment to better understanding his value chain of all their products</a:t>
            </a:r>
          </a:p>
          <a:p>
            <a:endParaRPr lang="en-US" dirty="0"/>
          </a:p>
          <a:p>
            <a:r>
              <a:rPr lang="en-US" dirty="0"/>
              <a:t>Even though they aren’t creating these devices, </a:t>
            </a:r>
            <a:r>
              <a:rPr lang="en-US" dirty="0" err="1"/>
              <a:t>Nehm</a:t>
            </a:r>
            <a:r>
              <a:rPr lang="en-US" dirty="0"/>
              <a:t> is worries about how Axel Springer can be roped into this situation.</a:t>
            </a:r>
          </a:p>
          <a:p>
            <a:r>
              <a:rPr lang="en-US" dirty="0"/>
              <a:t>Additionally, Axel Springer is just starting to digitally expand abroad, and they heavily rely on these devices</a:t>
            </a:r>
          </a:p>
          <a:p>
            <a:endParaRPr lang="en-US" dirty="0"/>
          </a:p>
          <a:p>
            <a:r>
              <a:rPr lang="en-US" dirty="0"/>
              <a:t>How do you go about dealing with a situation that isn’t directly your problem?</a:t>
            </a:r>
          </a:p>
          <a:p>
            <a:endParaRPr lang="en-US" dirty="0"/>
          </a:p>
          <a:p>
            <a:r>
              <a:rPr lang="en-US" dirty="0"/>
              <a:t>Could this reflect poorly on Axel Springer somehow?</a:t>
            </a:r>
          </a:p>
        </p:txBody>
      </p:sp>
      <p:sp>
        <p:nvSpPr>
          <p:cNvPr id="4" name="Slide Number Placeholder 3"/>
          <p:cNvSpPr>
            <a:spLocks noGrp="1"/>
          </p:cNvSpPr>
          <p:nvPr>
            <p:ph type="sldNum" sz="quarter" idx="5"/>
          </p:nvPr>
        </p:nvSpPr>
        <p:spPr/>
        <p:txBody>
          <a:bodyPr/>
          <a:lstStyle/>
          <a:p>
            <a:fld id="{9D5BCD17-9D67-4F5E-B2D0-A18C349A1A68}" type="slidenum">
              <a:rPr lang="en-US" smtClean="0"/>
              <a:t>3</a:t>
            </a:fld>
            <a:endParaRPr lang="en-US"/>
          </a:p>
        </p:txBody>
      </p:sp>
    </p:spTree>
    <p:extLst>
      <p:ext uri="{BB962C8B-B14F-4D97-AF65-F5344CB8AC3E}">
        <p14:creationId xmlns:p14="http://schemas.microsoft.com/office/powerpoint/2010/main" val="383687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fully understand that No Nothing is probably </a:t>
            </a:r>
            <a:r>
              <a:rPr lang="en-US" i="1" dirty="0"/>
              <a:t>not</a:t>
            </a:r>
            <a:r>
              <a:rPr lang="en-US" i="0" dirty="0"/>
              <a:t> the solution that should happen. HOWEVER, I believe it should be here because the BO – CR should roughly = 0 (maybe a little negative). </a:t>
            </a:r>
          </a:p>
          <a:p>
            <a:r>
              <a:rPr lang="en-US" i="0" dirty="0"/>
              <a:t>BUT</a:t>
            </a:r>
          </a:p>
          <a:p>
            <a:r>
              <a:rPr lang="en-US" i="0" dirty="0"/>
              <a:t>If the CR outweigh the other two alternatives by a lot, there’s a chance the doing nothing could be a better idea than I thought.</a:t>
            </a:r>
          </a:p>
          <a:p>
            <a:endParaRPr lang="en-US" i="0" dirty="0"/>
          </a:p>
          <a:p>
            <a:r>
              <a:rPr lang="en-US" i="0" dirty="0"/>
              <a:t>In the latter two alternatives, I kept in mind that “use platform” meant publishing articles and working with companies to help consumers and companies improve their sustainability habits.</a:t>
            </a:r>
          </a:p>
          <a:p>
            <a:r>
              <a:rPr lang="en-US" i="0" dirty="0"/>
              <a:t>The main different with continuing to use Apple devices is the negative stigma Axel Springer could potentially receive if they talk about the malpractice Apple is using but don’t actually do anything themselves about it.</a:t>
            </a:r>
            <a:endParaRPr lang="en-US" dirty="0"/>
          </a:p>
        </p:txBody>
      </p:sp>
      <p:sp>
        <p:nvSpPr>
          <p:cNvPr id="4" name="Slide Number Placeholder 3"/>
          <p:cNvSpPr>
            <a:spLocks noGrp="1"/>
          </p:cNvSpPr>
          <p:nvPr>
            <p:ph type="sldNum" sz="quarter" idx="5"/>
          </p:nvPr>
        </p:nvSpPr>
        <p:spPr/>
        <p:txBody>
          <a:bodyPr/>
          <a:lstStyle/>
          <a:p>
            <a:fld id="{9D5BCD17-9D67-4F5E-B2D0-A18C349A1A68}" type="slidenum">
              <a:rPr lang="en-US" smtClean="0"/>
              <a:t>4</a:t>
            </a:fld>
            <a:endParaRPr lang="en-US"/>
          </a:p>
        </p:txBody>
      </p:sp>
    </p:spTree>
    <p:extLst>
      <p:ext uri="{BB962C8B-B14F-4D97-AF65-F5344CB8AC3E}">
        <p14:creationId xmlns:p14="http://schemas.microsoft.com/office/powerpoint/2010/main" val="1882529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consuming to go over all the factors within subnetworks, but I wanted to give you an idea of what I think Florian </a:t>
            </a:r>
            <a:r>
              <a:rPr lang="en-US" dirty="0" err="1"/>
              <a:t>Nehm</a:t>
            </a:r>
            <a:r>
              <a:rPr lang="en-US" dirty="0"/>
              <a:t> would have kept in mind</a:t>
            </a:r>
          </a:p>
        </p:txBody>
      </p:sp>
      <p:sp>
        <p:nvSpPr>
          <p:cNvPr id="4" name="Slide Number Placeholder 3"/>
          <p:cNvSpPr>
            <a:spLocks noGrp="1"/>
          </p:cNvSpPr>
          <p:nvPr>
            <p:ph type="sldNum" sz="quarter" idx="5"/>
          </p:nvPr>
        </p:nvSpPr>
        <p:spPr/>
        <p:txBody>
          <a:bodyPr/>
          <a:lstStyle/>
          <a:p>
            <a:fld id="{9D5BCD17-9D67-4F5E-B2D0-A18C349A1A68}" type="slidenum">
              <a:rPr lang="en-US" smtClean="0"/>
              <a:t>7</a:t>
            </a:fld>
            <a:endParaRPr lang="en-US"/>
          </a:p>
        </p:txBody>
      </p:sp>
    </p:spTree>
    <p:extLst>
      <p:ext uri="{BB962C8B-B14F-4D97-AF65-F5344CB8AC3E}">
        <p14:creationId xmlns:p14="http://schemas.microsoft.com/office/powerpoint/2010/main" val="889065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am happy and not shocked by the results. The fact that Axel Springer would stop using Apples products would send a message to companies utilizing conflict minerals that other companies will stop using their products as well unless they change. To me and according to the model, these effects are seen over time.</a:t>
            </a:r>
          </a:p>
          <a:p>
            <a:endParaRPr lang="en-US" dirty="0"/>
          </a:p>
          <a:p>
            <a:r>
              <a:rPr lang="en-US" dirty="0"/>
              <a:t>In the multiplicative short-term solution, the solution is still the same, but the second alternative is closer behind. To me, I think this is because the Opportunities and Risks have not come into play yet.</a:t>
            </a:r>
          </a:p>
        </p:txBody>
      </p:sp>
      <p:sp>
        <p:nvSpPr>
          <p:cNvPr id="4" name="Slide Number Placeholder 3"/>
          <p:cNvSpPr>
            <a:spLocks noGrp="1"/>
          </p:cNvSpPr>
          <p:nvPr>
            <p:ph type="sldNum" sz="quarter" idx="5"/>
          </p:nvPr>
        </p:nvSpPr>
        <p:spPr/>
        <p:txBody>
          <a:bodyPr/>
          <a:lstStyle/>
          <a:p>
            <a:fld id="{9D5BCD17-9D67-4F5E-B2D0-A18C349A1A68}" type="slidenum">
              <a:rPr lang="en-US" smtClean="0"/>
              <a:t>14</a:t>
            </a:fld>
            <a:endParaRPr lang="en-US"/>
          </a:p>
        </p:txBody>
      </p:sp>
    </p:spTree>
    <p:extLst>
      <p:ext uri="{BB962C8B-B14F-4D97-AF65-F5344CB8AC3E}">
        <p14:creationId xmlns:p14="http://schemas.microsoft.com/office/powerpoint/2010/main" val="2395010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BCD17-9D67-4F5E-B2D0-A18C349A1A68}" type="slidenum">
              <a:rPr lang="en-US" smtClean="0"/>
              <a:t>15</a:t>
            </a:fld>
            <a:endParaRPr lang="en-US"/>
          </a:p>
        </p:txBody>
      </p:sp>
    </p:spTree>
    <p:extLst>
      <p:ext uri="{BB962C8B-B14F-4D97-AF65-F5344CB8AC3E}">
        <p14:creationId xmlns:p14="http://schemas.microsoft.com/office/powerpoint/2010/main" val="1164285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9/30/2020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9/30/2020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9/30/2020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9/30/2020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9/30/2020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A6C31-8D31-4D52-97AD-D56D661A9CD5}"/>
              </a:ext>
            </a:extLst>
          </p:cNvPr>
          <p:cNvSpPr>
            <a:spLocks noGrp="1"/>
          </p:cNvSpPr>
          <p:nvPr>
            <p:ph type="ctrTitle"/>
          </p:nvPr>
        </p:nvSpPr>
        <p:spPr>
          <a:xfrm>
            <a:off x="1915127" y="2118063"/>
            <a:ext cx="8361229" cy="2098226"/>
          </a:xfrm>
        </p:spPr>
        <p:txBody>
          <a:bodyPr/>
          <a:lstStyle/>
          <a:p>
            <a:r>
              <a:rPr lang="en-US" dirty="0"/>
              <a:t>Axel Springer  Sustainability in Danger</a:t>
            </a:r>
          </a:p>
        </p:txBody>
      </p:sp>
      <p:sp>
        <p:nvSpPr>
          <p:cNvPr id="3" name="Subtitle 2">
            <a:extLst>
              <a:ext uri="{FF2B5EF4-FFF2-40B4-BE49-F238E27FC236}">
                <a16:creationId xmlns:a16="http://schemas.microsoft.com/office/drawing/2014/main" id="{E77C60B7-49B7-42C6-A5B4-B5E1FB8211BA}"/>
              </a:ext>
            </a:extLst>
          </p:cNvPr>
          <p:cNvSpPr>
            <a:spLocks noGrp="1"/>
          </p:cNvSpPr>
          <p:nvPr>
            <p:ph type="subTitle" idx="1"/>
          </p:nvPr>
        </p:nvSpPr>
        <p:spPr/>
        <p:txBody>
          <a:bodyPr/>
          <a:lstStyle/>
          <a:p>
            <a:r>
              <a:rPr lang="en-US" dirty="0"/>
              <a:t>Daniel Goldstein</a:t>
            </a:r>
          </a:p>
        </p:txBody>
      </p:sp>
    </p:spTree>
    <p:extLst>
      <p:ext uri="{BB962C8B-B14F-4D97-AF65-F5344CB8AC3E}">
        <p14:creationId xmlns:p14="http://schemas.microsoft.com/office/powerpoint/2010/main" val="342084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C68E5-0B28-4F12-8BBB-C02CDA3E28B1}"/>
              </a:ext>
            </a:extLst>
          </p:cNvPr>
          <p:cNvSpPr>
            <a:spLocks noGrp="1"/>
          </p:cNvSpPr>
          <p:nvPr>
            <p:ph type="title"/>
          </p:nvPr>
        </p:nvSpPr>
        <p:spPr/>
        <p:txBody>
          <a:bodyPr/>
          <a:lstStyle/>
          <a:p>
            <a:r>
              <a:rPr lang="en-US" dirty="0"/>
              <a:t>Opportunities</a:t>
            </a:r>
          </a:p>
        </p:txBody>
      </p:sp>
      <p:sp>
        <p:nvSpPr>
          <p:cNvPr id="3" name="Content Placeholder 2">
            <a:extLst>
              <a:ext uri="{FF2B5EF4-FFF2-40B4-BE49-F238E27FC236}">
                <a16:creationId xmlns:a16="http://schemas.microsoft.com/office/drawing/2014/main" id="{4D6F9ECB-C5D4-4C1D-B3DD-A732567D7479}"/>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02BA4156-4BEF-4B6F-B78A-0CDB185A457D}"/>
              </a:ext>
            </a:extLst>
          </p:cNvPr>
          <p:cNvPicPr>
            <a:picLocks noChangeAspect="1"/>
          </p:cNvPicPr>
          <p:nvPr/>
        </p:nvPicPr>
        <p:blipFill>
          <a:blip r:embed="rId2"/>
          <a:stretch>
            <a:fillRect/>
          </a:stretch>
        </p:blipFill>
        <p:spPr>
          <a:xfrm>
            <a:off x="4901856" y="1322859"/>
            <a:ext cx="3961905" cy="5190476"/>
          </a:xfrm>
          <a:prstGeom prst="rect">
            <a:avLst/>
          </a:prstGeom>
        </p:spPr>
      </p:pic>
    </p:spTree>
    <p:extLst>
      <p:ext uri="{BB962C8B-B14F-4D97-AF65-F5344CB8AC3E}">
        <p14:creationId xmlns:p14="http://schemas.microsoft.com/office/powerpoint/2010/main" val="159168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4EBDE-35D3-450B-AB81-9914B8FB332B}"/>
              </a:ext>
            </a:extLst>
          </p:cNvPr>
          <p:cNvSpPr>
            <a:spLocks noGrp="1"/>
          </p:cNvSpPr>
          <p:nvPr>
            <p:ph type="title"/>
          </p:nvPr>
        </p:nvSpPr>
        <p:spPr/>
        <p:txBody>
          <a:bodyPr/>
          <a:lstStyle/>
          <a:p>
            <a:r>
              <a:rPr lang="en-US" dirty="0"/>
              <a:t>Costs</a:t>
            </a:r>
          </a:p>
        </p:txBody>
      </p:sp>
      <p:sp>
        <p:nvSpPr>
          <p:cNvPr id="3" name="Content Placeholder 2">
            <a:extLst>
              <a:ext uri="{FF2B5EF4-FFF2-40B4-BE49-F238E27FC236}">
                <a16:creationId xmlns:a16="http://schemas.microsoft.com/office/drawing/2014/main" id="{9B616296-C52C-4677-9DFD-7EC28A6288EA}"/>
              </a:ext>
            </a:extLst>
          </p:cNvPr>
          <p:cNvSpPr>
            <a:spLocks noGrp="1"/>
          </p:cNvSpPr>
          <p:nvPr>
            <p:ph idx="1"/>
          </p:nvPr>
        </p:nvSpPr>
        <p:spPr/>
        <p:txBody>
          <a:bodyPr/>
          <a:lstStyle/>
          <a:p>
            <a:r>
              <a:rPr lang="en-US" dirty="0"/>
              <a:t>.106 actual </a:t>
            </a:r>
            <a:r>
              <a:rPr lang="en-US" dirty="0" err="1"/>
              <a:t>prio</a:t>
            </a:r>
            <a:r>
              <a:rPr lang="en-US" dirty="0"/>
              <a:t>.</a:t>
            </a:r>
          </a:p>
        </p:txBody>
      </p:sp>
      <p:pic>
        <p:nvPicPr>
          <p:cNvPr id="4" name="Picture 3">
            <a:extLst>
              <a:ext uri="{FF2B5EF4-FFF2-40B4-BE49-F238E27FC236}">
                <a16:creationId xmlns:a16="http://schemas.microsoft.com/office/drawing/2014/main" id="{A7801C95-6C95-40D6-B01E-730D9E521A59}"/>
              </a:ext>
            </a:extLst>
          </p:cNvPr>
          <p:cNvPicPr>
            <a:picLocks noChangeAspect="1"/>
          </p:cNvPicPr>
          <p:nvPr/>
        </p:nvPicPr>
        <p:blipFill>
          <a:blip r:embed="rId2"/>
          <a:stretch>
            <a:fillRect/>
          </a:stretch>
        </p:blipFill>
        <p:spPr>
          <a:xfrm>
            <a:off x="4358814" y="1283655"/>
            <a:ext cx="3857143" cy="5247619"/>
          </a:xfrm>
          <a:prstGeom prst="rect">
            <a:avLst/>
          </a:prstGeom>
        </p:spPr>
      </p:pic>
    </p:spTree>
    <p:extLst>
      <p:ext uri="{BB962C8B-B14F-4D97-AF65-F5344CB8AC3E}">
        <p14:creationId xmlns:p14="http://schemas.microsoft.com/office/powerpoint/2010/main" val="2544804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B4C17-50C0-48CC-A6AD-0D72B662AEC4}"/>
              </a:ext>
            </a:extLst>
          </p:cNvPr>
          <p:cNvSpPr>
            <a:spLocks noGrp="1"/>
          </p:cNvSpPr>
          <p:nvPr>
            <p:ph type="title"/>
          </p:nvPr>
        </p:nvSpPr>
        <p:spPr/>
        <p:txBody>
          <a:bodyPr/>
          <a:lstStyle/>
          <a:p>
            <a:r>
              <a:rPr lang="en-US" dirty="0"/>
              <a:t>Risks</a:t>
            </a:r>
          </a:p>
        </p:txBody>
      </p:sp>
      <p:sp>
        <p:nvSpPr>
          <p:cNvPr id="3" name="Content Placeholder 2">
            <a:extLst>
              <a:ext uri="{FF2B5EF4-FFF2-40B4-BE49-F238E27FC236}">
                <a16:creationId xmlns:a16="http://schemas.microsoft.com/office/drawing/2014/main" id="{803EA403-1843-45D9-B3F6-8C783106F78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01A7882-83FB-45F8-99DC-883667E5416E}"/>
              </a:ext>
            </a:extLst>
          </p:cNvPr>
          <p:cNvPicPr>
            <a:picLocks noChangeAspect="1"/>
          </p:cNvPicPr>
          <p:nvPr/>
        </p:nvPicPr>
        <p:blipFill>
          <a:blip r:embed="rId2"/>
          <a:stretch>
            <a:fillRect/>
          </a:stretch>
        </p:blipFill>
        <p:spPr>
          <a:xfrm>
            <a:off x="4219819" y="1201140"/>
            <a:ext cx="3904762" cy="5200000"/>
          </a:xfrm>
          <a:prstGeom prst="rect">
            <a:avLst/>
          </a:prstGeom>
        </p:spPr>
      </p:pic>
    </p:spTree>
    <p:extLst>
      <p:ext uri="{BB962C8B-B14F-4D97-AF65-F5344CB8AC3E}">
        <p14:creationId xmlns:p14="http://schemas.microsoft.com/office/powerpoint/2010/main" val="2301613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9264895-43FE-4924-9C28-EBABF55EF372}"/>
              </a:ext>
            </a:extLst>
          </p:cNvPr>
          <p:cNvSpPr>
            <a:spLocks noGrp="1"/>
          </p:cNvSpPr>
          <p:nvPr>
            <p:ph type="title"/>
          </p:nvPr>
        </p:nvSpPr>
        <p:spPr/>
        <p:txBody>
          <a:bodyPr/>
          <a:lstStyle/>
          <a:p>
            <a:r>
              <a:rPr lang="en-US" dirty="0"/>
              <a:t>Results</a:t>
            </a:r>
          </a:p>
        </p:txBody>
      </p:sp>
      <p:sp>
        <p:nvSpPr>
          <p:cNvPr id="9" name="Content Placeholder 8">
            <a:extLst>
              <a:ext uri="{FF2B5EF4-FFF2-40B4-BE49-F238E27FC236}">
                <a16:creationId xmlns:a16="http://schemas.microsoft.com/office/drawing/2014/main" id="{1615C91E-779D-4325-8570-66E6F43F97CD}"/>
              </a:ext>
            </a:extLst>
          </p:cNvPr>
          <p:cNvSpPr>
            <a:spLocks noGrp="1"/>
          </p:cNvSpPr>
          <p:nvPr>
            <p:ph idx="1"/>
          </p:nvPr>
        </p:nvSpPr>
        <p:spPr/>
        <p:txBody>
          <a:bodyPr/>
          <a:lstStyle/>
          <a:p>
            <a:r>
              <a:rPr lang="en-US" b="1" dirty="0"/>
              <a:t>Benefits</a:t>
            </a:r>
          </a:p>
          <a:p>
            <a:pPr lvl="1"/>
            <a:r>
              <a:rPr lang="en-US" dirty="0"/>
              <a:t>Use platform, stop using Apple products</a:t>
            </a:r>
          </a:p>
          <a:p>
            <a:r>
              <a:rPr lang="en-US" b="1" dirty="0"/>
              <a:t>Costs</a:t>
            </a:r>
          </a:p>
          <a:p>
            <a:pPr lvl="1"/>
            <a:r>
              <a:rPr lang="en-US" dirty="0"/>
              <a:t>Use platform, stop using Apple products</a:t>
            </a:r>
          </a:p>
          <a:p>
            <a:r>
              <a:rPr lang="en-US" b="1" dirty="0"/>
              <a:t>Opportunities</a:t>
            </a:r>
          </a:p>
          <a:p>
            <a:pPr lvl="1"/>
            <a:r>
              <a:rPr lang="en-US" dirty="0"/>
              <a:t>Use platform, stop using Apple products</a:t>
            </a:r>
          </a:p>
          <a:p>
            <a:r>
              <a:rPr lang="en-US" b="1" dirty="0"/>
              <a:t>Risks </a:t>
            </a:r>
          </a:p>
          <a:p>
            <a:pPr lvl="1"/>
            <a:r>
              <a:rPr lang="en-US" dirty="0"/>
              <a:t>Do Nothing/Bring up to the CEO</a:t>
            </a:r>
          </a:p>
        </p:txBody>
      </p:sp>
      <p:graphicFrame>
        <p:nvGraphicFramePr>
          <p:cNvPr id="10" name="Table 9">
            <a:extLst>
              <a:ext uri="{FF2B5EF4-FFF2-40B4-BE49-F238E27FC236}">
                <a16:creationId xmlns:a16="http://schemas.microsoft.com/office/drawing/2014/main" id="{32260915-A631-4636-AC47-18AACCB9A4FC}"/>
              </a:ext>
            </a:extLst>
          </p:cNvPr>
          <p:cNvGraphicFramePr>
            <a:graphicFrameLocks noGrp="1"/>
          </p:cNvGraphicFramePr>
          <p:nvPr>
            <p:extLst>
              <p:ext uri="{D42A27DB-BD31-4B8C-83A1-F6EECF244321}">
                <p14:modId xmlns:p14="http://schemas.microsoft.com/office/powerpoint/2010/main" val="3134266860"/>
              </p:ext>
            </p:extLst>
          </p:nvPr>
        </p:nvGraphicFramePr>
        <p:xfrm>
          <a:off x="6172200" y="1600200"/>
          <a:ext cx="5817739" cy="628650"/>
        </p:xfrm>
        <a:graphic>
          <a:graphicData uri="http://schemas.openxmlformats.org/drawingml/2006/table">
            <a:tbl>
              <a:tblPr>
                <a:tableStyleId>{5C22544A-7EE6-4342-B048-85BDC9FD1C3A}</a:tableStyleId>
              </a:tblPr>
              <a:tblGrid>
                <a:gridCol w="1794834">
                  <a:extLst>
                    <a:ext uri="{9D8B030D-6E8A-4147-A177-3AD203B41FA5}">
                      <a16:colId xmlns:a16="http://schemas.microsoft.com/office/drawing/2014/main" val="3003910437"/>
                    </a:ext>
                  </a:extLst>
                </a:gridCol>
                <a:gridCol w="1624635">
                  <a:extLst>
                    <a:ext uri="{9D8B030D-6E8A-4147-A177-3AD203B41FA5}">
                      <a16:colId xmlns:a16="http://schemas.microsoft.com/office/drawing/2014/main" val="1081242990"/>
                    </a:ext>
                  </a:extLst>
                </a:gridCol>
                <a:gridCol w="1052144">
                  <a:extLst>
                    <a:ext uri="{9D8B030D-6E8A-4147-A177-3AD203B41FA5}">
                      <a16:colId xmlns:a16="http://schemas.microsoft.com/office/drawing/2014/main" val="208624201"/>
                    </a:ext>
                  </a:extLst>
                </a:gridCol>
                <a:gridCol w="1346126">
                  <a:extLst>
                    <a:ext uri="{9D8B030D-6E8A-4147-A177-3AD203B41FA5}">
                      <a16:colId xmlns:a16="http://schemas.microsoft.com/office/drawing/2014/main" val="2345350657"/>
                    </a:ext>
                  </a:extLst>
                </a:gridCol>
              </a:tblGrid>
              <a:tr h="314325">
                <a:tc>
                  <a:txBody>
                    <a:bodyPr/>
                    <a:lstStyle/>
                    <a:p>
                      <a:pPr algn="r" fontAlgn="b"/>
                      <a:r>
                        <a:rPr lang="en-US" sz="1400" u="none" strike="noStrike" dirty="0">
                          <a:effectLst/>
                        </a:rPr>
                        <a:t>0.220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highlight>
                            <a:srgbClr val="FFFF00"/>
                          </a:highlight>
                        </a:rPr>
                        <a:t>0.460</a:t>
                      </a:r>
                      <a:endParaRPr lang="en-US" sz="14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r" fontAlgn="b"/>
                      <a:r>
                        <a:rPr lang="en-US" sz="1400" u="none" strike="noStrike">
                          <a:effectLst/>
                        </a:rPr>
                        <a:t>0.119</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0.201</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92833635"/>
                  </a:ext>
                </a:extLst>
              </a:tr>
              <a:tr h="314325">
                <a:tc>
                  <a:txBody>
                    <a:bodyPr/>
                    <a:lstStyle/>
                    <a:p>
                      <a:pPr algn="l" fontAlgn="b"/>
                      <a:r>
                        <a:rPr lang="en-US" sz="1400" u="none" strike="noStrike" dirty="0">
                          <a:effectLst/>
                        </a:rPr>
                        <a:t>Consumer Responsi~</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dirty="0">
                          <a:effectLst/>
                        </a:rPr>
                        <a:t>Corporate Sustain~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dirty="0">
                          <a:effectLst/>
                        </a:rPr>
                        <a:t>Profit            </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dirty="0">
                          <a:effectLst/>
                        </a:rPr>
                        <a:t>Reputation        </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36557894"/>
                  </a:ext>
                </a:extLst>
              </a:tr>
            </a:tbl>
          </a:graphicData>
        </a:graphic>
      </p:graphicFrame>
      <p:graphicFrame>
        <p:nvGraphicFramePr>
          <p:cNvPr id="12" name="Table 11">
            <a:extLst>
              <a:ext uri="{FF2B5EF4-FFF2-40B4-BE49-F238E27FC236}">
                <a16:creationId xmlns:a16="http://schemas.microsoft.com/office/drawing/2014/main" id="{B379C866-E93E-463C-AE2E-08BA956D57C2}"/>
              </a:ext>
            </a:extLst>
          </p:cNvPr>
          <p:cNvGraphicFramePr>
            <a:graphicFrameLocks noGrp="1"/>
          </p:cNvGraphicFramePr>
          <p:nvPr>
            <p:extLst>
              <p:ext uri="{D42A27DB-BD31-4B8C-83A1-F6EECF244321}">
                <p14:modId xmlns:p14="http://schemas.microsoft.com/office/powerpoint/2010/main" val="4221792349"/>
              </p:ext>
            </p:extLst>
          </p:nvPr>
        </p:nvGraphicFramePr>
        <p:xfrm>
          <a:off x="7679424" y="3471508"/>
          <a:ext cx="3934820" cy="2315285"/>
        </p:xfrm>
        <a:graphic>
          <a:graphicData uri="http://schemas.openxmlformats.org/drawingml/2006/table">
            <a:tbl>
              <a:tblPr>
                <a:tableStyleId>{5C22544A-7EE6-4342-B048-85BDC9FD1C3A}</a:tableStyleId>
              </a:tblPr>
              <a:tblGrid>
                <a:gridCol w="2843979">
                  <a:extLst>
                    <a:ext uri="{9D8B030D-6E8A-4147-A177-3AD203B41FA5}">
                      <a16:colId xmlns:a16="http://schemas.microsoft.com/office/drawing/2014/main" val="3535089416"/>
                    </a:ext>
                  </a:extLst>
                </a:gridCol>
                <a:gridCol w="1090841">
                  <a:extLst>
                    <a:ext uri="{9D8B030D-6E8A-4147-A177-3AD203B41FA5}">
                      <a16:colId xmlns:a16="http://schemas.microsoft.com/office/drawing/2014/main" val="3946025435"/>
                    </a:ext>
                  </a:extLst>
                </a:gridCol>
              </a:tblGrid>
              <a:tr h="463057">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PRIORITIES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2991589"/>
                  </a:ext>
                </a:extLst>
              </a:tr>
              <a:tr h="463057">
                <a:tc>
                  <a:txBody>
                    <a:bodyPr/>
                    <a:lstStyle/>
                    <a:p>
                      <a:pPr algn="l" fontAlgn="b"/>
                      <a:r>
                        <a:rPr lang="en-US" sz="1100" u="none" strike="noStrike">
                          <a:effectLst/>
                        </a:rPr>
                        <a:t>1.Benefits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0.274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8828260"/>
                  </a:ext>
                </a:extLst>
              </a:tr>
              <a:tr h="463057">
                <a:tc>
                  <a:txBody>
                    <a:bodyPr/>
                    <a:lstStyle/>
                    <a:p>
                      <a:pPr algn="l" fontAlgn="b"/>
                      <a:r>
                        <a:rPr lang="en-US" sz="1100" u="none" strike="noStrike">
                          <a:effectLst/>
                        </a:rPr>
                        <a:t>2.Opportunities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highlight>
                            <a:srgbClr val="FFFF00"/>
                          </a:highlight>
                        </a:rPr>
                        <a:t>0.352</a:t>
                      </a:r>
                      <a:endParaRPr lang="en-US" sz="1100" b="0" i="0" u="none" strike="noStrike" dirty="0">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4042338544"/>
                  </a:ext>
                </a:extLst>
              </a:tr>
              <a:tr h="463057">
                <a:tc>
                  <a:txBody>
                    <a:bodyPr/>
                    <a:lstStyle/>
                    <a:p>
                      <a:pPr algn="l" fontAlgn="b"/>
                      <a:r>
                        <a:rPr lang="en-US" sz="1100" u="none" strike="noStrike">
                          <a:effectLst/>
                        </a:rPr>
                        <a:t>3.Costs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0.106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9781444"/>
                  </a:ext>
                </a:extLst>
              </a:tr>
              <a:tr h="463057">
                <a:tc>
                  <a:txBody>
                    <a:bodyPr/>
                    <a:lstStyle/>
                    <a:p>
                      <a:pPr algn="l" fontAlgn="b"/>
                      <a:r>
                        <a:rPr lang="en-US" sz="1100" u="none" strike="noStrike">
                          <a:effectLst/>
                        </a:rPr>
                        <a:t>4.Risks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0.267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15345056"/>
                  </a:ext>
                </a:extLst>
              </a:tr>
            </a:tbl>
          </a:graphicData>
        </a:graphic>
      </p:graphicFrame>
    </p:spTree>
    <p:extLst>
      <p:ext uri="{BB962C8B-B14F-4D97-AF65-F5344CB8AC3E}">
        <p14:creationId xmlns:p14="http://schemas.microsoft.com/office/powerpoint/2010/main" val="3094693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658BB-762C-49D1-B79D-0667AEB08759}"/>
              </a:ext>
            </a:extLst>
          </p:cNvPr>
          <p:cNvSpPr>
            <a:spLocks noGrp="1"/>
          </p:cNvSpPr>
          <p:nvPr>
            <p:ph type="title"/>
          </p:nvPr>
        </p:nvSpPr>
        <p:spPr/>
        <p:txBody>
          <a:bodyPr/>
          <a:lstStyle/>
          <a:p>
            <a:r>
              <a:rPr lang="en-US" dirty="0"/>
              <a:t>Results</a:t>
            </a:r>
          </a:p>
        </p:txBody>
      </p:sp>
      <p:sp>
        <p:nvSpPr>
          <p:cNvPr id="8" name="Content Placeholder 7">
            <a:extLst>
              <a:ext uri="{FF2B5EF4-FFF2-40B4-BE49-F238E27FC236}">
                <a16:creationId xmlns:a16="http://schemas.microsoft.com/office/drawing/2014/main" id="{B7BEB343-9E4C-474A-A211-A142383C1A1F}"/>
              </a:ext>
            </a:extLst>
          </p:cNvPr>
          <p:cNvSpPr>
            <a:spLocks noGrp="1"/>
          </p:cNvSpPr>
          <p:nvPr>
            <p:ph sz="half" idx="1"/>
          </p:nvPr>
        </p:nvSpPr>
        <p:spPr/>
        <p:txBody>
          <a:bodyPr/>
          <a:lstStyle/>
          <a:p>
            <a:pPr marL="0" indent="0" algn="ctr">
              <a:buNone/>
            </a:pPr>
            <a:r>
              <a:rPr lang="en-US" b="1" dirty="0"/>
              <a:t>Additive</a:t>
            </a:r>
          </a:p>
        </p:txBody>
      </p:sp>
      <p:sp>
        <p:nvSpPr>
          <p:cNvPr id="10" name="Content Placeholder 9">
            <a:extLst>
              <a:ext uri="{FF2B5EF4-FFF2-40B4-BE49-F238E27FC236}">
                <a16:creationId xmlns:a16="http://schemas.microsoft.com/office/drawing/2014/main" id="{A3236C12-AEA0-4C6F-8D9C-090413C8A9AD}"/>
              </a:ext>
            </a:extLst>
          </p:cNvPr>
          <p:cNvSpPr>
            <a:spLocks noGrp="1"/>
          </p:cNvSpPr>
          <p:nvPr>
            <p:ph sz="half" idx="2"/>
          </p:nvPr>
        </p:nvSpPr>
        <p:spPr/>
        <p:txBody>
          <a:bodyPr/>
          <a:lstStyle/>
          <a:p>
            <a:pPr marL="0" indent="0" algn="ctr">
              <a:buNone/>
            </a:pPr>
            <a:r>
              <a:rPr lang="en-US" b="1" dirty="0"/>
              <a:t>Multiplicative</a:t>
            </a:r>
          </a:p>
        </p:txBody>
      </p:sp>
      <p:pic>
        <p:nvPicPr>
          <p:cNvPr id="11" name="Picture 10">
            <a:extLst>
              <a:ext uri="{FF2B5EF4-FFF2-40B4-BE49-F238E27FC236}">
                <a16:creationId xmlns:a16="http://schemas.microsoft.com/office/drawing/2014/main" id="{538368E2-CD5A-4EBE-A633-4DDD1DEE0990}"/>
              </a:ext>
            </a:extLst>
          </p:cNvPr>
          <p:cNvPicPr>
            <a:picLocks noChangeAspect="1"/>
          </p:cNvPicPr>
          <p:nvPr/>
        </p:nvPicPr>
        <p:blipFill>
          <a:blip r:embed="rId3"/>
          <a:stretch>
            <a:fillRect/>
          </a:stretch>
        </p:blipFill>
        <p:spPr>
          <a:xfrm>
            <a:off x="1257105" y="3287405"/>
            <a:ext cx="4676775" cy="2057400"/>
          </a:xfrm>
          <a:prstGeom prst="rect">
            <a:avLst/>
          </a:prstGeom>
        </p:spPr>
      </p:pic>
      <p:pic>
        <p:nvPicPr>
          <p:cNvPr id="12" name="Picture 11">
            <a:extLst>
              <a:ext uri="{FF2B5EF4-FFF2-40B4-BE49-F238E27FC236}">
                <a16:creationId xmlns:a16="http://schemas.microsoft.com/office/drawing/2014/main" id="{16AEE340-7397-4536-9A8C-8A867FF986E7}"/>
              </a:ext>
            </a:extLst>
          </p:cNvPr>
          <p:cNvPicPr>
            <a:picLocks noChangeAspect="1"/>
          </p:cNvPicPr>
          <p:nvPr/>
        </p:nvPicPr>
        <p:blipFill>
          <a:blip r:embed="rId4"/>
          <a:stretch>
            <a:fillRect/>
          </a:stretch>
        </p:blipFill>
        <p:spPr>
          <a:xfrm>
            <a:off x="6639897" y="3335030"/>
            <a:ext cx="4714875" cy="2009775"/>
          </a:xfrm>
          <a:prstGeom prst="rect">
            <a:avLst/>
          </a:prstGeom>
        </p:spPr>
      </p:pic>
    </p:spTree>
    <p:extLst>
      <p:ext uri="{BB962C8B-B14F-4D97-AF65-F5344CB8AC3E}">
        <p14:creationId xmlns:p14="http://schemas.microsoft.com/office/powerpoint/2010/main" val="1224919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E9239-5365-4682-8193-3148E44FD2A9}"/>
              </a:ext>
            </a:extLst>
          </p:cNvPr>
          <p:cNvSpPr>
            <a:spLocks noGrp="1"/>
          </p:cNvSpPr>
          <p:nvPr>
            <p:ph type="title"/>
          </p:nvPr>
        </p:nvSpPr>
        <p:spPr/>
        <p:txBody>
          <a:bodyPr/>
          <a:lstStyle/>
          <a:p>
            <a:r>
              <a:rPr lang="en-US" dirty="0"/>
              <a:t>How well Did the BOCR Model Work?</a:t>
            </a:r>
            <a:br>
              <a:rPr lang="en-US" dirty="0"/>
            </a:br>
            <a:r>
              <a:rPr lang="en-US" dirty="0"/>
              <a:t>What would I do Differently?</a:t>
            </a:r>
          </a:p>
        </p:txBody>
      </p:sp>
      <p:sp>
        <p:nvSpPr>
          <p:cNvPr id="5" name="Content Placeholder 4">
            <a:extLst>
              <a:ext uri="{FF2B5EF4-FFF2-40B4-BE49-F238E27FC236}">
                <a16:creationId xmlns:a16="http://schemas.microsoft.com/office/drawing/2014/main" id="{88E12C03-DE54-4068-AD20-FE2B11BCA9AE}"/>
              </a:ext>
            </a:extLst>
          </p:cNvPr>
          <p:cNvSpPr>
            <a:spLocks noGrp="1"/>
          </p:cNvSpPr>
          <p:nvPr>
            <p:ph idx="1"/>
          </p:nvPr>
        </p:nvSpPr>
        <p:spPr/>
        <p:txBody>
          <a:bodyPr/>
          <a:lstStyle/>
          <a:p>
            <a:r>
              <a:rPr lang="en-US" dirty="0"/>
              <a:t>While I think the BOCR model worked, I wish I could have gone back and created more alternatives</a:t>
            </a:r>
          </a:p>
          <a:p>
            <a:pPr lvl="1"/>
            <a:r>
              <a:rPr lang="en-US" dirty="0"/>
              <a:t>I mainly stuck to the alternatives presented in the case study</a:t>
            </a:r>
          </a:p>
          <a:p>
            <a:r>
              <a:rPr lang="en-US" dirty="0"/>
              <a:t>I didn’t have any rank reversals, which might have happened if I added more alternatives</a:t>
            </a:r>
          </a:p>
          <a:p>
            <a:endParaRPr lang="en-US" dirty="0"/>
          </a:p>
        </p:txBody>
      </p:sp>
    </p:spTree>
    <p:extLst>
      <p:ext uri="{BB962C8B-B14F-4D97-AF65-F5344CB8AC3E}">
        <p14:creationId xmlns:p14="http://schemas.microsoft.com/office/powerpoint/2010/main" val="620356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A511D9-1F52-4AFE-8C1D-ED5291D849CD}"/>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3945409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0DDBB-11BB-442B-8C37-DD5A710F8CC3}"/>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A3D6045-AFEA-4513-B0EF-1448064CE2B7}"/>
              </a:ext>
            </a:extLst>
          </p:cNvPr>
          <p:cNvSpPr>
            <a:spLocks noGrp="1"/>
          </p:cNvSpPr>
          <p:nvPr>
            <p:ph idx="1"/>
          </p:nvPr>
        </p:nvSpPr>
        <p:spPr/>
        <p:txBody>
          <a:bodyPr/>
          <a:lstStyle/>
          <a:p>
            <a:r>
              <a:rPr lang="en-US" dirty="0"/>
              <a:t>European digital publishing company founded in Germany in 1946</a:t>
            </a:r>
          </a:p>
          <a:p>
            <a:r>
              <a:rPr lang="en-US" dirty="0"/>
              <a:t>Committed to sustainable practices</a:t>
            </a:r>
          </a:p>
          <a:p>
            <a:pPr lvl="1"/>
            <a:r>
              <a:rPr lang="en-US" dirty="0"/>
              <a:t>Florian </a:t>
            </a:r>
            <a:r>
              <a:rPr lang="en-US" dirty="0" err="1"/>
              <a:t>Nehm</a:t>
            </a:r>
            <a:r>
              <a:rPr lang="en-US" dirty="0"/>
              <a:t> – Head of Corporate Sustainability and EU Affairs</a:t>
            </a:r>
          </a:p>
        </p:txBody>
      </p:sp>
      <p:sp>
        <p:nvSpPr>
          <p:cNvPr id="4" name="AutoShape 2" descr="Axel Springer SE">
            <a:extLst>
              <a:ext uri="{FF2B5EF4-FFF2-40B4-BE49-F238E27FC236}">
                <a16:creationId xmlns:a16="http://schemas.microsoft.com/office/drawing/2014/main" id="{D2101B57-9EA6-49BD-8E0A-009E666B92DE}"/>
              </a:ext>
            </a:extLst>
          </p:cNvPr>
          <p:cNvSpPr>
            <a:spLocks noChangeAspect="1" noChangeArrowheads="1"/>
          </p:cNvSpPr>
          <p:nvPr/>
        </p:nvSpPr>
        <p:spPr bwMode="auto">
          <a:xfrm>
            <a:off x="15505612" y="-1699002"/>
            <a:ext cx="57142" cy="5714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Axel Springer SE">
            <a:extLst>
              <a:ext uri="{FF2B5EF4-FFF2-40B4-BE49-F238E27FC236}">
                <a16:creationId xmlns:a16="http://schemas.microsoft.com/office/drawing/2014/main" id="{09D1E619-E72C-440D-9317-8888085CC0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4878" y="348047"/>
            <a:ext cx="2642823" cy="14859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CAE1992-D4C6-456A-B183-792E36671676}"/>
              </a:ext>
            </a:extLst>
          </p:cNvPr>
          <p:cNvPicPr>
            <a:picLocks noChangeAspect="1"/>
          </p:cNvPicPr>
          <p:nvPr/>
        </p:nvPicPr>
        <p:blipFill>
          <a:blip r:embed="rId3"/>
          <a:stretch>
            <a:fillRect/>
          </a:stretch>
        </p:blipFill>
        <p:spPr>
          <a:xfrm>
            <a:off x="1764684" y="3816650"/>
            <a:ext cx="8416546" cy="2374317"/>
          </a:xfrm>
          <a:prstGeom prst="rect">
            <a:avLst/>
          </a:prstGeom>
        </p:spPr>
      </p:pic>
    </p:spTree>
    <p:extLst>
      <p:ext uri="{BB962C8B-B14F-4D97-AF65-F5344CB8AC3E}">
        <p14:creationId xmlns:p14="http://schemas.microsoft.com/office/powerpoint/2010/main" val="1184989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75EFA-6A0B-444F-8281-C9267911D3DC}"/>
              </a:ext>
            </a:extLst>
          </p:cNvPr>
          <p:cNvSpPr>
            <a:spLocks noGrp="1"/>
          </p:cNvSpPr>
          <p:nvPr>
            <p:ph type="title"/>
          </p:nvPr>
        </p:nvSpPr>
        <p:spPr/>
        <p:txBody>
          <a:bodyPr/>
          <a:lstStyle/>
          <a:p>
            <a:r>
              <a:rPr lang="en-US" dirty="0"/>
              <a:t>Decision at Stake</a:t>
            </a:r>
          </a:p>
        </p:txBody>
      </p:sp>
      <p:sp>
        <p:nvSpPr>
          <p:cNvPr id="3" name="Content Placeholder 2">
            <a:extLst>
              <a:ext uri="{FF2B5EF4-FFF2-40B4-BE49-F238E27FC236}">
                <a16:creationId xmlns:a16="http://schemas.microsoft.com/office/drawing/2014/main" id="{3AFACD12-BFA1-4CB8-8CC6-569A48C8C2FC}"/>
              </a:ext>
            </a:extLst>
          </p:cNvPr>
          <p:cNvSpPr>
            <a:spLocks noGrp="1"/>
          </p:cNvSpPr>
          <p:nvPr>
            <p:ph idx="1"/>
          </p:nvPr>
        </p:nvSpPr>
        <p:spPr/>
        <p:txBody>
          <a:bodyPr/>
          <a:lstStyle/>
          <a:p>
            <a:r>
              <a:rPr lang="en-US" dirty="0"/>
              <a:t>In 2011 </a:t>
            </a:r>
            <a:r>
              <a:rPr lang="en-US" dirty="0" err="1"/>
              <a:t>Nehm</a:t>
            </a:r>
            <a:r>
              <a:rPr lang="en-US" dirty="0"/>
              <a:t> “read a few interesting new details about </a:t>
            </a:r>
            <a:r>
              <a:rPr lang="en-US" dirty="0">
                <a:highlight>
                  <a:srgbClr val="FFFF00"/>
                </a:highlight>
              </a:rPr>
              <a:t>working conditions</a:t>
            </a:r>
            <a:r>
              <a:rPr lang="en-US" dirty="0"/>
              <a:t>, </a:t>
            </a:r>
            <a:r>
              <a:rPr lang="en-US" dirty="0">
                <a:highlight>
                  <a:srgbClr val="FFFF00"/>
                </a:highlight>
              </a:rPr>
              <a:t>environmental aspects </a:t>
            </a:r>
            <a:r>
              <a:rPr lang="en-US" dirty="0"/>
              <a:t>and about the </a:t>
            </a:r>
            <a:r>
              <a:rPr lang="en-US" dirty="0">
                <a:highlight>
                  <a:srgbClr val="FFFF00"/>
                </a:highlight>
              </a:rPr>
              <a:t>devastating circumstances </a:t>
            </a:r>
            <a:r>
              <a:rPr lang="en-US" dirty="0"/>
              <a:t>under which some minerals were excavated in Eastern Congo”</a:t>
            </a:r>
          </a:p>
          <a:p>
            <a:pPr lvl="1"/>
            <a:r>
              <a:rPr lang="en-US" dirty="0"/>
              <a:t>Sold to perpetuate the fighting the DRC</a:t>
            </a:r>
          </a:p>
          <a:p>
            <a:r>
              <a:rPr lang="en-US" dirty="0"/>
              <a:t>Dependent on these devices made by Apple</a:t>
            </a:r>
          </a:p>
          <a:p>
            <a:r>
              <a:rPr lang="en-US" dirty="0"/>
              <a:t>Usage of these devices internally</a:t>
            </a:r>
          </a:p>
          <a:p>
            <a:pPr lvl="1"/>
            <a:r>
              <a:rPr lang="en-US" dirty="0"/>
              <a:t>Created apps for sales and revenue numbers, forecasts, etc.</a:t>
            </a:r>
          </a:p>
          <a:p>
            <a:r>
              <a:rPr lang="en-US" dirty="0"/>
              <a:t>What to do?</a:t>
            </a:r>
          </a:p>
        </p:txBody>
      </p:sp>
      <p:pic>
        <p:nvPicPr>
          <p:cNvPr id="2050" name="Picture 2" descr="Conflict Minerals | Ethical Consumer">
            <a:extLst>
              <a:ext uri="{FF2B5EF4-FFF2-40B4-BE49-F238E27FC236}">
                <a16:creationId xmlns:a16="http://schemas.microsoft.com/office/drawing/2014/main" id="{77244207-CA7D-4617-BCEF-7D0085F84E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1248" y="166616"/>
            <a:ext cx="3010248" cy="2013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81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A0343-6F65-4705-852B-DF236509F890}"/>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E8BC8A56-39FA-4A21-B5FC-333C9035B04C}"/>
              </a:ext>
            </a:extLst>
          </p:cNvPr>
          <p:cNvSpPr>
            <a:spLocks noGrp="1"/>
          </p:cNvSpPr>
          <p:nvPr>
            <p:ph idx="1"/>
          </p:nvPr>
        </p:nvSpPr>
        <p:spPr/>
        <p:txBody>
          <a:bodyPr/>
          <a:lstStyle/>
          <a:p>
            <a:r>
              <a:rPr lang="en-US" dirty="0"/>
              <a:t>Do Nothing/Inform CEO – Mathias </a:t>
            </a:r>
            <a:r>
              <a:rPr lang="en-US" dirty="0" err="1"/>
              <a:t>Döpfner</a:t>
            </a:r>
            <a:endParaRPr lang="en-US" dirty="0"/>
          </a:p>
          <a:p>
            <a:pPr marL="0" indent="0">
              <a:buNone/>
            </a:pPr>
            <a:endParaRPr lang="en-US" dirty="0"/>
          </a:p>
          <a:p>
            <a:r>
              <a:rPr lang="en-US" dirty="0"/>
              <a:t>Use their publishing platform to shed light on this issue to companies and consumers and KEEP using the Apple devices they have</a:t>
            </a:r>
          </a:p>
          <a:p>
            <a:pPr marL="0" indent="0">
              <a:buNone/>
            </a:pPr>
            <a:endParaRPr lang="en-US" dirty="0"/>
          </a:p>
          <a:p>
            <a:r>
              <a:rPr lang="en-US" dirty="0"/>
              <a:t>Use their publishing platform to shed light on this issue to companies and consumers and STOP using the Apple devices they have and switch to a more environmentally friendly device</a:t>
            </a:r>
          </a:p>
          <a:p>
            <a:endParaRPr lang="en-US" dirty="0"/>
          </a:p>
        </p:txBody>
      </p:sp>
      <p:pic>
        <p:nvPicPr>
          <p:cNvPr id="4" name="Picture 3">
            <a:extLst>
              <a:ext uri="{FF2B5EF4-FFF2-40B4-BE49-F238E27FC236}">
                <a16:creationId xmlns:a16="http://schemas.microsoft.com/office/drawing/2014/main" id="{4EE19BEB-0F68-4F27-9C7B-24E4BEE0CB35}"/>
              </a:ext>
            </a:extLst>
          </p:cNvPr>
          <p:cNvPicPr>
            <a:picLocks noChangeAspect="1"/>
          </p:cNvPicPr>
          <p:nvPr/>
        </p:nvPicPr>
        <p:blipFill>
          <a:blip r:embed="rId3"/>
          <a:stretch>
            <a:fillRect/>
          </a:stretch>
        </p:blipFill>
        <p:spPr>
          <a:xfrm>
            <a:off x="6619022" y="170348"/>
            <a:ext cx="5330494" cy="2516803"/>
          </a:xfrm>
          <a:prstGeom prst="rect">
            <a:avLst/>
          </a:prstGeom>
        </p:spPr>
      </p:pic>
    </p:spTree>
    <p:extLst>
      <p:ext uri="{BB962C8B-B14F-4D97-AF65-F5344CB8AC3E}">
        <p14:creationId xmlns:p14="http://schemas.microsoft.com/office/powerpoint/2010/main" val="274299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7606-077B-4384-8F83-949E667C82E5}"/>
              </a:ext>
            </a:extLst>
          </p:cNvPr>
          <p:cNvSpPr>
            <a:spLocks noGrp="1"/>
          </p:cNvSpPr>
          <p:nvPr>
            <p:ph type="title"/>
          </p:nvPr>
        </p:nvSpPr>
        <p:spPr/>
        <p:txBody>
          <a:bodyPr/>
          <a:lstStyle/>
          <a:p>
            <a:r>
              <a:rPr lang="en-US" dirty="0"/>
              <a:t>Where to get devices from?</a:t>
            </a:r>
          </a:p>
        </p:txBody>
      </p:sp>
      <p:pic>
        <p:nvPicPr>
          <p:cNvPr id="4" name="Picture 3">
            <a:extLst>
              <a:ext uri="{FF2B5EF4-FFF2-40B4-BE49-F238E27FC236}">
                <a16:creationId xmlns:a16="http://schemas.microsoft.com/office/drawing/2014/main" id="{71543580-1C6B-4251-92C8-7E78360DEBF5}"/>
              </a:ext>
            </a:extLst>
          </p:cNvPr>
          <p:cNvPicPr>
            <a:picLocks noChangeAspect="1"/>
          </p:cNvPicPr>
          <p:nvPr/>
        </p:nvPicPr>
        <p:blipFill>
          <a:blip r:embed="rId2"/>
          <a:stretch>
            <a:fillRect/>
          </a:stretch>
        </p:blipFill>
        <p:spPr>
          <a:xfrm>
            <a:off x="3595687" y="1418514"/>
            <a:ext cx="5097937" cy="5253303"/>
          </a:xfrm>
          <a:prstGeom prst="rect">
            <a:avLst/>
          </a:prstGeom>
        </p:spPr>
      </p:pic>
      <p:sp>
        <p:nvSpPr>
          <p:cNvPr id="5" name="Oval 4">
            <a:extLst>
              <a:ext uri="{FF2B5EF4-FFF2-40B4-BE49-F238E27FC236}">
                <a16:creationId xmlns:a16="http://schemas.microsoft.com/office/drawing/2014/main" id="{5CA90199-1F6C-44F7-8871-D5D49D629120}"/>
              </a:ext>
            </a:extLst>
          </p:cNvPr>
          <p:cNvSpPr/>
          <p:nvPr/>
        </p:nvSpPr>
        <p:spPr>
          <a:xfrm>
            <a:off x="3875964" y="3548418"/>
            <a:ext cx="2811439" cy="3411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9957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4AE93-5C4B-417C-A206-D988201AC845}"/>
              </a:ext>
            </a:extLst>
          </p:cNvPr>
          <p:cNvSpPr>
            <a:spLocks noGrp="1"/>
          </p:cNvSpPr>
          <p:nvPr>
            <p:ph type="title"/>
          </p:nvPr>
        </p:nvSpPr>
        <p:spPr/>
        <p:txBody>
          <a:bodyPr>
            <a:normAutofit fontScale="90000"/>
          </a:bodyPr>
          <a:lstStyle/>
          <a:p>
            <a:r>
              <a:rPr lang="en-US" dirty="0"/>
              <a:t>Criteria for Axel Springer</a:t>
            </a:r>
            <a:br>
              <a:rPr lang="en-US" dirty="0"/>
            </a:br>
            <a:r>
              <a:rPr lang="en-US" sz="1800" dirty="0"/>
              <a:t>From the perspective of Florian </a:t>
            </a:r>
            <a:r>
              <a:rPr lang="en-US" sz="1800" dirty="0" err="1"/>
              <a:t>Nehm</a:t>
            </a:r>
            <a:br>
              <a:rPr lang="en-US" dirty="0"/>
            </a:br>
            <a:endParaRPr lang="en-US" dirty="0"/>
          </a:p>
        </p:txBody>
      </p:sp>
      <p:sp>
        <p:nvSpPr>
          <p:cNvPr id="4" name="Text Placeholder 3">
            <a:extLst>
              <a:ext uri="{FF2B5EF4-FFF2-40B4-BE49-F238E27FC236}">
                <a16:creationId xmlns:a16="http://schemas.microsoft.com/office/drawing/2014/main" id="{BB429B3B-6F5F-4CDA-8D0E-DE50C1317984}"/>
              </a:ext>
            </a:extLst>
          </p:cNvPr>
          <p:cNvSpPr>
            <a:spLocks noGrp="1"/>
          </p:cNvSpPr>
          <p:nvPr>
            <p:ph type="body" idx="1"/>
          </p:nvPr>
        </p:nvSpPr>
        <p:spPr/>
        <p:txBody>
          <a:bodyPr/>
          <a:lstStyle/>
          <a:p>
            <a:r>
              <a:rPr lang="en-US" dirty="0"/>
              <a:t>Strategic Criteria</a:t>
            </a:r>
          </a:p>
        </p:txBody>
      </p:sp>
      <p:sp>
        <p:nvSpPr>
          <p:cNvPr id="3" name="Content Placeholder 2">
            <a:extLst>
              <a:ext uri="{FF2B5EF4-FFF2-40B4-BE49-F238E27FC236}">
                <a16:creationId xmlns:a16="http://schemas.microsoft.com/office/drawing/2014/main" id="{29B6944F-F2C3-4262-8DE2-0CB234389573}"/>
              </a:ext>
            </a:extLst>
          </p:cNvPr>
          <p:cNvSpPr>
            <a:spLocks noGrp="1"/>
          </p:cNvSpPr>
          <p:nvPr>
            <p:ph sz="half" idx="2"/>
          </p:nvPr>
        </p:nvSpPr>
        <p:spPr/>
        <p:txBody>
          <a:bodyPr>
            <a:normAutofit/>
          </a:bodyPr>
          <a:lstStyle/>
          <a:p>
            <a:r>
              <a:rPr lang="en-US" dirty="0"/>
              <a:t>Consumer Responsibility</a:t>
            </a:r>
          </a:p>
          <a:p>
            <a:r>
              <a:rPr lang="en-US" dirty="0"/>
              <a:t>Corporate Sustainability</a:t>
            </a:r>
          </a:p>
          <a:p>
            <a:r>
              <a:rPr lang="en-US" dirty="0"/>
              <a:t>Profit</a:t>
            </a:r>
          </a:p>
          <a:p>
            <a:r>
              <a:rPr lang="en-US" dirty="0"/>
              <a:t>Reputation/Brand</a:t>
            </a:r>
          </a:p>
        </p:txBody>
      </p:sp>
      <p:sp>
        <p:nvSpPr>
          <p:cNvPr id="5" name="Text Placeholder 4">
            <a:extLst>
              <a:ext uri="{FF2B5EF4-FFF2-40B4-BE49-F238E27FC236}">
                <a16:creationId xmlns:a16="http://schemas.microsoft.com/office/drawing/2014/main" id="{1D6924A9-7608-4CB5-AED4-21F3A9CBA6B6}"/>
              </a:ext>
            </a:extLst>
          </p:cNvPr>
          <p:cNvSpPr>
            <a:spLocks noGrp="1"/>
          </p:cNvSpPr>
          <p:nvPr>
            <p:ph type="body" sz="quarter" idx="3"/>
          </p:nvPr>
        </p:nvSpPr>
        <p:spPr/>
        <p:txBody>
          <a:bodyPr/>
          <a:lstStyle/>
          <a:p>
            <a:r>
              <a:rPr lang="en-US" dirty="0"/>
              <a:t>Control Criteria</a:t>
            </a:r>
          </a:p>
        </p:txBody>
      </p:sp>
      <p:sp>
        <p:nvSpPr>
          <p:cNvPr id="6" name="Content Placeholder 5">
            <a:extLst>
              <a:ext uri="{FF2B5EF4-FFF2-40B4-BE49-F238E27FC236}">
                <a16:creationId xmlns:a16="http://schemas.microsoft.com/office/drawing/2014/main" id="{45083BD4-87A2-462B-AB13-33B7B933F9AD}"/>
              </a:ext>
            </a:extLst>
          </p:cNvPr>
          <p:cNvSpPr>
            <a:spLocks noGrp="1"/>
          </p:cNvSpPr>
          <p:nvPr>
            <p:ph sz="quarter" idx="4"/>
          </p:nvPr>
        </p:nvSpPr>
        <p:spPr/>
        <p:txBody>
          <a:bodyPr>
            <a:normAutofit/>
          </a:bodyPr>
          <a:lstStyle/>
          <a:p>
            <a:r>
              <a:rPr lang="en-US" dirty="0"/>
              <a:t>Environmental</a:t>
            </a:r>
          </a:p>
          <a:p>
            <a:r>
              <a:rPr lang="en-US" dirty="0"/>
              <a:t>Operational</a:t>
            </a:r>
          </a:p>
          <a:p>
            <a:r>
              <a:rPr lang="en-US" dirty="0"/>
              <a:t>Organizational</a:t>
            </a:r>
          </a:p>
        </p:txBody>
      </p:sp>
    </p:spTree>
    <p:extLst>
      <p:ext uri="{BB962C8B-B14F-4D97-AF65-F5344CB8AC3E}">
        <p14:creationId xmlns:p14="http://schemas.microsoft.com/office/powerpoint/2010/main" val="3714170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47310-7A83-4D23-B2A4-AC0D1ADAE798}"/>
              </a:ext>
            </a:extLst>
          </p:cNvPr>
          <p:cNvSpPr>
            <a:spLocks noGrp="1"/>
          </p:cNvSpPr>
          <p:nvPr>
            <p:ph type="title"/>
          </p:nvPr>
        </p:nvSpPr>
        <p:spPr/>
        <p:txBody>
          <a:bodyPr/>
          <a:lstStyle/>
          <a:p>
            <a:r>
              <a:rPr lang="en-US" dirty="0"/>
              <a:t>Key Factors</a:t>
            </a:r>
          </a:p>
        </p:txBody>
      </p:sp>
      <p:sp>
        <p:nvSpPr>
          <p:cNvPr id="4" name="Content Placeholder 3">
            <a:extLst>
              <a:ext uri="{FF2B5EF4-FFF2-40B4-BE49-F238E27FC236}">
                <a16:creationId xmlns:a16="http://schemas.microsoft.com/office/drawing/2014/main" id="{9D5E5E16-8369-4C5C-825B-101BBD1B2DC3}"/>
              </a:ext>
            </a:extLst>
          </p:cNvPr>
          <p:cNvSpPr>
            <a:spLocks noGrp="1"/>
          </p:cNvSpPr>
          <p:nvPr>
            <p:ph sz="half" idx="1"/>
          </p:nvPr>
        </p:nvSpPr>
        <p:spPr>
          <a:xfrm>
            <a:off x="921224" y="2285999"/>
            <a:ext cx="3391469" cy="3581401"/>
          </a:xfrm>
        </p:spPr>
        <p:txBody>
          <a:bodyPr/>
          <a:lstStyle/>
          <a:p>
            <a:pPr marL="0" indent="0" algn="ctr">
              <a:buNone/>
            </a:pPr>
            <a:r>
              <a:rPr lang="en-US" dirty="0"/>
              <a:t>Environmental</a:t>
            </a:r>
          </a:p>
          <a:p>
            <a:r>
              <a:rPr lang="en-US" dirty="0"/>
              <a:t>Funding the conflict in the DRC - Cost</a:t>
            </a:r>
          </a:p>
          <a:p>
            <a:r>
              <a:rPr lang="en-US" dirty="0"/>
              <a:t>Usage of conflict minerals in general – Cost/Risk</a:t>
            </a:r>
          </a:p>
          <a:p>
            <a:endParaRPr lang="en-US" dirty="0"/>
          </a:p>
        </p:txBody>
      </p:sp>
      <p:sp>
        <p:nvSpPr>
          <p:cNvPr id="5" name="Content Placeholder 4">
            <a:extLst>
              <a:ext uri="{FF2B5EF4-FFF2-40B4-BE49-F238E27FC236}">
                <a16:creationId xmlns:a16="http://schemas.microsoft.com/office/drawing/2014/main" id="{24D8F783-CDBA-499A-9D0E-7B3CD43AEF4C}"/>
              </a:ext>
            </a:extLst>
          </p:cNvPr>
          <p:cNvSpPr>
            <a:spLocks noGrp="1"/>
          </p:cNvSpPr>
          <p:nvPr>
            <p:ph sz="half" idx="2"/>
          </p:nvPr>
        </p:nvSpPr>
        <p:spPr>
          <a:xfrm>
            <a:off x="4996853" y="2285999"/>
            <a:ext cx="3391469" cy="3581401"/>
          </a:xfrm>
        </p:spPr>
        <p:txBody>
          <a:bodyPr/>
          <a:lstStyle/>
          <a:p>
            <a:pPr marL="0" indent="0" algn="ctr">
              <a:buNone/>
            </a:pPr>
            <a:r>
              <a:rPr lang="en-US" dirty="0"/>
              <a:t>Operational</a:t>
            </a:r>
          </a:p>
          <a:p>
            <a:r>
              <a:rPr lang="en-US" dirty="0"/>
              <a:t>Innovative Thinking - Risk</a:t>
            </a:r>
          </a:p>
          <a:p>
            <a:r>
              <a:rPr lang="en-US" dirty="0"/>
              <a:t>Usage of conflict minerals within Axel Springer – Cost/Risk</a:t>
            </a:r>
          </a:p>
          <a:p>
            <a:r>
              <a:rPr lang="en-US" dirty="0"/>
              <a:t>Training - Cost</a:t>
            </a:r>
          </a:p>
        </p:txBody>
      </p:sp>
      <p:sp>
        <p:nvSpPr>
          <p:cNvPr id="7" name="Content Placeholder 4">
            <a:extLst>
              <a:ext uri="{FF2B5EF4-FFF2-40B4-BE49-F238E27FC236}">
                <a16:creationId xmlns:a16="http://schemas.microsoft.com/office/drawing/2014/main" id="{9FB4179F-681D-4398-AE92-563B83703AF7}"/>
              </a:ext>
            </a:extLst>
          </p:cNvPr>
          <p:cNvSpPr txBox="1">
            <a:spLocks/>
          </p:cNvSpPr>
          <p:nvPr/>
        </p:nvSpPr>
        <p:spPr>
          <a:xfrm>
            <a:off x="8280911" y="2285999"/>
            <a:ext cx="3391469" cy="3581401"/>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buNone/>
            </a:pPr>
            <a:r>
              <a:rPr lang="en-US" dirty="0"/>
              <a:t>Organizational</a:t>
            </a:r>
          </a:p>
          <a:p>
            <a:r>
              <a:rPr lang="en-US" dirty="0"/>
              <a:t>Reputation - BOCR</a:t>
            </a:r>
          </a:p>
          <a:p>
            <a:r>
              <a:rPr lang="en-US" dirty="0"/>
              <a:t>Subscriptions to magazines – B/O</a:t>
            </a:r>
          </a:p>
          <a:p>
            <a:r>
              <a:rPr lang="en-US" dirty="0"/>
              <a:t>Sustainability commitment - BOCR</a:t>
            </a:r>
          </a:p>
        </p:txBody>
      </p:sp>
    </p:spTree>
    <p:extLst>
      <p:ext uri="{BB962C8B-B14F-4D97-AF65-F5344CB8AC3E}">
        <p14:creationId xmlns:p14="http://schemas.microsoft.com/office/powerpoint/2010/main" val="39801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9A719-A0BF-46BF-A0D5-07327E445605}"/>
              </a:ext>
            </a:extLst>
          </p:cNvPr>
          <p:cNvSpPr>
            <a:spLocks noGrp="1"/>
          </p:cNvSpPr>
          <p:nvPr>
            <p:ph type="title"/>
          </p:nvPr>
        </p:nvSpPr>
        <p:spPr/>
        <p:txBody>
          <a:bodyPr/>
          <a:lstStyle/>
          <a:p>
            <a:r>
              <a:rPr lang="en-US" dirty="0"/>
              <a:t>The Net-Net</a:t>
            </a:r>
          </a:p>
        </p:txBody>
      </p:sp>
      <p:pic>
        <p:nvPicPr>
          <p:cNvPr id="5" name="Picture 4">
            <a:extLst>
              <a:ext uri="{FF2B5EF4-FFF2-40B4-BE49-F238E27FC236}">
                <a16:creationId xmlns:a16="http://schemas.microsoft.com/office/drawing/2014/main" id="{F28BCD14-9B83-4AD7-9E68-20F8E8985906}"/>
              </a:ext>
            </a:extLst>
          </p:cNvPr>
          <p:cNvPicPr>
            <a:picLocks noChangeAspect="1"/>
          </p:cNvPicPr>
          <p:nvPr/>
        </p:nvPicPr>
        <p:blipFill>
          <a:blip r:embed="rId2"/>
          <a:stretch>
            <a:fillRect/>
          </a:stretch>
        </p:blipFill>
        <p:spPr>
          <a:xfrm>
            <a:off x="1219200" y="1887390"/>
            <a:ext cx="3857625" cy="4667250"/>
          </a:xfrm>
          <a:prstGeom prst="rect">
            <a:avLst/>
          </a:prstGeom>
        </p:spPr>
      </p:pic>
      <p:pic>
        <p:nvPicPr>
          <p:cNvPr id="6" name="Picture 5">
            <a:extLst>
              <a:ext uri="{FF2B5EF4-FFF2-40B4-BE49-F238E27FC236}">
                <a16:creationId xmlns:a16="http://schemas.microsoft.com/office/drawing/2014/main" id="{737A824D-57AA-489C-B52A-4C77ED21A437}"/>
              </a:ext>
            </a:extLst>
          </p:cNvPr>
          <p:cNvPicPr>
            <a:picLocks noChangeAspect="1"/>
          </p:cNvPicPr>
          <p:nvPr/>
        </p:nvPicPr>
        <p:blipFill>
          <a:blip r:embed="rId3"/>
          <a:stretch>
            <a:fillRect/>
          </a:stretch>
        </p:blipFill>
        <p:spPr>
          <a:xfrm>
            <a:off x="5229225" y="319309"/>
            <a:ext cx="6696075" cy="6315075"/>
          </a:xfrm>
          <a:prstGeom prst="rect">
            <a:avLst/>
          </a:prstGeom>
        </p:spPr>
      </p:pic>
    </p:spTree>
    <p:extLst>
      <p:ext uri="{BB962C8B-B14F-4D97-AF65-F5344CB8AC3E}">
        <p14:creationId xmlns:p14="http://schemas.microsoft.com/office/powerpoint/2010/main" val="348087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E07A0-6061-44F6-9C02-282CCE11E9C0}"/>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3B3C00E7-1336-4377-9DF9-EA6F03E923F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35DA5B8-5A9D-4C78-B1B2-426A0956E72C}"/>
              </a:ext>
            </a:extLst>
          </p:cNvPr>
          <p:cNvPicPr>
            <a:picLocks noChangeAspect="1"/>
          </p:cNvPicPr>
          <p:nvPr/>
        </p:nvPicPr>
        <p:blipFill>
          <a:blip r:embed="rId2"/>
          <a:stretch>
            <a:fillRect/>
          </a:stretch>
        </p:blipFill>
        <p:spPr>
          <a:xfrm>
            <a:off x="4115047" y="819476"/>
            <a:ext cx="3961905" cy="5219048"/>
          </a:xfrm>
          <a:prstGeom prst="rect">
            <a:avLst/>
          </a:prstGeom>
        </p:spPr>
      </p:pic>
    </p:spTree>
    <p:extLst>
      <p:ext uri="{BB962C8B-B14F-4D97-AF65-F5344CB8AC3E}">
        <p14:creationId xmlns:p14="http://schemas.microsoft.com/office/powerpoint/2010/main" val="125257320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406</TotalTime>
  <Words>740</Words>
  <Application>Microsoft Office PowerPoint</Application>
  <PresentationFormat>Widescreen</PresentationFormat>
  <Paragraphs>107</Paragraphs>
  <Slides>16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Franklin Gothic Book</vt:lpstr>
      <vt:lpstr>Crop</vt:lpstr>
      <vt:lpstr>Axel Springer  Sustainability in Danger</vt:lpstr>
      <vt:lpstr>Background</vt:lpstr>
      <vt:lpstr>Decision at Stake</vt:lpstr>
      <vt:lpstr>Alternatives</vt:lpstr>
      <vt:lpstr>Where to get devices from?</vt:lpstr>
      <vt:lpstr>Criteria for Axel Springer From the perspective of Florian Nehm </vt:lpstr>
      <vt:lpstr>Key Factors</vt:lpstr>
      <vt:lpstr>The Net-Net</vt:lpstr>
      <vt:lpstr>Benefits</vt:lpstr>
      <vt:lpstr>Opportunities</vt:lpstr>
      <vt:lpstr>Costs</vt:lpstr>
      <vt:lpstr>Risks</vt:lpstr>
      <vt:lpstr>Results</vt:lpstr>
      <vt:lpstr>Results</vt:lpstr>
      <vt:lpstr>How well Did the BOCR Model Work? What would I do Differently?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Axel Springer and Sustainability</dc:title>
  <dc:creator>Goldstein, Dan</dc:creator>
  <cp:lastModifiedBy>Goldstein, Dan</cp:lastModifiedBy>
  <cp:revision>22</cp:revision>
  <dcterms:created xsi:type="dcterms:W3CDTF">2020-09-30T18:07:14Z</dcterms:created>
  <dcterms:modified xsi:type="dcterms:W3CDTF">2020-10-01T00:53:14Z</dcterms:modified>
</cp:coreProperties>
</file>