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E2060-FAE2-4142-83F3-F12224ADAC81}" type="datetimeFigureOut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ED8FE-2802-4EF9-9DC5-03E3E6387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5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3AD4-DCF8-4CDF-9801-6E5F17CFF26E}" type="datetimeFigureOut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270E-B005-42DB-9003-7F202254C1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3AD4-DCF8-4CDF-9801-6E5F17CFF26E}" type="datetimeFigureOut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270E-B005-42DB-9003-7F202254C1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3AD4-DCF8-4CDF-9801-6E5F17CFF26E}" type="datetimeFigureOut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270E-B005-42DB-9003-7F202254C1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3AD4-DCF8-4CDF-9801-6E5F17CFF26E}" type="datetimeFigureOut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270E-B005-42DB-9003-7F202254C1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3AD4-DCF8-4CDF-9801-6E5F17CFF26E}" type="datetimeFigureOut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270E-B005-42DB-9003-7F202254C1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3AD4-DCF8-4CDF-9801-6E5F17CFF26E}" type="datetimeFigureOut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270E-B005-42DB-9003-7F202254C1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3AD4-DCF8-4CDF-9801-6E5F17CFF26E}" type="datetimeFigureOut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270E-B005-42DB-9003-7F202254C1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3AD4-DCF8-4CDF-9801-6E5F17CFF26E}" type="datetimeFigureOut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270E-B005-42DB-9003-7F202254C1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3AD4-DCF8-4CDF-9801-6E5F17CFF26E}" type="datetimeFigureOut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270E-B005-42DB-9003-7F202254C1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3AD4-DCF8-4CDF-9801-6E5F17CFF26E}" type="datetimeFigureOut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270E-B005-42DB-9003-7F202254C1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3AD4-DCF8-4CDF-9801-6E5F17CFF26E}" type="datetimeFigureOut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270E-B005-42DB-9003-7F202254C1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73AD4-DCF8-4CDF-9801-6E5F17CFF26E}" type="datetimeFigureOut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2270E-B005-42DB-9003-7F202254C1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/>
              <a:t>Konica Minolta’s Automated Workflow Decision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 smtClean="0"/>
              <a:t>Gary Valkavitch</a:t>
            </a:r>
          </a:p>
          <a:p>
            <a:r>
              <a:rPr lang="en-US" dirty="0" smtClean="0"/>
              <a:t>Prasad Pashte</a:t>
            </a:r>
          </a:p>
          <a:p>
            <a:r>
              <a:rPr lang="en-US" dirty="0" smtClean="0"/>
              <a:t>Ed Gleeson</a:t>
            </a:r>
            <a:endParaRPr lang="en-US" dirty="0"/>
          </a:p>
        </p:txBody>
      </p:sp>
      <p:pic>
        <p:nvPicPr>
          <p:cNvPr id="1026" name="Picture 2" descr="C:\Users\Public\Pictures\Ko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546" y="152400"/>
            <a:ext cx="2110854" cy="1219200"/>
          </a:xfrm>
          <a:prstGeom prst="rect">
            <a:avLst/>
          </a:prstGeom>
          <a:noFill/>
        </p:spPr>
      </p:pic>
      <p:pic>
        <p:nvPicPr>
          <p:cNvPr id="4" name="Picture 2" descr="https://www.mbaselect.com/images/logos/pittsbur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333375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pic>
        <p:nvPicPr>
          <p:cNvPr id="4" name="Picture 2" descr="C:\Users\Public\Pictures\Ko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4659" y="152400"/>
            <a:ext cx="1583141" cy="9144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6495729" cy="504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Result—Strategic Criteria Priorities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8229600" cy="3197874"/>
          </a:xfrm>
          <a:prstGeom prst="rect">
            <a:avLst/>
          </a:prstGeom>
          <a:noFill/>
        </p:spPr>
      </p:pic>
      <p:pic>
        <p:nvPicPr>
          <p:cNvPr id="5" name="Picture 2" descr="C:\Users\Public\Pictures\Ko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4659" y="152400"/>
            <a:ext cx="1583141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Result—BOCR Priorities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763000" cy="5486400"/>
          </a:xfrm>
          <a:prstGeom prst="rect">
            <a:avLst/>
          </a:prstGeom>
          <a:noFill/>
        </p:spPr>
      </p:pic>
      <p:pic>
        <p:nvPicPr>
          <p:cNvPr id="5" name="Picture 2" descr="C:\Users\Public\Pictures\Ko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4659" y="76200"/>
            <a:ext cx="1583141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Result</a:t>
            </a:r>
            <a:br>
              <a:rPr lang="en-US" dirty="0" smtClean="0"/>
            </a:br>
            <a:r>
              <a:rPr lang="en-US" sz="3600" dirty="0" smtClean="0"/>
              <a:t>Super Decisions Ratings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" y="2133600"/>
            <a:ext cx="8061960" cy="2606040"/>
          </a:xfrm>
          <a:prstGeom prst="rect">
            <a:avLst/>
          </a:prstGeom>
          <a:noFill/>
        </p:spPr>
      </p:pic>
      <p:pic>
        <p:nvPicPr>
          <p:cNvPr id="5" name="Picture 2" descr="C:\Users\Public\Pictures\Ko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4659" y="76200"/>
            <a:ext cx="1583141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3058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Result</a:t>
            </a:r>
            <a:br>
              <a:rPr lang="en-US" dirty="0" smtClean="0"/>
            </a:br>
            <a:r>
              <a:rPr lang="en-US" sz="3600" dirty="0" smtClean="0"/>
              <a:t>Synthesized </a:t>
            </a:r>
            <a:r>
              <a:rPr lang="en-US" sz="3600" dirty="0"/>
              <a:t>Additive Negative and Multiplicative Models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362200"/>
            <a:ext cx="4724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25897" t="28333" r="36543" b="11377"/>
          <a:stretch>
            <a:fillRect/>
          </a:stretch>
        </p:blipFill>
        <p:spPr bwMode="auto">
          <a:xfrm>
            <a:off x="76200" y="236220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Public\Pictures\Ko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4659" y="76200"/>
            <a:ext cx="1583141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Sensitivity Analysis</a:t>
            </a:r>
            <a:br>
              <a:rPr lang="en-US" dirty="0" smtClean="0"/>
            </a:br>
            <a:r>
              <a:rPr lang="en-US" dirty="0" smtClean="0"/>
              <a:t>Benefits			     Opportunities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11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411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Public\Pictures\Ko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4659" y="76200"/>
            <a:ext cx="1583141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Analysis</a:t>
            </a:r>
            <a:br>
              <a:rPr lang="en-US" dirty="0" smtClean="0"/>
            </a:br>
            <a:r>
              <a:rPr lang="en-US" dirty="0" smtClean="0"/>
              <a:t>Costs			     Risks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457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Public\Pictures\Ko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4659" y="76200"/>
            <a:ext cx="1583141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eveloping </a:t>
            </a:r>
            <a:r>
              <a:rPr lang="en-US" dirty="0"/>
              <a:t>a proprietary automated workflow solution is the best alternative for </a:t>
            </a:r>
            <a:r>
              <a:rPr lang="en-US" dirty="0" smtClean="0"/>
              <a:t>long term</a:t>
            </a:r>
          </a:p>
          <a:p>
            <a:r>
              <a:rPr lang="en-US" dirty="0" smtClean="0"/>
              <a:t>On short term, the best alternative is to continue partnership with EFI</a:t>
            </a:r>
          </a:p>
          <a:p>
            <a:r>
              <a:rPr lang="en-US" dirty="0" smtClean="0"/>
              <a:t>If the company is cost conscious or risk averse, they’ll continue to pursue partnership with EFI</a:t>
            </a:r>
            <a:endParaRPr lang="en-US" dirty="0"/>
          </a:p>
        </p:txBody>
      </p:sp>
      <p:pic>
        <p:nvPicPr>
          <p:cNvPr id="4" name="Picture 2" descr="C:\Users\Public\Pictures\Ko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4659" y="76200"/>
            <a:ext cx="1583141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Improve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more criteria</a:t>
            </a:r>
          </a:p>
          <a:p>
            <a:r>
              <a:rPr lang="en-US" dirty="0" smtClean="0"/>
              <a:t>Consider acquiring other firms</a:t>
            </a:r>
          </a:p>
          <a:p>
            <a:r>
              <a:rPr lang="en-US" dirty="0" smtClean="0"/>
              <a:t>Gather information on EFI financials</a:t>
            </a:r>
            <a:endParaRPr lang="en-US" dirty="0"/>
          </a:p>
        </p:txBody>
      </p:sp>
      <p:pic>
        <p:nvPicPr>
          <p:cNvPr id="4" name="Picture 2" descr="C:\Users\Public\Pictures\Ko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733800"/>
            <a:ext cx="2902425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Main customers General Commercial Printers</a:t>
            </a:r>
          </a:p>
          <a:p>
            <a:pPr lvl="1"/>
            <a:r>
              <a:rPr lang="en-US" dirty="0" smtClean="0"/>
              <a:t>Advertising Printing  (Direct Mail, Circulars, Brochures, Displays, Inserts, and Pamphlets) </a:t>
            </a:r>
          </a:p>
          <a:p>
            <a:pPr lvl="1"/>
            <a:r>
              <a:rPr lang="en-US" dirty="0" smtClean="0"/>
              <a:t>Business Cards, Stationery, Catalogs, Directories, Newspapers, Magazines, Books, and Financial/Legal Documents.</a:t>
            </a:r>
          </a:p>
          <a:p>
            <a:r>
              <a:rPr lang="en-US" dirty="0" smtClean="0"/>
              <a:t>Digital printing sales increasing by 5% per year.</a:t>
            </a:r>
          </a:p>
          <a:p>
            <a:r>
              <a:rPr lang="en-US" dirty="0" smtClean="0"/>
              <a:t>General Commercial Printers reported two of the most needed investments in the next two years are digital presses and workflow automation.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2" descr="C:\Users\Public\Pictures\Ko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4659" y="152400"/>
            <a:ext cx="1583141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Manufactures both Commercial Digital Presses and Multifunction Printers (MFPs).</a:t>
            </a:r>
          </a:p>
          <a:p>
            <a:r>
              <a:rPr lang="en-US" dirty="0" smtClean="0"/>
              <a:t>70% of revenue is from sales of Commercial Digital Presses</a:t>
            </a:r>
          </a:p>
          <a:p>
            <a:r>
              <a:rPr lang="en-US" dirty="0" smtClean="0"/>
              <a:t>Main customer base is General Commercial Printers.</a:t>
            </a:r>
            <a:endParaRPr lang="en-US" dirty="0"/>
          </a:p>
        </p:txBody>
      </p:sp>
      <p:pic>
        <p:nvPicPr>
          <p:cNvPr id="4" name="Picture 2" descr="C:\Users\Public\Pictures\Ko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4659" y="152400"/>
            <a:ext cx="1583141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Production Digital Press    Multifunction Printer</a:t>
            </a:r>
          </a:p>
          <a:p>
            <a:endParaRPr lang="en-US" dirty="0"/>
          </a:p>
        </p:txBody>
      </p:sp>
      <p:pic>
        <p:nvPicPr>
          <p:cNvPr id="4" name="Picture 2" descr="C:\Users\Public\Pictures\BizHubPro_Prod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3327268" cy="2851944"/>
          </a:xfrm>
          <a:prstGeom prst="rect">
            <a:avLst/>
          </a:prstGeom>
          <a:noFill/>
        </p:spPr>
      </p:pic>
      <p:pic>
        <p:nvPicPr>
          <p:cNvPr id="5" name="Picture 3" descr="C:\Users\Public\Pictures\bizhub_C220_MF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438400"/>
            <a:ext cx="3844925" cy="329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strategy should Konica Minolta pursue to achieve long term competitive advantage?</a:t>
            </a:r>
          </a:p>
          <a:p>
            <a:pPr lvl="1"/>
            <a:r>
              <a:rPr lang="en-US" dirty="0" smtClean="0"/>
              <a:t>Develop Proprietary Automated Workflow Solution</a:t>
            </a:r>
          </a:p>
          <a:p>
            <a:pPr lvl="1"/>
            <a:r>
              <a:rPr lang="en-US" dirty="0" smtClean="0"/>
              <a:t>Acquire Electronics for Imaging (EFI)</a:t>
            </a:r>
          </a:p>
          <a:p>
            <a:pPr lvl="2"/>
            <a:r>
              <a:rPr lang="en-US" dirty="0" smtClean="0"/>
              <a:t>Major supplier of varying software offerings to the printing industry that they already have a partnership with.</a:t>
            </a:r>
          </a:p>
          <a:p>
            <a:pPr lvl="1"/>
            <a:r>
              <a:rPr lang="en-US" dirty="0" smtClean="0"/>
              <a:t>Continue Partnership with EFI</a:t>
            </a:r>
            <a:endParaRPr lang="en-US" dirty="0"/>
          </a:p>
        </p:txBody>
      </p:sp>
      <p:pic>
        <p:nvPicPr>
          <p:cNvPr id="4" name="Picture 2" descr="C:\Users\Public\Pictures\Ko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4659" y="152400"/>
            <a:ext cx="1583141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p:pic>
        <p:nvPicPr>
          <p:cNvPr id="4" name="Picture 2" descr="C:\Users\Public\Pictures\Ko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4659" y="152400"/>
            <a:ext cx="1583141" cy="914400"/>
          </a:xfrm>
          <a:prstGeom prst="rect">
            <a:avLst/>
          </a:prstGeom>
          <a:noFill/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/>
          <a:srcRect l="16801" t="13571" r="34274" b="25914"/>
          <a:stretch>
            <a:fillRect/>
          </a:stretch>
        </p:blipFill>
        <p:spPr bwMode="auto">
          <a:xfrm>
            <a:off x="1389147" y="1649785"/>
            <a:ext cx="6365705" cy="442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pic>
        <p:nvPicPr>
          <p:cNvPr id="4" name="Picture 2" descr="C:\Users\Public\Pictures\Ko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4659" y="152400"/>
            <a:ext cx="1583141" cy="914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685312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pic>
        <p:nvPicPr>
          <p:cNvPr id="4" name="Picture 2" descr="C:\Users\Public\Pictures\Ko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4659" y="152400"/>
            <a:ext cx="1583141" cy="9144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474" y="1600200"/>
            <a:ext cx="734349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pic>
        <p:nvPicPr>
          <p:cNvPr id="4" name="Picture 2" descr="C:\Users\Public\Pictures\Ko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4659" y="152400"/>
            <a:ext cx="1583141" cy="9144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5189538" cy="52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253</Words>
  <Application>Microsoft Office PowerPoint</Application>
  <PresentationFormat>On-screen Show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Konica Minolta’s Automated Workflow Decision</vt:lpstr>
      <vt:lpstr>Industry Background</vt:lpstr>
      <vt:lpstr>Company Background</vt:lpstr>
      <vt:lpstr>PowerPoint Presentation</vt:lpstr>
      <vt:lpstr>Alternatives</vt:lpstr>
      <vt:lpstr>The Model</vt:lpstr>
      <vt:lpstr>Benefits</vt:lpstr>
      <vt:lpstr>Opportunities</vt:lpstr>
      <vt:lpstr>Costs</vt:lpstr>
      <vt:lpstr>Risks</vt:lpstr>
      <vt:lpstr>The Result—Strategic Criteria Priorities</vt:lpstr>
      <vt:lpstr>The Result—BOCR Priorities</vt:lpstr>
      <vt:lpstr>The Result Super Decisions Ratings</vt:lpstr>
      <vt:lpstr>The Result Synthesized Additive Negative and Multiplicative Models</vt:lpstr>
      <vt:lpstr>Sensitivity Analysis Benefits        Opportunities</vt:lpstr>
      <vt:lpstr>Sensitivity Analysis Costs        Risks</vt:lpstr>
      <vt:lpstr>Conclusions</vt:lpstr>
      <vt:lpstr>Ways to Improve the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Konica Minolta’s Automated Workflow Decison</dc:title>
  <dc:creator>Edward</dc:creator>
  <cp:lastModifiedBy>Prasad</cp:lastModifiedBy>
  <cp:revision>18</cp:revision>
  <dcterms:created xsi:type="dcterms:W3CDTF">2011-04-24T19:17:23Z</dcterms:created>
  <dcterms:modified xsi:type="dcterms:W3CDTF">2011-04-26T16:39:15Z</dcterms:modified>
</cp:coreProperties>
</file>