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0"/>
  </p:notesMasterIdLst>
  <p:sldIdLst>
    <p:sldId id="256" r:id="rId2"/>
    <p:sldId id="258" r:id="rId3"/>
    <p:sldId id="261" r:id="rId4"/>
    <p:sldId id="262" r:id="rId5"/>
    <p:sldId id="263" r:id="rId6"/>
    <p:sldId id="265" r:id="rId7"/>
    <p:sldId id="264" r:id="rId8"/>
    <p:sldId id="270" r:id="rId9"/>
    <p:sldId id="267" r:id="rId10"/>
    <p:sldId id="268" r:id="rId11"/>
    <p:sldId id="271" r:id="rId12"/>
    <p:sldId id="272" r:id="rId13"/>
    <p:sldId id="273" r:id="rId14"/>
    <p:sldId id="274" r:id="rId15"/>
    <p:sldId id="277" r:id="rId16"/>
    <p:sldId id="269" r:id="rId17"/>
    <p:sldId id="275" r:id="rId18"/>
    <p:sldId id="276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6549D4A-A745-48EF-9E8C-4398CEE261C5}" type="datetimeFigureOut">
              <a:rPr lang="en-US"/>
              <a:pPr>
                <a:defRPr/>
              </a:pPr>
              <a:t>4/20/2010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5B3986C-C552-47B9-9EEF-C1B8A2CDDA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A9026-40D3-4D49-AE5E-2088F0323F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AB6DF-66DE-493B-8E14-4A9776A180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40BC5-FA65-4306-AFB7-C24DA154B4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9114D-916D-4E83-A554-C2207342D1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FE287-7B71-4FF0-9267-D4DE9123ED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31FBA-F2D6-43B5-9144-504B5EDEE9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81CC9-7175-4D2A-BBD1-5CC13CC370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BB1F7-F52D-4DB8-BD9B-5C7DDB4A6C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F15B5-23F0-4034-AC89-CB58DD0FC5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75CBF-C92D-4F48-8589-7FFB878A9E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E9066-5621-42B3-B3AC-B400C6F0CC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B5A65E-ECC2-4DE0-9DE6-0AED6A33A4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</p:grpSp>
      <p:pic>
        <p:nvPicPr>
          <p:cNvPr id="14" name="Picture 13" descr="dna_logo_2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 rot="5400000">
            <a:off x="4267201" y="-4267200"/>
            <a:ext cx="609601" cy="9143999"/>
          </a:xfrm>
          <a:prstGeom prst="rect">
            <a:avLst/>
          </a:prstGeom>
          <a:effectLst>
            <a:outerShdw sx="1000" sy="1000" algn="ctr" rotWithShape="0">
              <a:srgbClr val="000000"/>
            </a:outerShdw>
            <a:softEdge rad="63500"/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hf hdr="0" ftr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6112" y="1828800"/>
            <a:ext cx="7851775" cy="18288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5400" dirty="0" smtClean="0">
                <a:solidFill>
                  <a:schemeClr val="tx1"/>
                </a:solidFill>
              </a:rPr>
              <a:t>Gene </a:t>
            </a:r>
            <a:r>
              <a:rPr lang="en-US" sz="5400" dirty="0" smtClean="0">
                <a:solidFill>
                  <a:schemeClr val="tx1"/>
                </a:solidFill>
              </a:rPr>
              <a:t>Patents </a:t>
            </a:r>
            <a:r>
              <a:rPr lang="en-US" sz="5400" dirty="0" smtClean="0">
                <a:solidFill>
                  <a:schemeClr val="tx1"/>
                </a:solidFill>
              </a:rPr>
              <a:t>and </a:t>
            </a:r>
            <a:r>
              <a:rPr lang="en-US" sz="5400" dirty="0" smtClean="0">
                <a:solidFill>
                  <a:schemeClr val="tx1"/>
                </a:solidFill>
              </a:rPr>
              <a:t>the Societal </a:t>
            </a:r>
            <a:r>
              <a:rPr lang="en-US" sz="5400" dirty="0" smtClean="0">
                <a:solidFill>
                  <a:schemeClr val="tx1"/>
                </a:solidFill>
              </a:rPr>
              <a:t>I</a:t>
            </a:r>
            <a:r>
              <a:rPr lang="en-US" sz="5400" dirty="0" smtClean="0">
                <a:solidFill>
                  <a:schemeClr val="tx1"/>
                </a:solidFill>
              </a:rPr>
              <a:t>mpact</a:t>
            </a:r>
            <a:r>
              <a:rPr lang="en-US" sz="5400" dirty="0" smtClean="0">
                <a:solidFill>
                  <a:schemeClr val="tx1"/>
                </a:solidFill>
              </a:rPr>
              <a:t/>
            </a:r>
            <a:br>
              <a:rPr lang="en-US" sz="5400" dirty="0" smtClean="0">
                <a:solidFill>
                  <a:schemeClr val="tx1"/>
                </a:solidFill>
              </a:rPr>
            </a:b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644525" y="3432048"/>
            <a:ext cx="7854950" cy="1752600"/>
          </a:xfrm>
        </p:spPr>
        <p:txBody>
          <a:bodyPr/>
          <a:lstStyle/>
          <a:p>
            <a:pPr marR="0" algn="ctr"/>
            <a:r>
              <a:rPr lang="en-US" sz="2000" b="1" dirty="0" smtClean="0"/>
              <a:t>Rajiv Dhir</a:t>
            </a:r>
          </a:p>
          <a:p>
            <a:pPr marR="0" algn="ctr"/>
            <a:r>
              <a:rPr lang="en-US" sz="2000" b="1" dirty="0" smtClean="0"/>
              <a:t>Jay Kolb</a:t>
            </a:r>
          </a:p>
          <a:p>
            <a:pPr marR="0" algn="ctr"/>
            <a:r>
              <a:rPr lang="en-US" sz="2000" b="1" dirty="0" smtClean="0"/>
              <a:t>Benjamin </a:t>
            </a:r>
            <a:r>
              <a:rPr lang="en-US" sz="2000" b="1" dirty="0" smtClean="0"/>
              <a:t>R. Winfield</a:t>
            </a:r>
            <a:endParaRPr lang="en-US" sz="2000" b="1" dirty="0" smtClean="0"/>
          </a:p>
          <a:p>
            <a:pPr marR="0" algn="ctr"/>
            <a:r>
              <a:rPr lang="en-US" sz="2000" b="1" dirty="0" smtClean="0"/>
              <a:t>Cagatay Yanar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59859" y="5410200"/>
            <a:ext cx="407996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Decision Making in Complex Environments</a:t>
            </a:r>
          </a:p>
          <a:p>
            <a:pPr algn="ctr"/>
            <a:r>
              <a:rPr lang="en-US" sz="1600" dirty="0" smtClean="0"/>
              <a:t>BQOM 2521 – Spring 2010</a:t>
            </a:r>
          </a:p>
          <a:p>
            <a:pPr algn="ctr"/>
            <a:endParaRPr lang="en-US" sz="1600" dirty="0" smtClean="0"/>
          </a:p>
          <a:p>
            <a:pPr algn="ctr"/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/>
          </p:cNvSpPr>
          <p:nvPr/>
        </p:nvSpPr>
        <p:spPr bwMode="auto">
          <a:xfrm>
            <a:off x="304800" y="685800"/>
            <a:ext cx="82296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en-US" sz="4000" b="1" dirty="0">
                <a:solidFill>
                  <a:schemeClr val="tx2"/>
                </a:solidFill>
                <a:latin typeface="Calibri" pitchFamily="34" charset="0"/>
              </a:rPr>
              <a:t>Model Overview: Strategic Criteria</a:t>
            </a:r>
          </a:p>
        </p:txBody>
      </p:sp>
      <p:sp>
        <p:nvSpPr>
          <p:cNvPr id="27651" name="Subtitle 2"/>
          <p:cNvSpPr>
            <a:spLocks/>
          </p:cNvSpPr>
          <p:nvPr/>
        </p:nvSpPr>
        <p:spPr bwMode="auto">
          <a:xfrm>
            <a:off x="533400" y="1905000"/>
            <a:ext cx="785495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18288"/>
          <a:lstStyle/>
          <a:p>
            <a:pPr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95000"/>
              <a:buFont typeface="Wingdings" pitchFamily="2" charset="2"/>
              <a:buChar char="§"/>
            </a:pPr>
            <a:r>
              <a:rPr lang="en-US" sz="2800" b="1" dirty="0">
                <a:solidFill>
                  <a:schemeClr val="tx2"/>
                </a:solidFill>
                <a:latin typeface="Constantia" pitchFamily="18" charset="0"/>
              </a:rPr>
              <a:t> </a:t>
            </a:r>
            <a:r>
              <a:rPr lang="en-US" altLang="ja-JP" sz="2600" b="1" i="1" dirty="0">
                <a:solidFill>
                  <a:schemeClr val="tx2"/>
                </a:solidFill>
                <a:latin typeface="Constantia" pitchFamily="18" charset="0"/>
                <a:ea typeface="ＭＳ Ｐゴシック" charset="-128"/>
              </a:rPr>
              <a:t>Corporate Profitability</a:t>
            </a:r>
            <a:r>
              <a:rPr lang="en-US" sz="2800" b="1" dirty="0">
                <a:solidFill>
                  <a:schemeClr val="tx2"/>
                </a:solidFill>
                <a:latin typeface="Constantia" pitchFamily="18" charset="0"/>
              </a:rPr>
              <a:t> </a:t>
            </a:r>
          </a:p>
          <a:p>
            <a:pPr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95000"/>
              <a:buFont typeface="Wingdings" pitchFamily="2" charset="2"/>
              <a:buChar char="§"/>
            </a:pPr>
            <a:endParaRPr lang="en-US" sz="2800" b="1" dirty="0">
              <a:solidFill>
                <a:schemeClr val="tx2"/>
              </a:solidFill>
              <a:latin typeface="Constantia" pitchFamily="18" charset="0"/>
            </a:endParaRPr>
          </a:p>
          <a:p>
            <a:pPr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95000"/>
              <a:buFont typeface="Wingdings" pitchFamily="2" charset="2"/>
              <a:buChar char="§"/>
            </a:pPr>
            <a:r>
              <a:rPr lang="en-US" sz="2800" b="1" dirty="0">
                <a:solidFill>
                  <a:schemeClr val="tx2"/>
                </a:solidFill>
                <a:latin typeface="Constantia" pitchFamily="18" charset="0"/>
              </a:rPr>
              <a:t> </a:t>
            </a:r>
            <a:r>
              <a:rPr lang="en-US" altLang="ja-JP" sz="2600" b="1" i="1" dirty="0">
                <a:solidFill>
                  <a:schemeClr val="tx2"/>
                </a:solidFill>
                <a:latin typeface="Constantia" pitchFamily="18" charset="0"/>
                <a:ea typeface="ＭＳ Ｐゴシック" charset="-128"/>
              </a:rPr>
              <a:t>Research Incentive</a:t>
            </a:r>
            <a:r>
              <a:rPr lang="en-US" sz="2800" b="1" dirty="0">
                <a:solidFill>
                  <a:schemeClr val="tx2"/>
                </a:solidFill>
                <a:latin typeface="Constantia" pitchFamily="18" charset="0"/>
              </a:rPr>
              <a:t>  </a:t>
            </a:r>
          </a:p>
          <a:p>
            <a:pPr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95000"/>
              <a:buFont typeface="Wingdings" pitchFamily="2" charset="2"/>
              <a:buChar char="§"/>
            </a:pPr>
            <a:endParaRPr lang="en-US" sz="2800" b="1" dirty="0">
              <a:solidFill>
                <a:schemeClr val="tx2"/>
              </a:solidFill>
              <a:latin typeface="Constantia" pitchFamily="18" charset="0"/>
            </a:endParaRPr>
          </a:p>
          <a:p>
            <a:pPr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95000"/>
              <a:buFont typeface="Wingdings" pitchFamily="2" charset="2"/>
              <a:buChar char="§"/>
            </a:pPr>
            <a:r>
              <a:rPr lang="en-US" sz="2800" b="1" dirty="0">
                <a:solidFill>
                  <a:schemeClr val="tx2"/>
                </a:solidFill>
                <a:latin typeface="Constantia" pitchFamily="18" charset="0"/>
              </a:rPr>
              <a:t> </a:t>
            </a:r>
            <a:r>
              <a:rPr lang="en-US" altLang="ja-JP" sz="2600" b="1" i="1" dirty="0">
                <a:solidFill>
                  <a:schemeClr val="tx2"/>
                </a:solidFill>
                <a:latin typeface="Constantia" pitchFamily="18" charset="0"/>
                <a:ea typeface="ＭＳ Ｐゴシック" charset="-128"/>
              </a:rPr>
              <a:t>Social Responsibility</a:t>
            </a:r>
          </a:p>
          <a:p>
            <a:pPr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95000"/>
              <a:buFont typeface="Wingdings" pitchFamily="2" charset="2"/>
              <a:buChar char="§"/>
            </a:pPr>
            <a:endParaRPr lang="en-US" altLang="ja-JP" sz="2600" b="1" dirty="0">
              <a:solidFill>
                <a:schemeClr val="tx2"/>
              </a:solidFill>
              <a:latin typeface="Constantia" pitchFamily="18" charset="0"/>
              <a:ea typeface="ＭＳ Ｐゴシック" charset="-128"/>
            </a:endParaRPr>
          </a:p>
          <a:p>
            <a:pPr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95000"/>
              <a:buFont typeface="Wingdings" pitchFamily="2" charset="2"/>
              <a:buChar char="§"/>
            </a:pPr>
            <a:r>
              <a:rPr lang="en-US" altLang="ja-JP" sz="2600" b="1" dirty="0">
                <a:solidFill>
                  <a:schemeClr val="tx2"/>
                </a:solidFill>
                <a:latin typeface="Constantia" pitchFamily="18" charset="0"/>
                <a:ea typeface="ＭＳ Ｐゴシック" charset="-128"/>
              </a:rPr>
              <a:t> </a:t>
            </a:r>
            <a:r>
              <a:rPr lang="en-US" altLang="ja-JP" sz="2600" b="1" i="1" dirty="0">
                <a:solidFill>
                  <a:schemeClr val="tx2"/>
                </a:solidFill>
                <a:latin typeface="Constantia" pitchFamily="18" charset="0"/>
                <a:ea typeface="ＭＳ Ｐゴシック" charset="-128"/>
              </a:rPr>
              <a:t>Affordability</a:t>
            </a:r>
            <a:endParaRPr lang="en-US" sz="2600" dirty="0">
              <a:solidFill>
                <a:schemeClr val="tx2"/>
              </a:solidFill>
              <a:latin typeface="Constantia" pitchFamily="18" charset="0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286000"/>
            <a:ext cx="4267200" cy="3243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8F15B5-23F0-4034-AC89-CB58DD0FC539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z="4400" dirty="0" smtClean="0"/>
              <a:t>Results: BOCR Subnets</a:t>
            </a:r>
            <a:endParaRPr lang="en-US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238745"/>
            <a:ext cx="4114800" cy="2333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2238745"/>
            <a:ext cx="4114800" cy="2330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57200" y="1752600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Benefits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4800600"/>
            <a:ext cx="2608406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Eliminate Gene Patents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0" y="4800600"/>
            <a:ext cx="772969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Social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29114D-916D-4E83-A554-C2207342D1B2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z="4400" dirty="0" smtClean="0"/>
              <a:t>Results: BOCR Subnets (continued)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752600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Opportunities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4800600"/>
            <a:ext cx="2608406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Eliminate Gene Patents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248400" y="4800600"/>
            <a:ext cx="772969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Social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286000"/>
            <a:ext cx="4114800" cy="2202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2286000"/>
            <a:ext cx="4114800" cy="2185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29114D-916D-4E83-A554-C2207342D1B2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z="4400" dirty="0" smtClean="0"/>
              <a:t>Results: BOCR Subnets (continued)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752600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Costs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4800600"/>
            <a:ext cx="2121093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Allow Gene Patents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248400" y="4800600"/>
            <a:ext cx="772969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Social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209800"/>
            <a:ext cx="4114800" cy="2106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2209800"/>
            <a:ext cx="4114800" cy="2155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29114D-916D-4E83-A554-C2207342D1B2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z="4400" dirty="0" smtClean="0"/>
              <a:t>Results: BOCR Subnets (continued)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752600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Risks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4800600"/>
            <a:ext cx="2512163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Eliminate Gene Patents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248400" y="4800600"/>
            <a:ext cx="772969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Social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209800"/>
            <a:ext cx="4114800" cy="2262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2209800"/>
            <a:ext cx="4114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29114D-916D-4E83-A554-C2207342D1B2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4400" dirty="0" smtClean="0"/>
              <a:t>Super Decisions Rating</a:t>
            </a:r>
            <a:endParaRPr lang="en-US" sz="4400" dirty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 l="541" t="20601" r="6371" b="14163"/>
          <a:stretch>
            <a:fillRect/>
          </a:stretch>
        </p:blipFill>
        <p:spPr bwMode="auto">
          <a:xfrm>
            <a:off x="1295400" y="1828800"/>
            <a:ext cx="6553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972844" y="3886200"/>
            <a:ext cx="3198311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Priorities for Strategic Criteria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762000" y="4419600"/>
          <a:ext cx="716280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0700"/>
                <a:gridCol w="1790700"/>
                <a:gridCol w="1790700"/>
                <a:gridCol w="17907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Corporate Profitability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Research Incentive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Social Responsibility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Affordability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42%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35%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29114D-916D-4E83-A554-C2207342D1B2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1" name="Title 1"/>
          <p:cNvSpPr>
            <a:spLocks/>
          </p:cNvSpPr>
          <p:nvPr/>
        </p:nvSpPr>
        <p:spPr bwMode="auto">
          <a:xfrm>
            <a:off x="304800" y="685800"/>
            <a:ext cx="82296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en-US" sz="5000" dirty="0">
                <a:solidFill>
                  <a:schemeClr val="tx2"/>
                </a:solidFill>
                <a:latin typeface="Calibri" pitchFamily="34" charset="0"/>
              </a:rPr>
              <a:t>Overall Outcomes</a:t>
            </a:r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524000"/>
            <a:ext cx="7315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428999"/>
            <a:ext cx="4060362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3429000"/>
            <a:ext cx="417518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990600" y="5836920"/>
            <a:ext cx="2252411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Additive: Short-term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181600" y="5836920"/>
            <a:ext cx="27546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Multiplicative: Long-term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8F15B5-23F0-4034-AC89-CB58DD0FC539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1" name="Title 1"/>
          <p:cNvSpPr>
            <a:spLocks/>
          </p:cNvSpPr>
          <p:nvPr/>
        </p:nvSpPr>
        <p:spPr bwMode="auto">
          <a:xfrm>
            <a:off x="304800" y="685800"/>
            <a:ext cx="82296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en-US" sz="5000" dirty="0" smtClean="0">
                <a:solidFill>
                  <a:schemeClr val="tx2"/>
                </a:solidFill>
                <a:latin typeface="Calibri" pitchFamily="34" charset="0"/>
              </a:rPr>
              <a:t>Sensitivity Analysis</a:t>
            </a:r>
            <a:endParaRPr lang="en-US" sz="50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97494" y="1447800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Benefits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29929" y="1447800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Opportunities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905000"/>
            <a:ext cx="3108960" cy="446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905000"/>
            <a:ext cx="3108960" cy="446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8F15B5-23F0-4034-AC89-CB58DD0FC539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1" name="Title 1"/>
          <p:cNvSpPr>
            <a:spLocks/>
          </p:cNvSpPr>
          <p:nvPr/>
        </p:nvSpPr>
        <p:spPr bwMode="auto">
          <a:xfrm>
            <a:off x="304800" y="685800"/>
            <a:ext cx="82296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en-US" sz="5000" dirty="0" smtClean="0">
                <a:solidFill>
                  <a:schemeClr val="tx2"/>
                </a:solidFill>
                <a:latin typeface="Calibri" pitchFamily="34" charset="0"/>
              </a:rPr>
              <a:t>Sensitivity Analysis</a:t>
            </a:r>
            <a:endParaRPr lang="en-US" sz="50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97494" y="1447800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Costs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29181" y="1447800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Risks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905000"/>
            <a:ext cx="3108960" cy="4460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905000"/>
            <a:ext cx="3108960" cy="4460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8F15B5-23F0-4034-AC89-CB58DD0FC539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5400" b="1" dirty="0" smtClean="0"/>
              <a:t>Introduction</a:t>
            </a:r>
            <a:endParaRPr lang="en-US" sz="6000" b="1" dirty="0"/>
          </a:p>
        </p:txBody>
      </p:sp>
      <p:sp>
        <p:nvSpPr>
          <p:cNvPr id="14338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0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b="1" dirty="0" smtClean="0">
                <a:solidFill>
                  <a:schemeClr val="tx2"/>
                </a:solidFill>
              </a:rPr>
              <a:t>Genes basis of life</a:t>
            </a:r>
          </a:p>
          <a:p>
            <a:pPr marR="0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b="1" dirty="0" smtClean="0">
                <a:solidFill>
                  <a:schemeClr val="tx2"/>
                </a:solidFill>
              </a:rPr>
              <a:t>Human Genome Project and growth of knowledge</a:t>
            </a:r>
          </a:p>
          <a:p>
            <a:pPr marR="0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b="1" dirty="0" smtClean="0">
                <a:solidFill>
                  <a:schemeClr val="tx2"/>
                </a:solidFill>
              </a:rPr>
              <a:t>Gene tests/ molecular tests</a:t>
            </a:r>
          </a:p>
          <a:p>
            <a:pPr lvl="1" algn="l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2"/>
                </a:solidFill>
              </a:rPr>
              <a:t>Screening and diagnosis</a:t>
            </a:r>
          </a:p>
          <a:p>
            <a:pPr lvl="1" algn="l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2"/>
                </a:solidFill>
              </a:rPr>
              <a:t>Personalized/ targeted therapy</a:t>
            </a:r>
          </a:p>
          <a:p>
            <a:pPr lvl="2" algn="l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2"/>
                </a:solidFill>
              </a:rPr>
              <a:t>EGFR in lung CA</a:t>
            </a:r>
          </a:p>
          <a:p>
            <a:pPr lvl="2" algn="l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2"/>
                </a:solidFill>
              </a:rPr>
              <a:t>CT/RT and End stage clinical trials</a:t>
            </a:r>
          </a:p>
          <a:p>
            <a:pPr lvl="1" algn="l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2"/>
                </a:solidFill>
              </a:rPr>
              <a:t>Future use in drug design and prevention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29114D-916D-4E83-A554-C2207342D1B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defRPr/>
            </a:pPr>
            <a:r>
              <a:rPr lang="en-US" sz="5400" b="1" dirty="0" smtClean="0"/>
              <a:t>Patent Issues</a:t>
            </a:r>
            <a:endParaRPr lang="en-US" sz="6000" b="1" dirty="0"/>
          </a:p>
        </p:txBody>
      </p:sp>
      <p:sp>
        <p:nvSpPr>
          <p:cNvPr id="14338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0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b="1" dirty="0" smtClean="0">
                <a:solidFill>
                  <a:schemeClr val="tx2"/>
                </a:solidFill>
              </a:rPr>
              <a:t>Supreme Court judgment in 1980 allowed patents covering genetically engineered bacteria</a:t>
            </a:r>
          </a:p>
          <a:p>
            <a:pPr marR="0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b="1" dirty="0" smtClean="0">
                <a:solidFill>
                  <a:schemeClr val="tx2"/>
                </a:solidFill>
              </a:rPr>
              <a:t>Slew of patents on DNA now (as much as 20% of human genome covered)</a:t>
            </a:r>
          </a:p>
          <a:p>
            <a:pPr marR="0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b="1" dirty="0" smtClean="0">
                <a:solidFill>
                  <a:schemeClr val="tx2"/>
                </a:solidFill>
              </a:rPr>
              <a:t>Like drug patents, valid for 20 years.  However longer time for profiting since no time consuming clinical trials</a:t>
            </a:r>
          </a:p>
          <a:p>
            <a:pPr marR="0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b="1" dirty="0" smtClean="0">
                <a:solidFill>
                  <a:schemeClr val="tx2"/>
                </a:solidFill>
              </a:rPr>
              <a:t>Patents allow profiting from work</a:t>
            </a:r>
          </a:p>
          <a:p>
            <a:pPr marR="0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b="1" dirty="0" smtClean="0">
                <a:solidFill>
                  <a:schemeClr val="tx2"/>
                </a:solidFill>
              </a:rPr>
              <a:t>Monopoly creation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29114D-916D-4E83-A554-C2207342D1B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5400" b="1" dirty="0" smtClean="0"/>
              <a:t>Case against patents</a:t>
            </a:r>
            <a:endParaRPr lang="en-US" sz="6000" b="1" dirty="0"/>
          </a:p>
        </p:txBody>
      </p:sp>
      <p:sp>
        <p:nvSpPr>
          <p:cNvPr id="14338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0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b="1" dirty="0" smtClean="0">
                <a:solidFill>
                  <a:schemeClr val="tx2"/>
                </a:solidFill>
              </a:rPr>
              <a:t>Genes part of nature; are not an invention but discovery of an association</a:t>
            </a:r>
          </a:p>
          <a:p>
            <a:pPr marR="0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b="1" dirty="0" smtClean="0">
                <a:solidFill>
                  <a:schemeClr val="tx2"/>
                </a:solidFill>
              </a:rPr>
              <a:t>Health care costs increase because of monopoly </a:t>
            </a:r>
          </a:p>
          <a:p>
            <a:pPr marR="0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b="1" dirty="0" smtClean="0">
                <a:solidFill>
                  <a:schemeClr val="tx2"/>
                </a:solidFill>
              </a:rPr>
              <a:t>Impede free research because of restrictions from the patents in place</a:t>
            </a:r>
          </a:p>
          <a:p>
            <a:pPr marR="0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b="1" dirty="0" smtClean="0">
                <a:solidFill>
                  <a:schemeClr val="tx2"/>
                </a:solidFill>
              </a:rPr>
              <a:t>New knowledge is first patented and then published</a:t>
            </a:r>
            <a:endParaRPr lang="en-US" b="1" dirty="0" smtClean="0">
              <a:solidFill>
                <a:schemeClr val="tx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29114D-916D-4E83-A554-C2207342D1B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800" b="1" dirty="0" smtClean="0"/>
              <a:t>The case that is creating waves</a:t>
            </a:r>
            <a:endParaRPr lang="en-US" sz="5400" b="1" dirty="0"/>
          </a:p>
        </p:txBody>
      </p:sp>
      <p:sp>
        <p:nvSpPr>
          <p:cNvPr id="14338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0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b="1" dirty="0" smtClean="0">
                <a:solidFill>
                  <a:schemeClr val="tx2"/>
                </a:solidFill>
              </a:rPr>
              <a:t>Myriad Genetics:  Based in Salt Lake city</a:t>
            </a:r>
          </a:p>
          <a:p>
            <a:pPr marR="0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tx2"/>
                </a:solidFill>
              </a:rPr>
              <a:t>Monopoly for testing BRCA 1 and 2 ($3500 </a:t>
            </a:r>
            <a:r>
              <a:rPr lang="en-US" b="1" dirty="0" smtClean="0">
                <a:solidFill>
                  <a:schemeClr val="tx2"/>
                </a:solidFill>
              </a:rPr>
              <a:t>vs. </a:t>
            </a:r>
            <a:r>
              <a:rPr lang="en-US" b="1" dirty="0" smtClean="0">
                <a:solidFill>
                  <a:schemeClr val="tx2"/>
                </a:solidFill>
              </a:rPr>
              <a:t>$250)</a:t>
            </a:r>
          </a:p>
          <a:p>
            <a:pPr lvl="1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tx2"/>
                </a:solidFill>
              </a:rPr>
              <a:t>Genes with high association: breast/ ovarian CA</a:t>
            </a:r>
          </a:p>
          <a:p>
            <a:pPr marR="0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b="1" dirty="0" smtClean="0">
                <a:solidFill>
                  <a:schemeClr val="tx2"/>
                </a:solidFill>
              </a:rPr>
              <a:t>ACLU and multiple medical associations filed lawsuit in NY Southern District Court</a:t>
            </a:r>
          </a:p>
          <a:p>
            <a:pPr marR="0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</a:pPr>
            <a:r>
              <a:rPr lang="en-US" sz="2800" b="1" dirty="0" smtClean="0">
                <a:solidFill>
                  <a:schemeClr val="tx2"/>
                </a:solidFill>
              </a:rPr>
              <a:t>Judgment March 29, 2010 striking down Myriad patents </a:t>
            </a:r>
          </a:p>
          <a:p>
            <a:pPr lvl="1" algn="l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en-US" b="1" i="1" dirty="0" smtClean="0">
                <a:solidFill>
                  <a:schemeClr val="tx2"/>
                </a:solidFill>
              </a:rPr>
              <a:t>directed to a law of nature and were therefore improperly granted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29114D-916D-4E83-A554-C2207342D1B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Title 1"/>
          <p:cNvSpPr>
            <a:spLocks/>
          </p:cNvSpPr>
          <p:nvPr/>
        </p:nvSpPr>
        <p:spPr bwMode="auto">
          <a:xfrm>
            <a:off x="304800" y="685800"/>
            <a:ext cx="82296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en-US" sz="5000" b="1" dirty="0">
                <a:solidFill>
                  <a:schemeClr val="tx2"/>
                </a:solidFill>
                <a:latin typeface="Calibri" pitchFamily="34" charset="0"/>
              </a:rPr>
              <a:t>Model Overview: Alternatives</a:t>
            </a:r>
          </a:p>
        </p:txBody>
      </p:sp>
      <p:sp>
        <p:nvSpPr>
          <p:cNvPr id="26632" name="Subtitle 2"/>
          <p:cNvSpPr>
            <a:spLocks/>
          </p:cNvSpPr>
          <p:nvPr/>
        </p:nvSpPr>
        <p:spPr bwMode="auto">
          <a:xfrm>
            <a:off x="533400" y="1905000"/>
            <a:ext cx="785495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18288"/>
          <a:lstStyle/>
          <a:p>
            <a:pPr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95000"/>
              <a:buFont typeface="Wingdings" pitchFamily="2" charset="2"/>
              <a:buChar char="§"/>
            </a:pPr>
            <a:r>
              <a:rPr lang="en-US" sz="2800" b="1" dirty="0">
                <a:solidFill>
                  <a:schemeClr val="tx2"/>
                </a:solidFill>
                <a:latin typeface="Constantia" pitchFamily="18" charset="0"/>
              </a:rPr>
              <a:t> </a:t>
            </a:r>
            <a:r>
              <a:rPr lang="en-US" sz="2800" b="1" i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Allow </a:t>
            </a:r>
            <a:r>
              <a:rPr lang="en-US" sz="2800" b="1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Gene Patenting</a:t>
            </a:r>
            <a:r>
              <a:rPr lang="en-US" sz="2800" b="1" i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:</a:t>
            </a:r>
            <a:r>
              <a:rPr lang="en-US" sz="28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en-US" sz="2600" b="1" dirty="0">
                <a:solidFill>
                  <a:schemeClr val="tx2"/>
                </a:solidFill>
                <a:latin typeface="Constantia" pitchFamily="18" charset="0"/>
              </a:rPr>
              <a:t>status quo, where gene patents can be obtained and rights reserved to the corporation that identified the gene.</a:t>
            </a:r>
            <a:r>
              <a:rPr lang="en-US" sz="2800" b="1" dirty="0">
                <a:solidFill>
                  <a:schemeClr val="tx2"/>
                </a:solidFill>
                <a:latin typeface="Constantia" pitchFamily="18" charset="0"/>
              </a:rPr>
              <a:t> </a:t>
            </a:r>
          </a:p>
          <a:p>
            <a:pPr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95000"/>
              <a:buFont typeface="Wingdings" pitchFamily="2" charset="2"/>
              <a:buChar char="§"/>
            </a:pPr>
            <a:endParaRPr lang="en-US" sz="2800" b="1" dirty="0">
              <a:solidFill>
                <a:schemeClr val="tx2"/>
              </a:solidFill>
              <a:latin typeface="Constantia" pitchFamily="18" charset="0"/>
            </a:endParaRPr>
          </a:p>
          <a:p>
            <a:pPr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95000"/>
              <a:buFont typeface="Wingdings" pitchFamily="2" charset="2"/>
              <a:buChar char="§"/>
            </a:pPr>
            <a:r>
              <a:rPr lang="en-US" sz="2800" b="1" dirty="0">
                <a:solidFill>
                  <a:schemeClr val="tx2"/>
                </a:solidFill>
                <a:latin typeface="Constantia" pitchFamily="18" charset="0"/>
              </a:rPr>
              <a:t> </a:t>
            </a:r>
            <a:r>
              <a:rPr lang="en-US" sz="2800" b="1" i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Allow Limited Gene Patenting</a:t>
            </a:r>
            <a:r>
              <a:rPr lang="en-US" sz="2600" b="1" i="1" dirty="0">
                <a:solidFill>
                  <a:schemeClr val="tx2"/>
                </a:solidFill>
                <a:latin typeface="Constantia" pitchFamily="18" charset="0"/>
              </a:rPr>
              <a:t>:</a:t>
            </a:r>
            <a:r>
              <a:rPr lang="en-US" sz="2600" b="1" dirty="0">
                <a:solidFill>
                  <a:schemeClr val="tx2"/>
                </a:solidFill>
                <a:latin typeface="Constantia" pitchFamily="18" charset="0"/>
              </a:rPr>
              <a:t> add tighter stipulations on the conditions of gene patents right (length of time, limit rights, etc…).</a:t>
            </a:r>
            <a:r>
              <a:rPr lang="en-US" sz="2800" b="1" dirty="0">
                <a:solidFill>
                  <a:schemeClr val="tx2"/>
                </a:solidFill>
                <a:latin typeface="Constantia" pitchFamily="18" charset="0"/>
              </a:rPr>
              <a:t>  </a:t>
            </a:r>
          </a:p>
          <a:p>
            <a:pPr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95000"/>
              <a:buFont typeface="Wingdings" pitchFamily="2" charset="2"/>
              <a:buChar char="§"/>
            </a:pPr>
            <a:endParaRPr lang="en-US" sz="2800" b="1" dirty="0">
              <a:solidFill>
                <a:schemeClr val="tx2"/>
              </a:solidFill>
              <a:latin typeface="Constantia" pitchFamily="18" charset="0"/>
            </a:endParaRPr>
          </a:p>
          <a:p>
            <a:pPr>
              <a:spcBef>
                <a:spcPct val="20000"/>
              </a:spcBef>
              <a:buClr>
                <a:schemeClr val="accent1">
                  <a:lumMod val="50000"/>
                </a:schemeClr>
              </a:buClr>
              <a:buSzPct val="95000"/>
              <a:buFont typeface="Wingdings" pitchFamily="2" charset="2"/>
              <a:buChar char="§"/>
            </a:pPr>
            <a:r>
              <a:rPr lang="en-US" sz="2800" b="1" dirty="0">
                <a:solidFill>
                  <a:schemeClr val="tx2"/>
                </a:solidFill>
                <a:latin typeface="Constantia" pitchFamily="18" charset="0"/>
              </a:rPr>
              <a:t> </a:t>
            </a:r>
            <a:r>
              <a:rPr lang="en-US" altLang="ja-JP" sz="2800" b="1" i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ea typeface="ＭＳ Ｐゴシック" charset="-128"/>
              </a:rPr>
              <a:t>Eliminate Gene Patenting:</a:t>
            </a:r>
            <a:r>
              <a:rPr lang="en-US" altLang="ja-JP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ea typeface="ＭＳ Ｐゴシック" charset="-128"/>
              </a:rPr>
              <a:t> </a:t>
            </a:r>
            <a:r>
              <a:rPr lang="en-US" altLang="ja-JP" sz="2600" b="1" dirty="0">
                <a:solidFill>
                  <a:schemeClr val="tx2"/>
                </a:solidFill>
                <a:latin typeface="Constantia" pitchFamily="18" charset="0"/>
                <a:ea typeface="ＭＳ Ｐゴシック" charset="-128"/>
              </a:rPr>
              <a:t>prevent any patenting related to genetics</a:t>
            </a:r>
            <a:endParaRPr lang="en-US" sz="2800" b="1" dirty="0">
              <a:solidFill>
                <a:schemeClr val="tx2"/>
              </a:solidFill>
              <a:latin typeface="Constant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8F15B5-23F0-4034-AC89-CB58DD0FC53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" y="2362200"/>
          <a:ext cx="4145561" cy="1499235"/>
        </p:xfrm>
        <a:graphic>
          <a:graphicData uri="http://schemas.openxmlformats.org/drawingml/2006/table">
            <a:tbl>
              <a:tblPr/>
              <a:tblGrid>
                <a:gridCol w="1412875"/>
                <a:gridCol w="1501775"/>
                <a:gridCol w="1230911"/>
              </a:tblGrid>
              <a:tr h="295275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Benefits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sng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Economic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sng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Social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sng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Government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Corporations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Health </a:t>
                      </a:r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of General Public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Legal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Consumer Affordability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Insurance </a:t>
                      </a:r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Companies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Government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R&amp;D </a:t>
                      </a:r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Expansion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0" y="2362200"/>
          <a:ext cx="4367641" cy="1165860"/>
        </p:xfrm>
        <a:graphic>
          <a:graphicData uri="http://schemas.openxmlformats.org/drawingml/2006/table">
            <a:tbl>
              <a:tblPr/>
              <a:tblGrid>
                <a:gridCol w="1284716"/>
                <a:gridCol w="1581150"/>
                <a:gridCol w="1501775"/>
              </a:tblGrid>
              <a:tr h="295275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Opportunities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sng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Economic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sng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sng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Social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Corporate </a:t>
                      </a:r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Impact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Health </a:t>
                      </a:r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of General Public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Consumer </a:t>
                      </a:r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Impact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R&amp;D </a:t>
                      </a:r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Expansion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52400" y="4419600"/>
          <a:ext cx="4267200" cy="1333500"/>
        </p:xfrm>
        <a:graphic>
          <a:graphicData uri="http://schemas.openxmlformats.org/drawingml/2006/table">
            <a:tbl>
              <a:tblPr/>
              <a:tblGrid>
                <a:gridCol w="1447800"/>
                <a:gridCol w="1501775"/>
                <a:gridCol w="1317625"/>
              </a:tblGrid>
              <a:tr h="295275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Costs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sng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Economic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sng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Social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sng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Government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Consumer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Health </a:t>
                      </a:r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of General Public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Legal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Insurance </a:t>
                      </a:r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Companies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Psycho-Social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Regulations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Government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R&amp;D </a:t>
                      </a:r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Expansion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572000" y="4419600"/>
          <a:ext cx="4280883" cy="1495425"/>
        </p:xfrm>
        <a:graphic>
          <a:graphicData uri="http://schemas.openxmlformats.org/drawingml/2006/table">
            <a:tbl>
              <a:tblPr/>
              <a:tblGrid>
                <a:gridCol w="1412875"/>
                <a:gridCol w="1434004"/>
                <a:gridCol w="1434004"/>
              </a:tblGrid>
              <a:tr h="295275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Risks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sng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Economic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sng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sng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Social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Corporations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Consumer </a:t>
                      </a:r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Safety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Consumer Affordability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Psycho-Social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Insurance </a:t>
                      </a:r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Companies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Government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r>
                        <a:rPr lang="en-US" sz="1000" b="0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R&amp;D </a:t>
                      </a:r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Expansion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Font typeface="Arial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11" name="Title 1"/>
          <p:cNvSpPr>
            <a:spLocks/>
          </p:cNvSpPr>
          <p:nvPr/>
        </p:nvSpPr>
        <p:spPr bwMode="auto">
          <a:xfrm>
            <a:off x="304800" y="685800"/>
            <a:ext cx="82296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en-US" sz="4000" b="1" dirty="0">
                <a:solidFill>
                  <a:schemeClr val="tx2"/>
                </a:solidFill>
                <a:latin typeface="Calibri" pitchFamily="34" charset="0"/>
              </a:rPr>
              <a:t>Model Overview: Model Structure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29114D-916D-4E83-A554-C2207342D1B2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/>
          </p:cNvSpPr>
          <p:nvPr/>
        </p:nvSpPr>
        <p:spPr bwMode="auto">
          <a:xfrm>
            <a:off x="304800" y="533400"/>
            <a:ext cx="82296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r>
              <a:rPr lang="en-US" sz="3200" b="1" dirty="0">
                <a:solidFill>
                  <a:schemeClr val="tx2"/>
                </a:solidFill>
                <a:latin typeface="Calibri" pitchFamily="34" charset="0"/>
              </a:rPr>
              <a:t>Model Overview: Model </a:t>
            </a:r>
            <a:r>
              <a:rPr lang="en-US" sz="3200" b="1" dirty="0" smtClean="0">
                <a:solidFill>
                  <a:schemeClr val="tx2"/>
                </a:solidFill>
                <a:latin typeface="Calibri" pitchFamily="34" charset="0"/>
              </a:rPr>
              <a:t>Structure (continued)</a:t>
            </a:r>
            <a:endParaRPr lang="en-US" sz="32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600200"/>
            <a:ext cx="6800850" cy="4939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29114D-916D-4E83-A554-C2207342D1B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/>
          </p:cNvSpPr>
          <p:nvPr/>
        </p:nvSpPr>
        <p:spPr bwMode="auto">
          <a:xfrm>
            <a:off x="609600" y="609600"/>
            <a:ext cx="228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 algn="ctr"/>
            <a:r>
              <a:rPr lang="en-US" sz="3600" b="1" dirty="0">
                <a:solidFill>
                  <a:schemeClr val="tx2"/>
                </a:solidFill>
                <a:latin typeface="Calibri" pitchFamily="34" charset="0"/>
              </a:rPr>
              <a:t>Priorities</a:t>
            </a: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762000"/>
            <a:ext cx="5105400" cy="5853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4/20/2010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29114D-916D-4E83-A554-C2207342D1B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131</TotalTime>
  <Words>536</Words>
  <Application>Microsoft Office PowerPoint</Application>
  <PresentationFormat>On-screen Show (4:3)</PresentationFormat>
  <Paragraphs>160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Gene Patents and the Societal Impact </vt:lpstr>
      <vt:lpstr>Introduction</vt:lpstr>
      <vt:lpstr>Patent Issues</vt:lpstr>
      <vt:lpstr>Case against patents</vt:lpstr>
      <vt:lpstr>The case that is creating waves</vt:lpstr>
      <vt:lpstr>Slide 6</vt:lpstr>
      <vt:lpstr>Slide 7</vt:lpstr>
      <vt:lpstr>Slide 8</vt:lpstr>
      <vt:lpstr>Slide 9</vt:lpstr>
      <vt:lpstr>Slide 10</vt:lpstr>
      <vt:lpstr>Results: BOCR Subnets</vt:lpstr>
      <vt:lpstr>Results: BOCR Subnets (continued)</vt:lpstr>
      <vt:lpstr>Results: BOCR Subnets (continued)</vt:lpstr>
      <vt:lpstr>Results: BOCR Subnets (continued)</vt:lpstr>
      <vt:lpstr>Super Decisions Rating</vt:lpstr>
      <vt:lpstr>Slide 16</vt:lpstr>
      <vt:lpstr>Slide 17</vt:lpstr>
      <vt:lpstr>Slide 18</vt:lpstr>
    </vt:vector>
  </TitlesOfParts>
  <Company>Alcoa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yanarc</dc:creator>
  <cp:lastModifiedBy>yanarc</cp:lastModifiedBy>
  <cp:revision>23</cp:revision>
  <dcterms:created xsi:type="dcterms:W3CDTF">2010-04-15T15:23:43Z</dcterms:created>
  <dcterms:modified xsi:type="dcterms:W3CDTF">2010-04-20T14:58:10Z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-1400197707</vt:i4>
  </property>
  <property fmtid="{D5CDD505-2E9C-101B-9397-08002B2CF9AE}" pid="3" name="_NewReviewCycle">
    <vt:lpwstr/>
  </property>
  <property fmtid="{D5CDD505-2E9C-101B-9397-08002B2CF9AE}" pid="4" name="_EmailSubject">
    <vt:lpwstr>Project Files - Gene Patents</vt:lpwstr>
  </property>
  <property fmtid="{D5CDD505-2E9C-101B-9397-08002B2CF9AE}" pid="5" name="_AuthorEmail">
    <vt:lpwstr>Cagatay.Yanar@alcoa.com</vt:lpwstr>
  </property>
  <property fmtid="{D5CDD505-2E9C-101B-9397-08002B2CF9AE}" pid="6" name="_AuthorEmailDisplayName">
    <vt:lpwstr>Yanar, Cagatay</vt:lpwstr>
  </property>
  <property fmtid="{D5CDD505-2E9C-101B-9397-08002B2CF9AE}" pid="7" name="_PreviousAdHocReviewCycleID">
    <vt:i4>-1766674877</vt:i4>
  </property>
</Properties>
</file>