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9"/>
  </p:notesMasterIdLst>
  <p:sldIdLst>
    <p:sldId id="256" r:id="rId2"/>
    <p:sldId id="259" r:id="rId3"/>
    <p:sldId id="257" r:id="rId4"/>
    <p:sldId id="260" r:id="rId5"/>
    <p:sldId id="261" r:id="rId6"/>
    <p:sldId id="277" r:id="rId7"/>
    <p:sldId id="262" r:id="rId8"/>
    <p:sldId id="263" r:id="rId9"/>
    <p:sldId id="290" r:id="rId10"/>
    <p:sldId id="265" r:id="rId11"/>
    <p:sldId id="279" r:id="rId12"/>
    <p:sldId id="280" r:id="rId13"/>
    <p:sldId id="291" r:id="rId14"/>
    <p:sldId id="289" r:id="rId15"/>
    <p:sldId id="281" r:id="rId16"/>
    <p:sldId id="288" r:id="rId17"/>
    <p:sldId id="28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EE0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4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2008Fall\Decision%20Making\Final%20Project\Emerging%20index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2008Fall\Decision%20Making\Final%20Project\Emerging%20mkt%20stock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9.8571741032371027E-2"/>
          <c:y val="7.7544387833873907E-2"/>
          <c:w val="0.66462270341207597"/>
          <c:h val="0.67662836788258784"/>
        </c:manualLayout>
      </c:layout>
      <c:lineChart>
        <c:grouping val="standard"/>
        <c:ser>
          <c:idx val="0"/>
          <c:order val="0"/>
          <c:tx>
            <c:strRef>
              <c:f>'History Index'!$B$6</c:f>
              <c:strCache>
                <c:ptCount val="1"/>
                <c:pt idx="0">
                  <c:v>Emerging Market Index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'History Index'!$A$8:$A$43</c:f>
              <c:numCache>
                <c:formatCode>mmm\ dd\,\ yyyy</c:formatCode>
                <c:ptCount val="36"/>
                <c:pt idx="0">
                  <c:v>38289</c:v>
                </c:pt>
                <c:pt idx="1">
                  <c:v>38321</c:v>
                </c:pt>
                <c:pt idx="2">
                  <c:v>38352</c:v>
                </c:pt>
                <c:pt idx="3">
                  <c:v>38383</c:v>
                </c:pt>
                <c:pt idx="4">
                  <c:v>38411</c:v>
                </c:pt>
                <c:pt idx="5">
                  <c:v>38442</c:v>
                </c:pt>
                <c:pt idx="6">
                  <c:v>38471</c:v>
                </c:pt>
                <c:pt idx="7">
                  <c:v>38503</c:v>
                </c:pt>
                <c:pt idx="8">
                  <c:v>38533</c:v>
                </c:pt>
                <c:pt idx="9">
                  <c:v>38562</c:v>
                </c:pt>
                <c:pt idx="10">
                  <c:v>38595</c:v>
                </c:pt>
                <c:pt idx="11">
                  <c:v>38625</c:v>
                </c:pt>
                <c:pt idx="12">
                  <c:v>38656</c:v>
                </c:pt>
                <c:pt idx="13">
                  <c:v>38686</c:v>
                </c:pt>
                <c:pt idx="14">
                  <c:v>38716</c:v>
                </c:pt>
                <c:pt idx="15">
                  <c:v>38748</c:v>
                </c:pt>
                <c:pt idx="16">
                  <c:v>38776</c:v>
                </c:pt>
                <c:pt idx="17">
                  <c:v>38807</c:v>
                </c:pt>
                <c:pt idx="18">
                  <c:v>38835</c:v>
                </c:pt>
                <c:pt idx="19">
                  <c:v>38868</c:v>
                </c:pt>
                <c:pt idx="20">
                  <c:v>38898</c:v>
                </c:pt>
                <c:pt idx="21">
                  <c:v>38929</c:v>
                </c:pt>
                <c:pt idx="22">
                  <c:v>38960</c:v>
                </c:pt>
                <c:pt idx="23">
                  <c:v>38989</c:v>
                </c:pt>
                <c:pt idx="24">
                  <c:v>39021</c:v>
                </c:pt>
                <c:pt idx="25">
                  <c:v>39051</c:v>
                </c:pt>
                <c:pt idx="26">
                  <c:v>39080</c:v>
                </c:pt>
                <c:pt idx="27">
                  <c:v>39113</c:v>
                </c:pt>
                <c:pt idx="28">
                  <c:v>39141</c:v>
                </c:pt>
                <c:pt idx="29">
                  <c:v>39171</c:v>
                </c:pt>
                <c:pt idx="30">
                  <c:v>39202</c:v>
                </c:pt>
                <c:pt idx="31">
                  <c:v>39233</c:v>
                </c:pt>
                <c:pt idx="32">
                  <c:v>39262</c:v>
                </c:pt>
                <c:pt idx="33">
                  <c:v>39294</c:v>
                </c:pt>
                <c:pt idx="34">
                  <c:v>39325</c:v>
                </c:pt>
                <c:pt idx="35">
                  <c:v>39353</c:v>
                </c:pt>
              </c:numCache>
            </c:numRef>
          </c:cat>
          <c:val>
            <c:numRef>
              <c:f>'History Index'!$B$8:$B$43</c:f>
              <c:numCache>
                <c:formatCode>#,##0.000</c:formatCode>
                <c:ptCount val="36"/>
                <c:pt idx="0">
                  <c:v>100</c:v>
                </c:pt>
                <c:pt idx="1">
                  <c:v>109.21000000000002</c:v>
                </c:pt>
                <c:pt idx="2">
                  <c:v>114.32</c:v>
                </c:pt>
                <c:pt idx="3">
                  <c:v>114.34</c:v>
                </c:pt>
                <c:pt idx="4">
                  <c:v>124.11999999999999</c:v>
                </c:pt>
                <c:pt idx="5">
                  <c:v>115.69</c:v>
                </c:pt>
                <c:pt idx="6">
                  <c:v>112.16999999999999</c:v>
                </c:pt>
                <c:pt idx="7">
                  <c:v>115.58</c:v>
                </c:pt>
                <c:pt idx="8">
                  <c:v>119.16999999999999</c:v>
                </c:pt>
                <c:pt idx="9">
                  <c:v>127.05</c:v>
                </c:pt>
                <c:pt idx="10">
                  <c:v>127.82</c:v>
                </c:pt>
                <c:pt idx="11">
                  <c:v>139.44</c:v>
                </c:pt>
                <c:pt idx="12">
                  <c:v>130.18</c:v>
                </c:pt>
                <c:pt idx="13">
                  <c:v>140.85000000000031</c:v>
                </c:pt>
                <c:pt idx="14">
                  <c:v>148.96</c:v>
                </c:pt>
                <c:pt idx="15">
                  <c:v>165.26</c:v>
                </c:pt>
                <c:pt idx="16">
                  <c:v>164.91</c:v>
                </c:pt>
                <c:pt idx="17">
                  <c:v>166.10999999999999</c:v>
                </c:pt>
                <c:pt idx="18">
                  <c:v>177.45000000000007</c:v>
                </c:pt>
                <c:pt idx="19">
                  <c:v>158.35000000000031</c:v>
                </c:pt>
                <c:pt idx="20">
                  <c:v>157.62</c:v>
                </c:pt>
                <c:pt idx="21">
                  <c:v>159.37</c:v>
                </c:pt>
                <c:pt idx="22">
                  <c:v>163.01</c:v>
                </c:pt>
                <c:pt idx="23">
                  <c:v>164.08</c:v>
                </c:pt>
                <c:pt idx="24">
                  <c:v>171.72</c:v>
                </c:pt>
                <c:pt idx="25">
                  <c:v>184.3</c:v>
                </c:pt>
                <c:pt idx="26">
                  <c:v>192.43</c:v>
                </c:pt>
                <c:pt idx="27">
                  <c:v>190.08</c:v>
                </c:pt>
                <c:pt idx="28">
                  <c:v>188.82000000000031</c:v>
                </c:pt>
                <c:pt idx="29">
                  <c:v>195.89000000000001</c:v>
                </c:pt>
                <c:pt idx="30">
                  <c:v>204.51</c:v>
                </c:pt>
                <c:pt idx="31">
                  <c:v>213.97</c:v>
                </c:pt>
                <c:pt idx="32">
                  <c:v>223.44</c:v>
                </c:pt>
                <c:pt idx="33">
                  <c:v>234.63</c:v>
                </c:pt>
                <c:pt idx="34">
                  <c:v>229.19</c:v>
                </c:pt>
                <c:pt idx="35">
                  <c:v>254.05</c:v>
                </c:pt>
              </c:numCache>
            </c:numRef>
          </c:val>
        </c:ser>
        <c:ser>
          <c:idx val="1"/>
          <c:order val="1"/>
          <c:tx>
            <c:strRef>
              <c:f>'History Index'!$G$6</c:f>
              <c:strCache>
                <c:ptCount val="1"/>
                <c:pt idx="0">
                  <c:v>G7 Index</c:v>
                </c:pt>
              </c:strCache>
            </c:strRef>
          </c:tx>
          <c:spPr>
            <a:ln w="44450">
              <a:solidFill>
                <a:srgbClr val="FF0000"/>
              </a:solidFill>
            </a:ln>
          </c:spPr>
          <c:marker>
            <c:symbol val="circle"/>
            <c:size val="5"/>
            <c:spPr>
              <a:gradFill>
                <a:gsLst>
                  <a:gs pos="0">
                    <a:schemeClr val="tx1"/>
                  </a:gs>
                  <a:gs pos="50000">
                    <a:srgbClr val="0F6FC6">
                      <a:tint val="44500"/>
                      <a:satMod val="160000"/>
                    </a:srgbClr>
                  </a:gs>
                  <a:gs pos="100000">
                    <a:srgbClr val="0F6FC6">
                      <a:tint val="23500"/>
                      <a:satMod val="160000"/>
                    </a:srgbClr>
                  </a:gs>
                </a:gsLst>
                <a:lin ang="5400000" scaled="0"/>
              </a:gradFill>
              <a:ln>
                <a:solidFill>
                  <a:srgbClr val="FF0000"/>
                </a:solidFill>
              </a:ln>
            </c:spPr>
          </c:marker>
          <c:cat>
            <c:numRef>
              <c:f>'History Index'!$A$8:$A$43</c:f>
              <c:numCache>
                <c:formatCode>mmm\ dd\,\ yyyy</c:formatCode>
                <c:ptCount val="36"/>
                <c:pt idx="0">
                  <c:v>38289</c:v>
                </c:pt>
                <c:pt idx="1">
                  <c:v>38321</c:v>
                </c:pt>
                <c:pt idx="2">
                  <c:v>38352</c:v>
                </c:pt>
                <c:pt idx="3">
                  <c:v>38383</c:v>
                </c:pt>
                <c:pt idx="4">
                  <c:v>38411</c:v>
                </c:pt>
                <c:pt idx="5">
                  <c:v>38442</c:v>
                </c:pt>
                <c:pt idx="6">
                  <c:v>38471</c:v>
                </c:pt>
                <c:pt idx="7">
                  <c:v>38503</c:v>
                </c:pt>
                <c:pt idx="8">
                  <c:v>38533</c:v>
                </c:pt>
                <c:pt idx="9">
                  <c:v>38562</c:v>
                </c:pt>
                <c:pt idx="10">
                  <c:v>38595</c:v>
                </c:pt>
                <c:pt idx="11">
                  <c:v>38625</c:v>
                </c:pt>
                <c:pt idx="12">
                  <c:v>38656</c:v>
                </c:pt>
                <c:pt idx="13">
                  <c:v>38686</c:v>
                </c:pt>
                <c:pt idx="14">
                  <c:v>38716</c:v>
                </c:pt>
                <c:pt idx="15">
                  <c:v>38748</c:v>
                </c:pt>
                <c:pt idx="16">
                  <c:v>38776</c:v>
                </c:pt>
                <c:pt idx="17">
                  <c:v>38807</c:v>
                </c:pt>
                <c:pt idx="18">
                  <c:v>38835</c:v>
                </c:pt>
                <c:pt idx="19">
                  <c:v>38868</c:v>
                </c:pt>
                <c:pt idx="20">
                  <c:v>38898</c:v>
                </c:pt>
                <c:pt idx="21">
                  <c:v>38929</c:v>
                </c:pt>
                <c:pt idx="22">
                  <c:v>38960</c:v>
                </c:pt>
                <c:pt idx="23">
                  <c:v>38989</c:v>
                </c:pt>
                <c:pt idx="24">
                  <c:v>39021</c:v>
                </c:pt>
                <c:pt idx="25">
                  <c:v>39051</c:v>
                </c:pt>
                <c:pt idx="26">
                  <c:v>39080</c:v>
                </c:pt>
                <c:pt idx="27">
                  <c:v>39113</c:v>
                </c:pt>
                <c:pt idx="28">
                  <c:v>39141</c:v>
                </c:pt>
                <c:pt idx="29">
                  <c:v>39171</c:v>
                </c:pt>
                <c:pt idx="30">
                  <c:v>39202</c:v>
                </c:pt>
                <c:pt idx="31">
                  <c:v>39233</c:v>
                </c:pt>
                <c:pt idx="32">
                  <c:v>39262</c:v>
                </c:pt>
                <c:pt idx="33">
                  <c:v>39294</c:v>
                </c:pt>
                <c:pt idx="34">
                  <c:v>39325</c:v>
                </c:pt>
                <c:pt idx="35">
                  <c:v>39353</c:v>
                </c:pt>
              </c:numCache>
            </c:numRef>
          </c:cat>
          <c:val>
            <c:numRef>
              <c:f>'History Index'!$G$8:$G$43</c:f>
              <c:numCache>
                <c:formatCode>#,##0.000</c:formatCode>
                <c:ptCount val="36"/>
                <c:pt idx="0">
                  <c:v>100</c:v>
                </c:pt>
                <c:pt idx="1">
                  <c:v>104.61999999999999</c:v>
                </c:pt>
                <c:pt idx="2">
                  <c:v>108.45</c:v>
                </c:pt>
                <c:pt idx="3">
                  <c:v>105.88</c:v>
                </c:pt>
                <c:pt idx="4">
                  <c:v>108.66999999999999</c:v>
                </c:pt>
                <c:pt idx="5">
                  <c:v>106.58</c:v>
                </c:pt>
                <c:pt idx="6">
                  <c:v>104.05</c:v>
                </c:pt>
                <c:pt idx="7">
                  <c:v>105.86999999999999</c:v>
                </c:pt>
                <c:pt idx="8">
                  <c:v>106.36999999999999</c:v>
                </c:pt>
                <c:pt idx="9">
                  <c:v>109.93</c:v>
                </c:pt>
                <c:pt idx="10">
                  <c:v>110.58</c:v>
                </c:pt>
                <c:pt idx="11">
                  <c:v>113.09</c:v>
                </c:pt>
                <c:pt idx="12">
                  <c:v>110.42</c:v>
                </c:pt>
                <c:pt idx="13">
                  <c:v>114</c:v>
                </c:pt>
                <c:pt idx="14">
                  <c:v>116.22</c:v>
                </c:pt>
                <c:pt idx="15">
                  <c:v>121.02</c:v>
                </c:pt>
                <c:pt idx="16">
                  <c:v>120.52</c:v>
                </c:pt>
                <c:pt idx="17">
                  <c:v>122.67999999999998</c:v>
                </c:pt>
                <c:pt idx="18">
                  <c:v>125.67999999999998</c:v>
                </c:pt>
                <c:pt idx="19">
                  <c:v>121.25</c:v>
                </c:pt>
                <c:pt idx="20">
                  <c:v>121.04</c:v>
                </c:pt>
                <c:pt idx="21">
                  <c:v>121.51</c:v>
                </c:pt>
                <c:pt idx="22">
                  <c:v>124.24000000000002</c:v>
                </c:pt>
                <c:pt idx="23">
                  <c:v>125.49000000000002</c:v>
                </c:pt>
                <c:pt idx="24">
                  <c:v>129.78</c:v>
                </c:pt>
                <c:pt idx="25">
                  <c:v>132.34</c:v>
                </c:pt>
                <c:pt idx="26">
                  <c:v>134.49</c:v>
                </c:pt>
                <c:pt idx="27">
                  <c:v>135.94999999999999</c:v>
                </c:pt>
                <c:pt idx="28">
                  <c:v>135</c:v>
                </c:pt>
                <c:pt idx="29">
                  <c:v>136.56</c:v>
                </c:pt>
                <c:pt idx="30">
                  <c:v>141.94999999999999</c:v>
                </c:pt>
                <c:pt idx="31">
                  <c:v>145.84</c:v>
                </c:pt>
                <c:pt idx="32">
                  <c:v>144.43</c:v>
                </c:pt>
                <c:pt idx="33">
                  <c:v>140.59</c:v>
                </c:pt>
                <c:pt idx="34">
                  <c:v>140.66</c:v>
                </c:pt>
                <c:pt idx="35">
                  <c:v>146.20999999999998</c:v>
                </c:pt>
              </c:numCache>
            </c:numRef>
          </c:val>
        </c:ser>
        <c:marker val="1"/>
        <c:axId val="40375424"/>
        <c:axId val="40377344"/>
      </c:lineChart>
      <c:dateAx>
        <c:axId val="40375424"/>
        <c:scaling>
          <c:orientation val="minMax"/>
        </c:scaling>
        <c:axPos val="b"/>
        <c:numFmt formatCode="mmm\,\ \ yy" sourceLinked="0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0377344"/>
        <c:crosses val="autoZero"/>
        <c:auto val="1"/>
        <c:lblOffset val="100"/>
      </c:dateAx>
      <c:valAx>
        <c:axId val="40377344"/>
        <c:scaling>
          <c:orientation val="minMax"/>
          <c:max val="280"/>
          <c:min val="80"/>
        </c:scaling>
        <c:axPos val="l"/>
        <c:majorGridlines/>
        <c:numFmt formatCode="#,##0" sourceLinked="0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0375424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77986111111111156"/>
          <c:y val="0.14199501847983323"/>
          <c:w val="0.21945403228706062"/>
          <c:h val="0.45852016225244679"/>
        </c:manualLayout>
      </c:layout>
      <c:txPr>
        <a:bodyPr/>
        <a:lstStyle/>
        <a:p>
          <a:pPr>
            <a:defRPr sz="1600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8.3933763441177658E-2"/>
          <c:y val="9.1973067305489598E-2"/>
          <c:w val="0.68514256993803746"/>
          <c:h val="0.70380686904495859"/>
        </c:manualLayout>
      </c:layout>
      <c:lineChart>
        <c:grouping val="standard"/>
        <c:ser>
          <c:idx val="0"/>
          <c:order val="0"/>
          <c:tx>
            <c:strRef>
              <c:f>'Return (Malaysia=&gt;Indonesia)'!$I$42</c:f>
              <c:strCache>
                <c:ptCount val="1"/>
                <c:pt idx="0">
                  <c:v>Latin America</c:v>
                </c:pt>
              </c:strCache>
            </c:strRef>
          </c:tx>
          <c:spPr>
            <a:ln w="50800"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'Return (Malaysia=&gt;Indonesia)'!$A$43:$A$79</c:f>
              <c:numCache>
                <c:formatCode>mmm\ dd\,\ yyyy</c:formatCode>
                <c:ptCount val="37"/>
                <c:pt idx="0">
                  <c:v>38260</c:v>
                </c:pt>
                <c:pt idx="1">
                  <c:v>38289</c:v>
                </c:pt>
                <c:pt idx="2">
                  <c:v>38321</c:v>
                </c:pt>
                <c:pt idx="3">
                  <c:v>38352</c:v>
                </c:pt>
                <c:pt idx="4">
                  <c:v>38383</c:v>
                </c:pt>
                <c:pt idx="5">
                  <c:v>38411</c:v>
                </c:pt>
                <c:pt idx="6">
                  <c:v>38442</c:v>
                </c:pt>
                <c:pt idx="7">
                  <c:v>38471</c:v>
                </c:pt>
                <c:pt idx="8">
                  <c:v>38503</c:v>
                </c:pt>
                <c:pt idx="9">
                  <c:v>38533</c:v>
                </c:pt>
                <c:pt idx="10">
                  <c:v>38562</c:v>
                </c:pt>
                <c:pt idx="11">
                  <c:v>38595</c:v>
                </c:pt>
                <c:pt idx="12">
                  <c:v>38625</c:v>
                </c:pt>
                <c:pt idx="13">
                  <c:v>38656</c:v>
                </c:pt>
                <c:pt idx="14">
                  <c:v>38686</c:v>
                </c:pt>
                <c:pt idx="15">
                  <c:v>38716</c:v>
                </c:pt>
                <c:pt idx="16">
                  <c:v>38748</c:v>
                </c:pt>
                <c:pt idx="17">
                  <c:v>38776</c:v>
                </c:pt>
                <c:pt idx="18">
                  <c:v>38807</c:v>
                </c:pt>
                <c:pt idx="19">
                  <c:v>38835</c:v>
                </c:pt>
                <c:pt idx="20">
                  <c:v>38868</c:v>
                </c:pt>
                <c:pt idx="21">
                  <c:v>38898</c:v>
                </c:pt>
                <c:pt idx="22">
                  <c:v>38929</c:v>
                </c:pt>
                <c:pt idx="23">
                  <c:v>38960</c:v>
                </c:pt>
                <c:pt idx="24">
                  <c:v>38989</c:v>
                </c:pt>
                <c:pt idx="25">
                  <c:v>39021</c:v>
                </c:pt>
                <c:pt idx="26">
                  <c:v>39051</c:v>
                </c:pt>
                <c:pt idx="27">
                  <c:v>39080</c:v>
                </c:pt>
                <c:pt idx="28">
                  <c:v>39113</c:v>
                </c:pt>
                <c:pt idx="29">
                  <c:v>39141</c:v>
                </c:pt>
                <c:pt idx="30">
                  <c:v>39171</c:v>
                </c:pt>
                <c:pt idx="31">
                  <c:v>39202</c:v>
                </c:pt>
                <c:pt idx="32">
                  <c:v>39233</c:v>
                </c:pt>
                <c:pt idx="33">
                  <c:v>39262</c:v>
                </c:pt>
                <c:pt idx="34">
                  <c:v>39294</c:v>
                </c:pt>
                <c:pt idx="35">
                  <c:v>39325</c:v>
                </c:pt>
                <c:pt idx="36">
                  <c:v>39353</c:v>
                </c:pt>
              </c:numCache>
            </c:numRef>
          </c:cat>
          <c:val>
            <c:numRef>
              <c:f>'Return (Malaysia=&gt;Indonesia)'!$I$43:$I$79</c:f>
              <c:numCache>
                <c:formatCode>0.0</c:formatCode>
                <c:ptCount val="37"/>
                <c:pt idx="0">
                  <c:v>100</c:v>
                </c:pt>
                <c:pt idx="1">
                  <c:v>102.30343574402031</c:v>
                </c:pt>
                <c:pt idx="2">
                  <c:v>109.43369569595954</c:v>
                </c:pt>
                <c:pt idx="3">
                  <c:v>116.58771853401203</c:v>
                </c:pt>
                <c:pt idx="4">
                  <c:v>114.34421583763786</c:v>
                </c:pt>
                <c:pt idx="5">
                  <c:v>130.45685962561583</c:v>
                </c:pt>
                <c:pt idx="6">
                  <c:v>121.48314799685635</c:v>
                </c:pt>
                <c:pt idx="7">
                  <c:v>116.79421499262466</c:v>
                </c:pt>
                <c:pt idx="8">
                  <c:v>125.16381544304159</c:v>
                </c:pt>
                <c:pt idx="9">
                  <c:v>130.78610104920563</c:v>
                </c:pt>
                <c:pt idx="10">
                  <c:v>142.73345160467625</c:v>
                </c:pt>
                <c:pt idx="11">
                  <c:v>150.76722857063604</c:v>
                </c:pt>
                <c:pt idx="12">
                  <c:v>171.82482850119681</c:v>
                </c:pt>
                <c:pt idx="13">
                  <c:v>158.33965834191551</c:v>
                </c:pt>
                <c:pt idx="14">
                  <c:v>166.22351215764451</c:v>
                </c:pt>
                <c:pt idx="15">
                  <c:v>166.97823016434478</c:v>
                </c:pt>
                <c:pt idx="16">
                  <c:v>193.45040431068537</c:v>
                </c:pt>
                <c:pt idx="17">
                  <c:v>192.77455754803438</c:v>
                </c:pt>
                <c:pt idx="18">
                  <c:v>193.55319085638379</c:v>
                </c:pt>
                <c:pt idx="19">
                  <c:v>212.23994520829552</c:v>
                </c:pt>
                <c:pt idx="20">
                  <c:v>182.14922814222166</c:v>
                </c:pt>
                <c:pt idx="21">
                  <c:v>189.13868540804887</c:v>
                </c:pt>
                <c:pt idx="22">
                  <c:v>192.24137305116415</c:v>
                </c:pt>
                <c:pt idx="23">
                  <c:v>192.25083701937879</c:v>
                </c:pt>
                <c:pt idx="24">
                  <c:v>194.13256808383738</c:v>
                </c:pt>
                <c:pt idx="25">
                  <c:v>209.61465268451673</c:v>
                </c:pt>
                <c:pt idx="26">
                  <c:v>226.71976585338572</c:v>
                </c:pt>
                <c:pt idx="27">
                  <c:v>240.24417427160637</c:v>
                </c:pt>
                <c:pt idx="28">
                  <c:v>242.93824567156994</c:v>
                </c:pt>
                <c:pt idx="29">
                  <c:v>236.7038436388215</c:v>
                </c:pt>
                <c:pt idx="30">
                  <c:v>248.58965823391273</c:v>
                </c:pt>
                <c:pt idx="31">
                  <c:v>260.51092800055142</c:v>
                </c:pt>
                <c:pt idx="32">
                  <c:v>281.94101203399919</c:v>
                </c:pt>
                <c:pt idx="33">
                  <c:v>284.42215992215904</c:v>
                </c:pt>
                <c:pt idx="34">
                  <c:v>282.69708258613178</c:v>
                </c:pt>
                <c:pt idx="35">
                  <c:v>275.67536745042685</c:v>
                </c:pt>
                <c:pt idx="36">
                  <c:v>298.36808067420401</c:v>
                </c:pt>
              </c:numCache>
            </c:numRef>
          </c:val>
        </c:ser>
        <c:ser>
          <c:idx val="1"/>
          <c:order val="1"/>
          <c:tx>
            <c:strRef>
              <c:f>'Return (Malaysia=&gt;Indonesia)'!$R$42</c:f>
              <c:strCache>
                <c:ptCount val="1"/>
                <c:pt idx="0">
                  <c:v>Northern Africa/ ME</c:v>
                </c:pt>
              </c:strCache>
            </c:strRef>
          </c:tx>
          <c:spPr>
            <a:ln w="50800">
              <a:solidFill>
                <a:srgbClr val="FF0000"/>
              </a:solidFill>
            </a:ln>
          </c:spPr>
          <c:marker>
            <c:symbol val="circle"/>
            <c:size val="5"/>
            <c:spPr>
              <a:solidFill>
                <a:schemeClr val="bg1">
                  <a:lumMod val="95000"/>
                </a:schemeClr>
              </a:solidFill>
              <a:ln>
                <a:solidFill>
                  <a:srgbClr val="C00000"/>
                </a:solidFill>
              </a:ln>
            </c:spPr>
          </c:marker>
          <c:cat>
            <c:numRef>
              <c:f>'Return (Malaysia=&gt;Indonesia)'!$A$43:$A$79</c:f>
              <c:numCache>
                <c:formatCode>mmm\ dd\,\ yyyy</c:formatCode>
                <c:ptCount val="37"/>
                <c:pt idx="0">
                  <c:v>38260</c:v>
                </c:pt>
                <c:pt idx="1">
                  <c:v>38289</c:v>
                </c:pt>
                <c:pt idx="2">
                  <c:v>38321</c:v>
                </c:pt>
                <c:pt idx="3">
                  <c:v>38352</c:v>
                </c:pt>
                <c:pt idx="4">
                  <c:v>38383</c:v>
                </c:pt>
                <c:pt idx="5">
                  <c:v>38411</c:v>
                </c:pt>
                <c:pt idx="6">
                  <c:v>38442</c:v>
                </c:pt>
                <c:pt idx="7">
                  <c:v>38471</c:v>
                </c:pt>
                <c:pt idx="8">
                  <c:v>38503</c:v>
                </c:pt>
                <c:pt idx="9">
                  <c:v>38533</c:v>
                </c:pt>
                <c:pt idx="10">
                  <c:v>38562</c:v>
                </c:pt>
                <c:pt idx="11">
                  <c:v>38595</c:v>
                </c:pt>
                <c:pt idx="12">
                  <c:v>38625</c:v>
                </c:pt>
                <c:pt idx="13">
                  <c:v>38656</c:v>
                </c:pt>
                <c:pt idx="14">
                  <c:v>38686</c:v>
                </c:pt>
                <c:pt idx="15">
                  <c:v>38716</c:v>
                </c:pt>
                <c:pt idx="16">
                  <c:v>38748</c:v>
                </c:pt>
                <c:pt idx="17">
                  <c:v>38776</c:v>
                </c:pt>
                <c:pt idx="18">
                  <c:v>38807</c:v>
                </c:pt>
                <c:pt idx="19">
                  <c:v>38835</c:v>
                </c:pt>
                <c:pt idx="20">
                  <c:v>38868</c:v>
                </c:pt>
                <c:pt idx="21">
                  <c:v>38898</c:v>
                </c:pt>
                <c:pt idx="22">
                  <c:v>38929</c:v>
                </c:pt>
                <c:pt idx="23">
                  <c:v>38960</c:v>
                </c:pt>
                <c:pt idx="24">
                  <c:v>38989</c:v>
                </c:pt>
                <c:pt idx="25">
                  <c:v>39021</c:v>
                </c:pt>
                <c:pt idx="26">
                  <c:v>39051</c:v>
                </c:pt>
                <c:pt idx="27">
                  <c:v>39080</c:v>
                </c:pt>
                <c:pt idx="28">
                  <c:v>39113</c:v>
                </c:pt>
                <c:pt idx="29">
                  <c:v>39141</c:v>
                </c:pt>
                <c:pt idx="30">
                  <c:v>39171</c:v>
                </c:pt>
                <c:pt idx="31">
                  <c:v>39202</c:v>
                </c:pt>
                <c:pt idx="32">
                  <c:v>39233</c:v>
                </c:pt>
                <c:pt idx="33">
                  <c:v>39262</c:v>
                </c:pt>
                <c:pt idx="34">
                  <c:v>39294</c:v>
                </c:pt>
                <c:pt idx="35">
                  <c:v>39325</c:v>
                </c:pt>
                <c:pt idx="36">
                  <c:v>39353</c:v>
                </c:pt>
              </c:numCache>
            </c:numRef>
          </c:cat>
          <c:val>
            <c:numRef>
              <c:f>'Return (Malaysia=&gt;Indonesia)'!$R$43:$R$79</c:f>
              <c:numCache>
                <c:formatCode>0.0</c:formatCode>
                <c:ptCount val="37"/>
                <c:pt idx="0">
                  <c:v>100</c:v>
                </c:pt>
                <c:pt idx="1">
                  <c:v>101.4422132716856</c:v>
                </c:pt>
                <c:pt idx="2">
                  <c:v>110.58628310689001</c:v>
                </c:pt>
                <c:pt idx="3">
                  <c:v>120.9530500146233</c:v>
                </c:pt>
                <c:pt idx="4">
                  <c:v>137.91149811356621</c:v>
                </c:pt>
                <c:pt idx="5">
                  <c:v>143.314753230783</c:v>
                </c:pt>
                <c:pt idx="6">
                  <c:v>144.87320051783891</c:v>
                </c:pt>
                <c:pt idx="7">
                  <c:v>158.04074930601467</c:v>
                </c:pt>
                <c:pt idx="8">
                  <c:v>159.36235896044499</c:v>
                </c:pt>
                <c:pt idx="9">
                  <c:v>168.42743344089556</c:v>
                </c:pt>
                <c:pt idx="10">
                  <c:v>173.75046721245241</c:v>
                </c:pt>
                <c:pt idx="11">
                  <c:v>179.33900470748642</c:v>
                </c:pt>
                <c:pt idx="12">
                  <c:v>189.1062810833817</c:v>
                </c:pt>
                <c:pt idx="13">
                  <c:v>192.24949136354542</c:v>
                </c:pt>
                <c:pt idx="14">
                  <c:v>199.87295954445094</c:v>
                </c:pt>
                <c:pt idx="15">
                  <c:v>202.23397122381348</c:v>
                </c:pt>
                <c:pt idx="16">
                  <c:v>230.37811731618808</c:v>
                </c:pt>
                <c:pt idx="17">
                  <c:v>215.44448067013411</c:v>
                </c:pt>
                <c:pt idx="18">
                  <c:v>210.34341917585579</c:v>
                </c:pt>
                <c:pt idx="19">
                  <c:v>217.31248584752902</c:v>
                </c:pt>
                <c:pt idx="20">
                  <c:v>193.62592749650381</c:v>
                </c:pt>
                <c:pt idx="21">
                  <c:v>176.90218241922557</c:v>
                </c:pt>
                <c:pt idx="22">
                  <c:v>185.66132091337587</c:v>
                </c:pt>
                <c:pt idx="23">
                  <c:v>200.84157069345812</c:v>
                </c:pt>
                <c:pt idx="24">
                  <c:v>202.17945144627038</c:v>
                </c:pt>
                <c:pt idx="25">
                  <c:v>205.67237234557561</c:v>
                </c:pt>
                <c:pt idx="26">
                  <c:v>204.37965848903198</c:v>
                </c:pt>
                <c:pt idx="27">
                  <c:v>210.75843628897289</c:v>
                </c:pt>
                <c:pt idx="28">
                  <c:v>218.52952363871418</c:v>
                </c:pt>
                <c:pt idx="29">
                  <c:v>229.48751488110503</c:v>
                </c:pt>
                <c:pt idx="30">
                  <c:v>232.46309471562822</c:v>
                </c:pt>
                <c:pt idx="31">
                  <c:v>240.6836808641518</c:v>
                </c:pt>
                <c:pt idx="32">
                  <c:v>243.00023454583527</c:v>
                </c:pt>
                <c:pt idx="33">
                  <c:v>240.77051489808599</c:v>
                </c:pt>
                <c:pt idx="34">
                  <c:v>247.18267832703964</c:v>
                </c:pt>
                <c:pt idx="35">
                  <c:v>241.5306503528727</c:v>
                </c:pt>
                <c:pt idx="36">
                  <c:v>261.77937711622803</c:v>
                </c:pt>
              </c:numCache>
            </c:numRef>
          </c:val>
        </c:ser>
        <c:ser>
          <c:idx val="2"/>
          <c:order val="2"/>
          <c:tx>
            <c:strRef>
              <c:f>'Return (Malaysia=&gt;Indonesia)'!$AA$42</c:f>
              <c:strCache>
                <c:ptCount val="1"/>
                <c:pt idx="0">
                  <c:v>Eastern Europe</c:v>
                </c:pt>
              </c:strCache>
            </c:strRef>
          </c:tx>
          <c:spPr>
            <a:ln w="50800">
              <a:solidFill>
                <a:srgbClr val="2B3616"/>
              </a:solidFill>
            </a:ln>
          </c:spPr>
          <c:marker>
            <c:symbol val="square"/>
            <c:size val="5"/>
            <c:spPr>
              <a:solidFill>
                <a:schemeClr val="accent3">
                  <a:lumMod val="75000"/>
                </a:schemeClr>
              </a:solidFill>
              <a:ln>
                <a:solidFill>
                  <a:srgbClr val="2B3616"/>
                </a:solidFill>
              </a:ln>
            </c:spPr>
          </c:marker>
          <c:cat>
            <c:numRef>
              <c:f>'Return (Malaysia=&gt;Indonesia)'!$A$43:$A$79</c:f>
              <c:numCache>
                <c:formatCode>mmm\ dd\,\ yyyy</c:formatCode>
                <c:ptCount val="37"/>
                <c:pt idx="0">
                  <c:v>38260</c:v>
                </c:pt>
                <c:pt idx="1">
                  <c:v>38289</c:v>
                </c:pt>
                <c:pt idx="2">
                  <c:v>38321</c:v>
                </c:pt>
                <c:pt idx="3">
                  <c:v>38352</c:v>
                </c:pt>
                <c:pt idx="4">
                  <c:v>38383</c:v>
                </c:pt>
                <c:pt idx="5">
                  <c:v>38411</c:v>
                </c:pt>
                <c:pt idx="6">
                  <c:v>38442</c:v>
                </c:pt>
                <c:pt idx="7">
                  <c:v>38471</c:v>
                </c:pt>
                <c:pt idx="8">
                  <c:v>38503</c:v>
                </c:pt>
                <c:pt idx="9">
                  <c:v>38533</c:v>
                </c:pt>
                <c:pt idx="10">
                  <c:v>38562</c:v>
                </c:pt>
                <c:pt idx="11">
                  <c:v>38595</c:v>
                </c:pt>
                <c:pt idx="12">
                  <c:v>38625</c:v>
                </c:pt>
                <c:pt idx="13">
                  <c:v>38656</c:v>
                </c:pt>
                <c:pt idx="14">
                  <c:v>38686</c:v>
                </c:pt>
                <c:pt idx="15">
                  <c:v>38716</c:v>
                </c:pt>
                <c:pt idx="16">
                  <c:v>38748</c:v>
                </c:pt>
                <c:pt idx="17">
                  <c:v>38776</c:v>
                </c:pt>
                <c:pt idx="18">
                  <c:v>38807</c:v>
                </c:pt>
                <c:pt idx="19">
                  <c:v>38835</c:v>
                </c:pt>
                <c:pt idx="20">
                  <c:v>38868</c:v>
                </c:pt>
                <c:pt idx="21">
                  <c:v>38898</c:v>
                </c:pt>
                <c:pt idx="22">
                  <c:v>38929</c:v>
                </c:pt>
                <c:pt idx="23">
                  <c:v>38960</c:v>
                </c:pt>
                <c:pt idx="24">
                  <c:v>38989</c:v>
                </c:pt>
                <c:pt idx="25">
                  <c:v>39021</c:v>
                </c:pt>
                <c:pt idx="26">
                  <c:v>39051</c:v>
                </c:pt>
                <c:pt idx="27">
                  <c:v>39080</c:v>
                </c:pt>
                <c:pt idx="28">
                  <c:v>39113</c:v>
                </c:pt>
                <c:pt idx="29">
                  <c:v>39141</c:v>
                </c:pt>
                <c:pt idx="30">
                  <c:v>39171</c:v>
                </c:pt>
                <c:pt idx="31">
                  <c:v>39202</c:v>
                </c:pt>
                <c:pt idx="32">
                  <c:v>39233</c:v>
                </c:pt>
                <c:pt idx="33">
                  <c:v>39262</c:v>
                </c:pt>
                <c:pt idx="34">
                  <c:v>39294</c:v>
                </c:pt>
                <c:pt idx="35">
                  <c:v>39325</c:v>
                </c:pt>
                <c:pt idx="36">
                  <c:v>39353</c:v>
                </c:pt>
              </c:numCache>
            </c:numRef>
          </c:cat>
          <c:val>
            <c:numRef>
              <c:f>'Return (Malaysia=&gt;Indonesia)'!$AA$43:$AA$79</c:f>
              <c:numCache>
                <c:formatCode>0.0</c:formatCode>
                <c:ptCount val="37"/>
                <c:pt idx="0">
                  <c:v>100</c:v>
                </c:pt>
                <c:pt idx="1">
                  <c:v>106.57460321298238</c:v>
                </c:pt>
                <c:pt idx="2">
                  <c:v>113.8210994172931</c:v>
                </c:pt>
                <c:pt idx="3">
                  <c:v>122.29883984528685</c:v>
                </c:pt>
                <c:pt idx="4">
                  <c:v>127.87054217857757</c:v>
                </c:pt>
                <c:pt idx="5">
                  <c:v>146.04175993934356</c:v>
                </c:pt>
                <c:pt idx="6">
                  <c:v>130.96574981172247</c:v>
                </c:pt>
                <c:pt idx="7">
                  <c:v>123.99846996318551</c:v>
                </c:pt>
                <c:pt idx="8">
                  <c:v>124.70000717226102</c:v>
                </c:pt>
                <c:pt idx="9">
                  <c:v>132.92371002576073</c:v>
                </c:pt>
                <c:pt idx="10">
                  <c:v>146.27438336317442</c:v>
                </c:pt>
                <c:pt idx="11">
                  <c:v>159.43888476830887</c:v>
                </c:pt>
                <c:pt idx="12">
                  <c:v>173.07846793954255</c:v>
                </c:pt>
                <c:pt idx="13">
                  <c:v>158.9486897655178</c:v>
                </c:pt>
                <c:pt idx="14">
                  <c:v>170.12567070138135</c:v>
                </c:pt>
                <c:pt idx="15">
                  <c:v>175.08949412179743</c:v>
                </c:pt>
                <c:pt idx="16">
                  <c:v>198.87711682301349</c:v>
                </c:pt>
                <c:pt idx="17">
                  <c:v>206.11190682679893</c:v>
                </c:pt>
                <c:pt idx="18">
                  <c:v>197.62727155474659</c:v>
                </c:pt>
                <c:pt idx="19">
                  <c:v>210.79448879679867</c:v>
                </c:pt>
                <c:pt idx="20">
                  <c:v>178.5348653430423</c:v>
                </c:pt>
                <c:pt idx="21">
                  <c:v>176.44217231650617</c:v>
                </c:pt>
                <c:pt idx="22">
                  <c:v>186.22411235623127</c:v>
                </c:pt>
                <c:pt idx="23">
                  <c:v>189.79832758608947</c:v>
                </c:pt>
                <c:pt idx="24">
                  <c:v>182.52832771698306</c:v>
                </c:pt>
                <c:pt idx="25">
                  <c:v>197.85501663930762</c:v>
                </c:pt>
                <c:pt idx="26">
                  <c:v>208.31253038301716</c:v>
                </c:pt>
                <c:pt idx="27">
                  <c:v>218.25506143095353</c:v>
                </c:pt>
                <c:pt idx="28">
                  <c:v>214.32267810047119</c:v>
                </c:pt>
                <c:pt idx="29">
                  <c:v>211.74271827818455</c:v>
                </c:pt>
                <c:pt idx="30">
                  <c:v>224.85436148457481</c:v>
                </c:pt>
                <c:pt idx="31">
                  <c:v>237.38932590410758</c:v>
                </c:pt>
                <c:pt idx="32">
                  <c:v>238.38484918050591</c:v>
                </c:pt>
                <c:pt idx="33">
                  <c:v>250.85026179257582</c:v>
                </c:pt>
                <c:pt idx="34">
                  <c:v>262.96139935470126</c:v>
                </c:pt>
                <c:pt idx="35">
                  <c:v>251.58711481509675</c:v>
                </c:pt>
                <c:pt idx="36">
                  <c:v>278.54600897197616</c:v>
                </c:pt>
              </c:numCache>
            </c:numRef>
          </c:val>
        </c:ser>
        <c:ser>
          <c:idx val="3"/>
          <c:order val="3"/>
          <c:tx>
            <c:strRef>
              <c:f>'Return (Malaysia=&gt;Indonesia)'!$AJ$42</c:f>
              <c:strCache>
                <c:ptCount val="1"/>
                <c:pt idx="0">
                  <c:v>SE ASIA</c:v>
                </c:pt>
              </c:strCache>
            </c:strRef>
          </c:tx>
          <c:spPr>
            <a:ln w="50800">
              <a:solidFill>
                <a:srgbClr val="FFC000"/>
              </a:solidFill>
            </a:ln>
          </c:spPr>
          <c:marker>
            <c:symbol val="none"/>
          </c:marker>
          <c:cat>
            <c:numRef>
              <c:f>'Return (Malaysia=&gt;Indonesia)'!$A$43:$A$79</c:f>
              <c:numCache>
                <c:formatCode>mmm\ dd\,\ yyyy</c:formatCode>
                <c:ptCount val="37"/>
                <c:pt idx="0">
                  <c:v>38260</c:v>
                </c:pt>
                <c:pt idx="1">
                  <c:v>38289</c:v>
                </c:pt>
                <c:pt idx="2">
                  <c:v>38321</c:v>
                </c:pt>
                <c:pt idx="3">
                  <c:v>38352</c:v>
                </c:pt>
                <c:pt idx="4">
                  <c:v>38383</c:v>
                </c:pt>
                <c:pt idx="5">
                  <c:v>38411</c:v>
                </c:pt>
                <c:pt idx="6">
                  <c:v>38442</c:v>
                </c:pt>
                <c:pt idx="7">
                  <c:v>38471</c:v>
                </c:pt>
                <c:pt idx="8">
                  <c:v>38503</c:v>
                </c:pt>
                <c:pt idx="9">
                  <c:v>38533</c:v>
                </c:pt>
                <c:pt idx="10">
                  <c:v>38562</c:v>
                </c:pt>
                <c:pt idx="11">
                  <c:v>38595</c:v>
                </c:pt>
                <c:pt idx="12">
                  <c:v>38625</c:v>
                </c:pt>
                <c:pt idx="13">
                  <c:v>38656</c:v>
                </c:pt>
                <c:pt idx="14">
                  <c:v>38686</c:v>
                </c:pt>
                <c:pt idx="15">
                  <c:v>38716</c:v>
                </c:pt>
                <c:pt idx="16">
                  <c:v>38748</c:v>
                </c:pt>
                <c:pt idx="17">
                  <c:v>38776</c:v>
                </c:pt>
                <c:pt idx="18">
                  <c:v>38807</c:v>
                </c:pt>
                <c:pt idx="19">
                  <c:v>38835</c:v>
                </c:pt>
                <c:pt idx="20">
                  <c:v>38868</c:v>
                </c:pt>
                <c:pt idx="21">
                  <c:v>38898</c:v>
                </c:pt>
                <c:pt idx="22">
                  <c:v>38929</c:v>
                </c:pt>
                <c:pt idx="23">
                  <c:v>38960</c:v>
                </c:pt>
                <c:pt idx="24">
                  <c:v>38989</c:v>
                </c:pt>
                <c:pt idx="25">
                  <c:v>39021</c:v>
                </c:pt>
                <c:pt idx="26">
                  <c:v>39051</c:v>
                </c:pt>
                <c:pt idx="27">
                  <c:v>39080</c:v>
                </c:pt>
                <c:pt idx="28">
                  <c:v>39113</c:v>
                </c:pt>
                <c:pt idx="29">
                  <c:v>39141</c:v>
                </c:pt>
                <c:pt idx="30">
                  <c:v>39171</c:v>
                </c:pt>
                <c:pt idx="31">
                  <c:v>39202</c:v>
                </c:pt>
                <c:pt idx="32">
                  <c:v>39233</c:v>
                </c:pt>
                <c:pt idx="33">
                  <c:v>39262</c:v>
                </c:pt>
                <c:pt idx="34">
                  <c:v>39294</c:v>
                </c:pt>
                <c:pt idx="35">
                  <c:v>39325</c:v>
                </c:pt>
                <c:pt idx="36">
                  <c:v>39353</c:v>
                </c:pt>
              </c:numCache>
            </c:numRef>
          </c:cat>
          <c:val>
            <c:numRef>
              <c:f>'Return (Malaysia=&gt;Indonesia)'!$AJ$43:$AJ$79</c:f>
              <c:numCache>
                <c:formatCode>0.0</c:formatCode>
                <c:ptCount val="37"/>
                <c:pt idx="0">
                  <c:v>100</c:v>
                </c:pt>
                <c:pt idx="1">
                  <c:v>101.86376536139016</c:v>
                </c:pt>
                <c:pt idx="2">
                  <c:v>110.4761549287858</c:v>
                </c:pt>
                <c:pt idx="3">
                  <c:v>111.68280189989703</c:v>
                </c:pt>
                <c:pt idx="4">
                  <c:v>115.36064632340424</c:v>
                </c:pt>
                <c:pt idx="5">
                  <c:v>120.25368393599643</c:v>
                </c:pt>
                <c:pt idx="6">
                  <c:v>114.52763599303206</c:v>
                </c:pt>
                <c:pt idx="7">
                  <c:v>111.5405660958716</c:v>
                </c:pt>
                <c:pt idx="8">
                  <c:v>115.45816863125485</c:v>
                </c:pt>
                <c:pt idx="9">
                  <c:v>116.85632291475606</c:v>
                </c:pt>
                <c:pt idx="10">
                  <c:v>121.18775468486889</c:v>
                </c:pt>
                <c:pt idx="11">
                  <c:v>112.86518642434959</c:v>
                </c:pt>
                <c:pt idx="12">
                  <c:v>115.66294568066111</c:v>
                </c:pt>
                <c:pt idx="13">
                  <c:v>110.84421050919946</c:v>
                </c:pt>
                <c:pt idx="14">
                  <c:v>119.82583571586051</c:v>
                </c:pt>
                <c:pt idx="15">
                  <c:v>125.90439526259671</c:v>
                </c:pt>
                <c:pt idx="16">
                  <c:v>136.87180176649042</c:v>
                </c:pt>
                <c:pt idx="17">
                  <c:v>138.18329995657083</c:v>
                </c:pt>
                <c:pt idx="18">
                  <c:v>145.37347089946638</c:v>
                </c:pt>
                <c:pt idx="19">
                  <c:v>156.24981201311829</c:v>
                </c:pt>
                <c:pt idx="20">
                  <c:v>144.61227526949938</c:v>
                </c:pt>
                <c:pt idx="21">
                  <c:v>141.79140054695461</c:v>
                </c:pt>
                <c:pt idx="22">
                  <c:v>147.940578975596</c:v>
                </c:pt>
                <c:pt idx="23">
                  <c:v>151.38440344089497</c:v>
                </c:pt>
                <c:pt idx="24">
                  <c:v>160.42336692539891</c:v>
                </c:pt>
                <c:pt idx="25">
                  <c:v>167.76829215970923</c:v>
                </c:pt>
                <c:pt idx="26">
                  <c:v>181.72736498956516</c:v>
                </c:pt>
                <c:pt idx="27">
                  <c:v>196.0862041993054</c:v>
                </c:pt>
                <c:pt idx="28">
                  <c:v>194.86836773070291</c:v>
                </c:pt>
                <c:pt idx="29">
                  <c:v>189.37432284677561</c:v>
                </c:pt>
                <c:pt idx="30">
                  <c:v>196.49266872171592</c:v>
                </c:pt>
                <c:pt idx="31">
                  <c:v>204.58524986437465</c:v>
                </c:pt>
                <c:pt idx="32">
                  <c:v>218.1106113417039</c:v>
                </c:pt>
                <c:pt idx="33">
                  <c:v>232.18075502939556</c:v>
                </c:pt>
                <c:pt idx="34">
                  <c:v>244.18783677861794</c:v>
                </c:pt>
                <c:pt idx="35">
                  <c:v>239.3127952283935</c:v>
                </c:pt>
                <c:pt idx="36">
                  <c:v>269.37453191061093</c:v>
                </c:pt>
              </c:numCache>
            </c:numRef>
          </c:val>
        </c:ser>
        <c:marker val="1"/>
        <c:axId val="36978048"/>
        <c:axId val="36996224"/>
      </c:lineChart>
      <c:dateAx>
        <c:axId val="36978048"/>
        <c:scaling>
          <c:orientation val="minMax"/>
        </c:scaling>
        <c:axPos val="b"/>
        <c:numFmt formatCode="mmm\,\ yy" sourceLinked="0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36996224"/>
        <c:crosses val="autoZero"/>
        <c:auto val="1"/>
        <c:lblOffset val="100"/>
      </c:dateAx>
      <c:valAx>
        <c:axId val="36996224"/>
        <c:scaling>
          <c:orientation val="minMax"/>
          <c:max val="320"/>
          <c:min val="80"/>
        </c:scaling>
        <c:axPos val="l"/>
        <c:majorGridlines/>
        <c:numFmt formatCode="0" sourceLinked="0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36978048"/>
        <c:crosses val="autoZero"/>
        <c:crossBetween val="between"/>
        <c:majorUnit val="20"/>
        <c:minorUnit val="20"/>
      </c:valAx>
    </c:plotArea>
    <c:legend>
      <c:legendPos val="r"/>
      <c:layout>
        <c:manualLayout>
          <c:xMode val="edge"/>
          <c:yMode val="edge"/>
          <c:x val="0.7757651647710706"/>
          <c:y val="0.54674274114173227"/>
          <c:w val="0.21554779706575591"/>
          <c:h val="0.40519951607611499"/>
        </c:manualLayout>
      </c:layout>
      <c:txPr>
        <a:bodyPr/>
        <a:lstStyle/>
        <a:p>
          <a:pPr>
            <a:defRPr sz="1600"/>
          </a:pPr>
          <a:endParaRPr lang="en-US"/>
        </a:p>
      </c:txPr>
    </c:legend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0.10369</cdr:x>
      <cdr:y>0.08981</cdr:y>
    </cdr:from>
    <cdr:to>
      <cdr:x>0.32865</cdr:x>
      <cdr:y>0.20631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61971" y="352440"/>
          <a:ext cx="1219222" cy="45718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  <a:effectLst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sz="1200"/>
            <a:t>As of Sep30,04=100</a:t>
          </a:r>
        </a:p>
      </cdr:txBody>
    </cdr:sp>
  </cdr:relSizeAnchor>
  <cdr:relSizeAnchor xmlns:cdr="http://schemas.openxmlformats.org/drawingml/2006/chartDrawing">
    <cdr:from>
      <cdr:x>0.77504</cdr:x>
      <cdr:y>0.09466</cdr:y>
    </cdr:from>
    <cdr:to>
      <cdr:x>1</cdr:x>
      <cdr:y>0.16748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210050" y="371475"/>
          <a:ext cx="1219222" cy="28575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  <a:effectLst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sz="2000" dirty="0"/>
            <a:t>Latin America</a:t>
          </a:r>
        </a:p>
      </cdr:txBody>
    </cdr:sp>
  </cdr:relSizeAnchor>
  <cdr:relSizeAnchor xmlns:cdr="http://schemas.openxmlformats.org/drawingml/2006/chartDrawing">
    <cdr:from>
      <cdr:x>0.77504</cdr:x>
      <cdr:y>0.15049</cdr:y>
    </cdr:from>
    <cdr:to>
      <cdr:x>1</cdr:x>
      <cdr:y>0.2233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4200504" y="590550"/>
          <a:ext cx="1219222" cy="28575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  <a:effectLst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sz="2000"/>
            <a:t>Eastern Europe</a:t>
          </a:r>
        </a:p>
      </cdr:txBody>
    </cdr:sp>
  </cdr:relSizeAnchor>
  <cdr:relSizeAnchor xmlns:cdr="http://schemas.openxmlformats.org/drawingml/2006/chartDrawing">
    <cdr:from>
      <cdr:x>0.75926</cdr:x>
      <cdr:y>0.25729</cdr:y>
    </cdr:from>
    <cdr:to>
      <cdr:x>1</cdr:x>
      <cdr:y>0.4058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6248401" y="1352778"/>
          <a:ext cx="1981199" cy="78082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  <a:effectLst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r"/>
          <a:r>
            <a:rPr lang="en-US" sz="2000" dirty="0"/>
            <a:t>Northern</a:t>
          </a:r>
          <a:r>
            <a:rPr lang="en-US" sz="2000" baseline="0" dirty="0"/>
            <a:t> Africa/</a:t>
          </a:r>
        </a:p>
        <a:p xmlns:a="http://schemas.openxmlformats.org/drawingml/2006/main">
          <a:pPr algn="r"/>
          <a:r>
            <a:rPr lang="en-US" sz="2000" baseline="0" dirty="0"/>
            <a:t>                     ME</a:t>
          </a:r>
          <a:endParaRPr lang="en-US" sz="2000" dirty="0"/>
        </a:p>
      </cdr:txBody>
    </cdr:sp>
  </cdr:relSizeAnchor>
  <cdr:relSizeAnchor xmlns:cdr="http://schemas.openxmlformats.org/drawingml/2006/chartDrawing">
    <cdr:from>
      <cdr:x>0.77504</cdr:x>
      <cdr:y>0.20873</cdr:y>
    </cdr:from>
    <cdr:to>
      <cdr:x>1</cdr:x>
      <cdr:y>0.28155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4219554" y="819135"/>
          <a:ext cx="1219222" cy="28576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  <a:effectLst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sz="2000" dirty="0"/>
            <a:t>SE Asia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469F93A-9D08-478B-8927-67D339C637CB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1ED714B-7DB8-414F-A3DC-2AD0F7DF0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9FF077-4E55-4BA7-8FD0-EFFD7A100FB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C2DB17-7444-4529-B5A5-9AF858A42F0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A78523-926F-41A6-A9C2-B0A0D7B0D7F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0A010F-9185-49C8-AB03-8639D340225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9B19AE-3418-47A9-80B5-056BF187209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888C2E-965C-4E06-9C59-9F9A5D61362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6723CF-C195-4457-B983-55374E3D4EF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0FFACC-723F-493D-A0A4-D9BA4420F22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3BBDFF-2171-4509-A1B5-0700F66AF84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114009-12CB-4519-9A6E-80CCDC6ACFC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9316DD-9F5B-4583-80BD-A3898905DFC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BCF9F3-3B63-4524-BE0C-5D4BD8FD6A4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9E3B7D-8FCC-40BB-8FAF-BA70219CC5C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82B263-7AE7-4ED5-BC2E-53CC4D84039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62FDD9-5449-410E-B272-3E3BF87EA88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B144C1-A7B1-47AE-A281-9F43F47C21B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86CA37-1DC0-47CC-BE18-CEB466D46A7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4CB1B-3AE3-4CB2-A88B-B3C754D54802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C2378-10F0-4D7F-8C42-F295D78024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A005B-1CB9-48DE-B586-E54038386E23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75765-EED9-45F3-BA22-2A93C7228A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C5958-0824-461D-A24C-D41588DEFBB1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41C7C-8341-4374-8477-72B44C0ECD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A9531-F774-468E-BDA0-319AD5891A67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D9F88-ED43-406B-A058-FB002C569D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58234-28E4-4FA2-9F59-B5BBC83FAEBC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2D43B-7DBA-400D-9CBF-BBE57A3004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D038A-8DC3-4096-B6E2-99829B6340FF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0A398-918C-462F-8447-C5E45500D1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8CA30-D44C-4073-A8D3-35CF42F93BBD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B846A-1596-4BAC-B1DB-AB51BEC25A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DBC5A-694E-4519-A25B-0CD549902050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38A5B-E8F0-4761-AFAB-BCA2A4CDEA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D605D-4ED3-488D-8FE3-B6D8CFF85594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44B59-5887-4762-ABA0-A65FD581A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4ACED-09EC-40E8-A560-83D8C2D07A7D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B9948-0761-44DC-B179-DFB58F64D3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DC8D3-4CCF-4E6E-9C01-0BCA15D748EE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B52A3-949B-4D01-B56B-054034EB8E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08C841-F744-48AC-B6F5-02E7C5425B0E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5798CF9-19FE-4435-9157-7F66EA68CF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1" r:id="rId2"/>
    <p:sldLayoutId id="2147483733" r:id="rId3"/>
    <p:sldLayoutId id="2147483730" r:id="rId4"/>
    <p:sldLayoutId id="2147483729" r:id="rId5"/>
    <p:sldLayoutId id="2147483728" r:id="rId6"/>
    <p:sldLayoutId id="2147483727" r:id="rId7"/>
    <p:sldLayoutId id="2147483726" r:id="rId8"/>
    <p:sldLayoutId id="2147483734" r:id="rId9"/>
    <p:sldLayoutId id="2147483725" r:id="rId10"/>
    <p:sldLayoutId id="214748372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257800"/>
            <a:ext cx="8534400" cy="12223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                  </a:t>
            </a:r>
            <a:r>
              <a:rPr lang="en-US" sz="4900" dirty="0" smtClean="0">
                <a:solidFill>
                  <a:schemeClr val="tx2">
                    <a:lumMod val="10000"/>
                  </a:schemeClr>
                </a:solidFill>
              </a:rPr>
              <a:t>Ismail C. </a:t>
            </a:r>
            <a:r>
              <a:rPr lang="en-US" sz="4900" dirty="0" err="1" smtClean="0">
                <a:solidFill>
                  <a:schemeClr val="tx2">
                    <a:lumMod val="10000"/>
                  </a:schemeClr>
                </a:solidFill>
              </a:rPr>
              <a:t>Turan</a:t>
            </a:r>
            <a:r>
              <a:rPr lang="en-US" sz="4900" dirty="0" smtClean="0">
                <a:solidFill>
                  <a:schemeClr val="tx2">
                    <a:lumMod val="10000"/>
                  </a:schemeClr>
                </a:solidFill>
              </a:rPr>
              <a:t/>
            </a:r>
            <a:br>
              <a:rPr lang="en-US" sz="4900" dirty="0" smtClean="0">
                <a:solidFill>
                  <a:schemeClr val="tx2">
                    <a:lumMod val="10000"/>
                  </a:schemeClr>
                </a:solidFill>
              </a:rPr>
            </a:br>
            <a:r>
              <a:rPr lang="en-US" sz="4900" dirty="0" smtClean="0">
                <a:solidFill>
                  <a:schemeClr val="tx2">
                    <a:lumMod val="10000"/>
                  </a:schemeClr>
                </a:solidFill>
              </a:rPr>
              <a:t>                   Masahiro Yamauchi</a:t>
            </a:r>
            <a:endParaRPr lang="en-US" sz="49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152400" y="685800"/>
            <a:ext cx="8763000" cy="2819400"/>
          </a:xfrm>
        </p:spPr>
        <p:txBody>
          <a:bodyPr/>
          <a:lstStyle/>
          <a:p>
            <a:pPr marR="0" eaLnBrk="1" hangingPunct="1"/>
            <a:r>
              <a:rPr lang="en-US" sz="5000" b="1" i="1" smtClean="0"/>
              <a:t>Best Performing Geographic</a:t>
            </a:r>
          </a:p>
          <a:p>
            <a:pPr marR="0" eaLnBrk="1" hangingPunct="1"/>
            <a:r>
              <a:rPr lang="en-US" sz="5000" b="1" i="1" smtClean="0"/>
              <a:t>Emerging Stock Market Cluster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0" y="2667000"/>
          <a:ext cx="5562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257800"/>
            <a:ext cx="8458200" cy="1222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                  </a:t>
            </a:r>
            <a:endParaRPr lang="en-US" dirty="0"/>
          </a:p>
        </p:txBody>
      </p:sp>
      <p:sp>
        <p:nvSpPr>
          <p:cNvPr id="32770" name="Subtitle 2"/>
          <p:cNvSpPr>
            <a:spLocks noGrp="1"/>
          </p:cNvSpPr>
          <p:nvPr>
            <p:ph type="subTitle" idx="1"/>
          </p:nvPr>
        </p:nvSpPr>
        <p:spPr>
          <a:xfrm>
            <a:off x="304800" y="533400"/>
            <a:ext cx="8458200" cy="762000"/>
          </a:xfrm>
        </p:spPr>
        <p:txBody>
          <a:bodyPr/>
          <a:lstStyle/>
          <a:p>
            <a:pPr marR="0" algn="ctr" eaLnBrk="1" hangingPunct="1">
              <a:lnSpc>
                <a:spcPct val="90000"/>
              </a:lnSpc>
            </a:pPr>
            <a:r>
              <a:rPr lang="en-US" sz="4600" smtClean="0">
                <a:latin typeface="Arial Black" pitchFamily="34" charset="0"/>
              </a:rPr>
              <a:t>BOCR Ratings &amp; Priorities </a:t>
            </a:r>
          </a:p>
          <a:p>
            <a:pPr marR="0" algn="ctr" eaLnBrk="1" hangingPunct="1">
              <a:lnSpc>
                <a:spcPct val="90000"/>
              </a:lnSpc>
            </a:pPr>
            <a:endParaRPr lang="en-US" sz="5000" smtClean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8600" y="1524000"/>
            <a:ext cx="8610600" cy="5029200"/>
          </a:xfrm>
          <a:prstGeom prst="rect">
            <a:avLst/>
          </a:prstGeom>
        </p:spPr>
        <p:txBody>
          <a:bodyPr lIns="45720" rIns="246888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defRPr/>
            </a:pP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3277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4343400"/>
            <a:ext cx="80645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17588" y="1524000"/>
            <a:ext cx="7135812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257800"/>
            <a:ext cx="8458200" cy="1222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                  </a:t>
            </a:r>
            <a:endParaRPr lang="en-US" dirty="0"/>
          </a:p>
        </p:txBody>
      </p:sp>
      <p:sp>
        <p:nvSpPr>
          <p:cNvPr id="34818" name="Subtitle 2"/>
          <p:cNvSpPr>
            <a:spLocks noGrp="1"/>
          </p:cNvSpPr>
          <p:nvPr>
            <p:ph type="subTitle" idx="1"/>
          </p:nvPr>
        </p:nvSpPr>
        <p:spPr>
          <a:xfrm>
            <a:off x="304800" y="533400"/>
            <a:ext cx="8458200" cy="762000"/>
          </a:xfrm>
        </p:spPr>
        <p:txBody>
          <a:bodyPr/>
          <a:lstStyle/>
          <a:p>
            <a:pPr marR="0" algn="ctr" eaLnBrk="1" hangingPunct="1">
              <a:lnSpc>
                <a:spcPct val="90000"/>
              </a:lnSpc>
            </a:pPr>
            <a:r>
              <a:rPr lang="en-US" sz="4600" smtClean="0">
                <a:latin typeface="Arial Black" pitchFamily="34" charset="0"/>
              </a:rPr>
              <a:t>Criteria Priorities </a:t>
            </a:r>
          </a:p>
          <a:p>
            <a:pPr marR="0" algn="ctr" eaLnBrk="1" hangingPunct="1">
              <a:lnSpc>
                <a:spcPct val="90000"/>
              </a:lnSpc>
            </a:pPr>
            <a:endParaRPr lang="en-US" sz="5000" smtClean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81000" y="1600200"/>
            <a:ext cx="8610600" cy="5029200"/>
          </a:xfrm>
          <a:prstGeom prst="rect">
            <a:avLst/>
          </a:prstGeom>
        </p:spPr>
        <p:txBody>
          <a:bodyPr lIns="45720" rIns="246888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3200" b="1" dirty="0">
                <a:solidFill>
                  <a:srgbClr val="FFC000"/>
                </a:solidFill>
                <a:latin typeface="+mn-lt"/>
              </a:rPr>
              <a:t>Corporations [</a:t>
            </a:r>
            <a:r>
              <a:rPr lang="en-US" sz="3200" b="1" dirty="0">
                <a:solidFill>
                  <a:srgbClr val="FFC000"/>
                </a:solidFill>
                <a:latin typeface="Clarendon Condensed" pitchFamily="18" charset="0"/>
              </a:rPr>
              <a:t>28.2 %</a:t>
            </a:r>
            <a:r>
              <a:rPr lang="en-US" sz="3200" b="1" dirty="0">
                <a:solidFill>
                  <a:srgbClr val="FFC000"/>
                </a:solidFill>
                <a:latin typeface="+mn-lt"/>
              </a:rPr>
              <a:t>]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2800" dirty="0">
                <a:latin typeface="+mn-lt"/>
              </a:rPr>
              <a:t>     sub) Earnings : </a:t>
            </a:r>
            <a:r>
              <a:rPr lang="en-US" sz="2800" dirty="0">
                <a:latin typeface="Clarendon Condensed" pitchFamily="18" charset="0"/>
              </a:rPr>
              <a:t>8.8%  </a:t>
            </a:r>
            <a:r>
              <a:rPr lang="en-US" sz="2800" dirty="0">
                <a:latin typeface="+mn-lt"/>
              </a:rPr>
              <a:t>, Financial Health : </a:t>
            </a:r>
            <a:r>
              <a:rPr lang="en-US" sz="2800" dirty="0">
                <a:latin typeface="Clarendon Condensed" pitchFamily="18" charset="0"/>
              </a:rPr>
              <a:t>8.7%  </a:t>
            </a:r>
            <a:r>
              <a:rPr lang="en-US" sz="2800" dirty="0">
                <a:latin typeface="+mn-lt"/>
              </a:rPr>
              <a:t>,</a:t>
            </a:r>
            <a:r>
              <a:rPr lang="en-US" sz="2800" dirty="0">
                <a:latin typeface="Clarendon Condensed" pitchFamily="18" charset="0"/>
              </a:rPr>
              <a:t>  etc.</a:t>
            </a:r>
            <a:endParaRPr lang="en-US" sz="28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endParaRPr lang="en-US" sz="15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3200" b="1" dirty="0">
                <a:solidFill>
                  <a:srgbClr val="FFC000"/>
                </a:solidFill>
                <a:latin typeface="+mn-lt"/>
              </a:rPr>
              <a:t>Economics [</a:t>
            </a:r>
            <a:r>
              <a:rPr lang="en-US" sz="3200" b="1" dirty="0">
                <a:solidFill>
                  <a:srgbClr val="FFC000"/>
                </a:solidFill>
                <a:latin typeface="Clarendon Condensed" pitchFamily="18" charset="0"/>
              </a:rPr>
              <a:t>15.0 %</a:t>
            </a:r>
            <a:r>
              <a:rPr lang="en-US" sz="3200" b="1" dirty="0">
                <a:solidFill>
                  <a:srgbClr val="FFC000"/>
                </a:solidFill>
                <a:latin typeface="+mn-lt"/>
              </a:rPr>
              <a:t>]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     </a:t>
            </a:r>
            <a:r>
              <a:rPr lang="en-US" sz="2800" dirty="0">
                <a:latin typeface="+mn-lt"/>
              </a:rPr>
              <a:t>sub) Stability : </a:t>
            </a:r>
            <a:r>
              <a:rPr lang="en-US" sz="2800" dirty="0">
                <a:latin typeface="Clarendon Condensed" pitchFamily="18" charset="0"/>
              </a:rPr>
              <a:t>5.1%  </a:t>
            </a:r>
            <a:r>
              <a:rPr lang="en-US" sz="2800" dirty="0">
                <a:latin typeface="+mn-lt"/>
              </a:rPr>
              <a:t>, GDP: </a:t>
            </a:r>
            <a:r>
              <a:rPr lang="en-US" sz="2800" dirty="0">
                <a:latin typeface="Clarendon Condensed" pitchFamily="18" charset="0"/>
              </a:rPr>
              <a:t>3.8%  </a:t>
            </a:r>
            <a:r>
              <a:rPr lang="en-US" sz="2800" dirty="0">
                <a:latin typeface="+mn-lt"/>
              </a:rPr>
              <a:t>,</a:t>
            </a:r>
            <a:r>
              <a:rPr lang="en-US" sz="2800" dirty="0">
                <a:latin typeface="Clarendon Condensed" pitchFamily="18" charset="0"/>
              </a:rPr>
              <a:t>  etc.</a:t>
            </a:r>
            <a:endParaRPr lang="en-US" sz="28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15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3200" b="1" dirty="0">
                <a:solidFill>
                  <a:srgbClr val="FFC000"/>
                </a:solidFill>
                <a:latin typeface="+mn-lt"/>
              </a:rPr>
              <a:t>Market Climate [</a:t>
            </a:r>
            <a:r>
              <a:rPr lang="en-US" sz="3200" b="1" dirty="0">
                <a:solidFill>
                  <a:srgbClr val="FFC000"/>
                </a:solidFill>
                <a:latin typeface="Clarendon Condensed" pitchFamily="18" charset="0"/>
              </a:rPr>
              <a:t>49.3 %</a:t>
            </a:r>
            <a:r>
              <a:rPr lang="en-US" sz="3200" b="1" dirty="0">
                <a:solidFill>
                  <a:srgbClr val="FFC000"/>
                </a:solidFill>
                <a:latin typeface="+mn-lt"/>
              </a:rPr>
              <a:t>]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2800" dirty="0">
                <a:latin typeface="+mn-lt"/>
              </a:rPr>
              <a:t>     sub) Liquidity : </a:t>
            </a:r>
            <a:r>
              <a:rPr lang="en-US" sz="2800" dirty="0">
                <a:latin typeface="Clarendon Condensed" pitchFamily="18" charset="0"/>
              </a:rPr>
              <a:t>14.8%  </a:t>
            </a:r>
            <a:r>
              <a:rPr lang="en-US" sz="2800" dirty="0">
                <a:latin typeface="+mn-lt"/>
              </a:rPr>
              <a:t>, Transparency:</a:t>
            </a:r>
            <a:r>
              <a:rPr lang="en-US" sz="2800" dirty="0">
                <a:latin typeface="Clarendon Condensed" pitchFamily="18" charset="0"/>
              </a:rPr>
              <a:t> 11.8%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2800" dirty="0">
                <a:latin typeface="Clarendon Condensed" pitchFamily="18" charset="0"/>
              </a:rPr>
              <a:t>              </a:t>
            </a:r>
            <a:r>
              <a:rPr lang="en-US" sz="2800" dirty="0">
                <a:latin typeface="+mn-lt"/>
              </a:rPr>
              <a:t> Valuation </a:t>
            </a:r>
            <a:r>
              <a:rPr lang="en-US" sz="2800" dirty="0">
                <a:latin typeface="Clarendon Condensed" pitchFamily="18" charset="0"/>
              </a:rPr>
              <a:t>: 11.8%  ,  Confidence : 5.4%  </a:t>
            </a:r>
            <a:r>
              <a:rPr lang="en-US" sz="2800" dirty="0">
                <a:latin typeface="+mn-lt"/>
              </a:rPr>
              <a:t>,</a:t>
            </a:r>
            <a:r>
              <a:rPr lang="en-US" sz="2800" dirty="0">
                <a:latin typeface="Clarendon Condensed" pitchFamily="18" charset="0"/>
              </a:rPr>
              <a:t>  etc.</a:t>
            </a:r>
            <a:endParaRPr lang="en-US" sz="28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1500" dirty="0">
              <a:solidFill>
                <a:srgbClr val="F3EE08"/>
              </a:solidFill>
              <a:latin typeface="Clarendon Condensed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3200" b="1" dirty="0">
                <a:solidFill>
                  <a:srgbClr val="FFC000"/>
                </a:solidFill>
                <a:latin typeface="+mn-lt"/>
              </a:rPr>
              <a:t>Politics [</a:t>
            </a:r>
            <a:r>
              <a:rPr lang="en-US" sz="3200" b="1" dirty="0">
                <a:solidFill>
                  <a:srgbClr val="FFC000"/>
                </a:solidFill>
                <a:latin typeface="Clarendon Condensed" pitchFamily="18" charset="0"/>
              </a:rPr>
              <a:t>7.5 %</a:t>
            </a:r>
            <a:r>
              <a:rPr lang="en-US" sz="3200" b="1" dirty="0">
                <a:solidFill>
                  <a:srgbClr val="FFC000"/>
                </a:solidFill>
                <a:latin typeface="+mn-lt"/>
              </a:rPr>
              <a:t>]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2800" dirty="0">
                <a:latin typeface="+mn-lt"/>
              </a:rPr>
              <a:t>     sub) Government Support : </a:t>
            </a:r>
            <a:r>
              <a:rPr lang="en-US" sz="2800" dirty="0">
                <a:latin typeface="Clarendon Condensed" pitchFamily="18" charset="0"/>
              </a:rPr>
              <a:t>2.5%  </a:t>
            </a:r>
            <a:r>
              <a:rPr lang="en-US" sz="2800" dirty="0">
                <a:latin typeface="+mn-lt"/>
              </a:rPr>
              <a:t>,  </a:t>
            </a:r>
            <a:r>
              <a:rPr lang="en-US" sz="2800" dirty="0">
                <a:latin typeface="Clarendon Condensed" pitchFamily="18" charset="0"/>
              </a:rPr>
              <a:t>etc.</a:t>
            </a:r>
            <a:endParaRPr lang="en-US" sz="28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defRPr/>
            </a:pP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257800"/>
            <a:ext cx="8458200" cy="1222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                  </a:t>
            </a:r>
            <a:endParaRPr lang="en-US" dirty="0"/>
          </a:p>
        </p:txBody>
      </p:sp>
      <p:sp>
        <p:nvSpPr>
          <p:cNvPr id="36866" name="Subtitle 2"/>
          <p:cNvSpPr>
            <a:spLocks noGrp="1"/>
          </p:cNvSpPr>
          <p:nvPr>
            <p:ph type="subTitle" idx="1"/>
          </p:nvPr>
        </p:nvSpPr>
        <p:spPr>
          <a:xfrm>
            <a:off x="304800" y="533400"/>
            <a:ext cx="8458200" cy="762000"/>
          </a:xfrm>
        </p:spPr>
        <p:txBody>
          <a:bodyPr/>
          <a:lstStyle/>
          <a:p>
            <a:pPr marR="0" algn="ctr" eaLnBrk="1" hangingPunct="1">
              <a:lnSpc>
                <a:spcPct val="90000"/>
              </a:lnSpc>
            </a:pPr>
            <a:r>
              <a:rPr lang="en-US" sz="4600" smtClean="0">
                <a:latin typeface="Arial Black" pitchFamily="34" charset="0"/>
              </a:rPr>
              <a:t>Result </a:t>
            </a:r>
            <a:r>
              <a:rPr lang="en-US" sz="4000" smtClean="0">
                <a:latin typeface="Arial Black" pitchFamily="34" charset="0"/>
              </a:rPr>
              <a:t>(1)</a:t>
            </a:r>
          </a:p>
          <a:p>
            <a:pPr marR="0" algn="ctr" eaLnBrk="1" hangingPunct="1">
              <a:lnSpc>
                <a:spcPct val="90000"/>
              </a:lnSpc>
            </a:pPr>
            <a:endParaRPr lang="en-US" sz="5000" smtClean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8600" y="1143000"/>
            <a:ext cx="8610600" cy="5486400"/>
          </a:xfrm>
          <a:prstGeom prst="rect">
            <a:avLst/>
          </a:prstGeom>
        </p:spPr>
        <p:txBody>
          <a:bodyPr lIns="45720" rIns="246888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Additive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Clarendon Condensed" pitchFamily="18" charset="0"/>
              </a:rPr>
              <a:t> </a:t>
            </a:r>
            <a:r>
              <a:rPr lang="en-US" sz="3200" b="1" dirty="0">
                <a:solidFill>
                  <a:srgbClr val="FFC000"/>
                </a:solidFill>
                <a:latin typeface="Clarendon Condensed" pitchFamily="18" charset="0"/>
              </a:rPr>
              <a:t>1</a:t>
            </a:r>
            <a:r>
              <a:rPr lang="en-US" sz="3200" b="1" dirty="0">
                <a:solidFill>
                  <a:srgbClr val="FFC000"/>
                </a:solidFill>
                <a:latin typeface="+mn-lt"/>
              </a:rPr>
              <a:t>st : Eastern Europe </a:t>
            </a: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, </a:t>
            </a: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Clarendon Condensed" pitchFamily="18" charset="0"/>
              </a:rPr>
              <a:t>2</a:t>
            </a: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nd : SE Asia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 </a:t>
            </a: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Clarendon Condensed" pitchFamily="18" charset="0"/>
              </a:rPr>
              <a:t>3</a:t>
            </a: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rd : Northern Africa/ ME , </a:t>
            </a: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Clarendon Condensed" pitchFamily="18" charset="0"/>
              </a:rPr>
              <a:t>4th : Latin America</a:t>
            </a: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defRPr/>
            </a:pP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3686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19313" y="1676400"/>
            <a:ext cx="6567487" cy="329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9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4868863"/>
            <a:ext cx="685800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257800"/>
            <a:ext cx="8458200" cy="1222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                  </a:t>
            </a:r>
            <a:endParaRPr lang="en-US" dirty="0"/>
          </a:p>
        </p:txBody>
      </p:sp>
      <p:sp>
        <p:nvSpPr>
          <p:cNvPr id="38914" name="Subtitle 2"/>
          <p:cNvSpPr>
            <a:spLocks noGrp="1"/>
          </p:cNvSpPr>
          <p:nvPr>
            <p:ph type="subTitle" idx="1"/>
          </p:nvPr>
        </p:nvSpPr>
        <p:spPr>
          <a:xfrm>
            <a:off x="304800" y="533400"/>
            <a:ext cx="8458200" cy="762000"/>
          </a:xfrm>
        </p:spPr>
        <p:txBody>
          <a:bodyPr/>
          <a:lstStyle/>
          <a:p>
            <a:pPr marR="0" algn="ctr" eaLnBrk="1" hangingPunct="1">
              <a:lnSpc>
                <a:spcPct val="90000"/>
              </a:lnSpc>
            </a:pPr>
            <a:r>
              <a:rPr lang="en-US" sz="4600" smtClean="0">
                <a:latin typeface="Arial Black" pitchFamily="34" charset="0"/>
              </a:rPr>
              <a:t>Result </a:t>
            </a:r>
            <a:r>
              <a:rPr lang="en-US" sz="4000" smtClean="0">
                <a:latin typeface="Arial Black" pitchFamily="34" charset="0"/>
              </a:rPr>
              <a:t>(2)</a:t>
            </a:r>
          </a:p>
          <a:p>
            <a:pPr marR="0" algn="ctr" eaLnBrk="1" hangingPunct="1">
              <a:lnSpc>
                <a:spcPct val="90000"/>
              </a:lnSpc>
            </a:pPr>
            <a:endParaRPr lang="en-US" sz="5000" smtClean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04800" y="1143000"/>
            <a:ext cx="8610600" cy="5486400"/>
          </a:xfrm>
          <a:prstGeom prst="rect">
            <a:avLst/>
          </a:prstGeom>
        </p:spPr>
        <p:txBody>
          <a:bodyPr lIns="45720" rIns="246888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Multiplicative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Clarendon Condensed" pitchFamily="18" charset="0"/>
              </a:rPr>
              <a:t> </a:t>
            </a:r>
            <a:r>
              <a:rPr lang="en-US" sz="3200" b="1" dirty="0">
                <a:solidFill>
                  <a:srgbClr val="FFC000"/>
                </a:solidFill>
                <a:latin typeface="Clarendon Condensed" pitchFamily="18" charset="0"/>
              </a:rPr>
              <a:t>1</a:t>
            </a:r>
            <a:r>
              <a:rPr lang="en-US" sz="3200" b="1" dirty="0">
                <a:solidFill>
                  <a:srgbClr val="FFC000"/>
                </a:solidFill>
                <a:latin typeface="+mn-lt"/>
              </a:rPr>
              <a:t>st : Eastern Europe </a:t>
            </a: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, </a:t>
            </a: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Clarendon Condensed" pitchFamily="18" charset="0"/>
              </a:rPr>
              <a:t>2</a:t>
            </a: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nd : SE Asia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 </a:t>
            </a: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Clarendon Condensed" pitchFamily="18" charset="0"/>
              </a:rPr>
              <a:t>3</a:t>
            </a: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rd : Northern Africa/ ME , </a:t>
            </a: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Clarendon Condensed" pitchFamily="18" charset="0"/>
              </a:rPr>
              <a:t>4th : Latin America</a:t>
            </a: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defRPr/>
            </a:pP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3891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1676400"/>
            <a:ext cx="6553200" cy="334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7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4868863"/>
            <a:ext cx="685800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257800"/>
            <a:ext cx="8458200" cy="1222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                  </a:t>
            </a:r>
            <a:endParaRPr lang="en-US" dirty="0"/>
          </a:p>
        </p:txBody>
      </p:sp>
      <p:sp>
        <p:nvSpPr>
          <p:cNvPr id="40962" name="Subtitle 2"/>
          <p:cNvSpPr>
            <a:spLocks noGrp="1"/>
          </p:cNvSpPr>
          <p:nvPr>
            <p:ph type="subTitle" idx="1"/>
          </p:nvPr>
        </p:nvSpPr>
        <p:spPr>
          <a:xfrm>
            <a:off x="304800" y="533400"/>
            <a:ext cx="8458200" cy="762000"/>
          </a:xfrm>
        </p:spPr>
        <p:txBody>
          <a:bodyPr/>
          <a:lstStyle/>
          <a:p>
            <a:pPr marR="0" algn="ctr" eaLnBrk="1" hangingPunct="1">
              <a:lnSpc>
                <a:spcPct val="90000"/>
              </a:lnSpc>
            </a:pPr>
            <a:r>
              <a:rPr lang="en-US" sz="4600" smtClean="0">
                <a:latin typeface="Arial Black" pitchFamily="34" charset="0"/>
              </a:rPr>
              <a:t>Actual Performance</a:t>
            </a:r>
          </a:p>
          <a:p>
            <a:pPr marR="0" algn="ctr" eaLnBrk="1" hangingPunct="1">
              <a:lnSpc>
                <a:spcPct val="90000"/>
              </a:lnSpc>
            </a:pPr>
            <a:endParaRPr lang="en-US" sz="5000" smtClean="0"/>
          </a:p>
        </p:txBody>
      </p:sp>
      <p:sp>
        <p:nvSpPr>
          <p:cNvPr id="40963" name="Subtitle 2"/>
          <p:cNvSpPr txBox="1">
            <a:spLocks/>
          </p:cNvSpPr>
          <p:nvPr/>
        </p:nvSpPr>
        <p:spPr bwMode="auto">
          <a:xfrm>
            <a:off x="228600" y="15240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246888"/>
          <a:lstStyle/>
          <a:p>
            <a:pPr>
              <a:buClr>
                <a:schemeClr val="accent1"/>
              </a:buClr>
              <a:buSzPct val="70000"/>
            </a:pPr>
            <a:endParaRPr lang="en-US" sz="3200">
              <a:solidFill>
                <a:srgbClr val="FF0000"/>
              </a:solidFill>
              <a:latin typeface="Constantia" pitchFamily="18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457200" y="1219200"/>
          <a:ext cx="82296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257800"/>
            <a:ext cx="8458200" cy="1222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                  </a:t>
            </a:r>
            <a:endParaRPr lang="en-US" dirty="0"/>
          </a:p>
        </p:txBody>
      </p:sp>
      <p:sp>
        <p:nvSpPr>
          <p:cNvPr id="43010" name="Subtitle 2"/>
          <p:cNvSpPr>
            <a:spLocks noGrp="1"/>
          </p:cNvSpPr>
          <p:nvPr>
            <p:ph type="subTitle" idx="1"/>
          </p:nvPr>
        </p:nvSpPr>
        <p:spPr>
          <a:xfrm>
            <a:off x="304800" y="457200"/>
            <a:ext cx="8458200" cy="1066800"/>
          </a:xfrm>
        </p:spPr>
        <p:txBody>
          <a:bodyPr/>
          <a:lstStyle/>
          <a:p>
            <a:pPr marR="0" algn="ctr" eaLnBrk="1" hangingPunct="1">
              <a:lnSpc>
                <a:spcPct val="80000"/>
              </a:lnSpc>
            </a:pPr>
            <a:r>
              <a:rPr lang="en-US" sz="4400" smtClean="0">
                <a:latin typeface="Arial Black" pitchFamily="34" charset="0"/>
              </a:rPr>
              <a:t>Sensitivity Analysis </a:t>
            </a:r>
            <a:r>
              <a:rPr lang="en-US" sz="4000" smtClean="0">
                <a:latin typeface="Arial Black" pitchFamily="34" charset="0"/>
              </a:rPr>
              <a:t>(1)</a:t>
            </a:r>
          </a:p>
          <a:p>
            <a:pPr marR="0" algn="ctr" eaLnBrk="1" hangingPunct="1">
              <a:lnSpc>
                <a:spcPct val="80000"/>
              </a:lnSpc>
            </a:pPr>
            <a:r>
              <a:rPr lang="en-US" sz="2400" smtClean="0">
                <a:latin typeface="Arial Black" pitchFamily="34" charset="0"/>
              </a:rPr>
              <a:t> </a:t>
            </a:r>
            <a:r>
              <a:rPr lang="en-US" sz="2800" smtClean="0">
                <a:latin typeface="Arial Black" pitchFamily="34" charset="0"/>
              </a:rPr>
              <a:t>Benefits &amp; Opportunities</a:t>
            </a:r>
          </a:p>
          <a:p>
            <a:pPr marR="0" algn="ctr" eaLnBrk="1" hangingPunct="1">
              <a:lnSpc>
                <a:spcPct val="80000"/>
              </a:lnSpc>
            </a:pPr>
            <a:endParaRPr lang="en-US" smtClean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8600" y="1524000"/>
            <a:ext cx="8610600" cy="5029200"/>
          </a:xfrm>
          <a:prstGeom prst="rect">
            <a:avLst/>
          </a:prstGeom>
        </p:spPr>
        <p:txBody>
          <a:bodyPr lIns="45720" rIns="246888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Benefits                            Opportunities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defRPr/>
            </a:pP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4301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133600"/>
            <a:ext cx="40386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3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2133600"/>
            <a:ext cx="4038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257800"/>
            <a:ext cx="8458200" cy="1222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                  </a:t>
            </a:r>
            <a:endParaRPr lang="en-US" dirty="0"/>
          </a:p>
        </p:txBody>
      </p:sp>
      <p:sp>
        <p:nvSpPr>
          <p:cNvPr id="45058" name="Subtitle 2"/>
          <p:cNvSpPr>
            <a:spLocks noGrp="1"/>
          </p:cNvSpPr>
          <p:nvPr>
            <p:ph type="subTitle" idx="1"/>
          </p:nvPr>
        </p:nvSpPr>
        <p:spPr>
          <a:xfrm>
            <a:off x="304800" y="457200"/>
            <a:ext cx="8458200" cy="1066800"/>
          </a:xfrm>
        </p:spPr>
        <p:txBody>
          <a:bodyPr/>
          <a:lstStyle/>
          <a:p>
            <a:pPr marR="0" algn="ctr" eaLnBrk="1" hangingPunct="1">
              <a:lnSpc>
                <a:spcPct val="80000"/>
              </a:lnSpc>
            </a:pPr>
            <a:r>
              <a:rPr lang="en-US" sz="4400" smtClean="0">
                <a:latin typeface="Arial Black" pitchFamily="34" charset="0"/>
              </a:rPr>
              <a:t>Sensitivity Analysis </a:t>
            </a:r>
            <a:r>
              <a:rPr lang="en-US" sz="4000" smtClean="0">
                <a:latin typeface="Arial Black" pitchFamily="34" charset="0"/>
              </a:rPr>
              <a:t>(2)</a:t>
            </a:r>
          </a:p>
          <a:p>
            <a:pPr marR="0" algn="ctr" eaLnBrk="1" hangingPunct="1">
              <a:lnSpc>
                <a:spcPct val="80000"/>
              </a:lnSpc>
            </a:pPr>
            <a:r>
              <a:rPr lang="en-US" sz="2400" smtClean="0">
                <a:latin typeface="Arial Black" pitchFamily="34" charset="0"/>
              </a:rPr>
              <a:t> </a:t>
            </a:r>
            <a:r>
              <a:rPr lang="en-US" sz="2800" smtClean="0">
                <a:latin typeface="Arial Black" pitchFamily="34" charset="0"/>
              </a:rPr>
              <a:t>Costs &amp; Risks</a:t>
            </a:r>
          </a:p>
          <a:p>
            <a:pPr marR="0" algn="ctr" eaLnBrk="1" hangingPunct="1">
              <a:lnSpc>
                <a:spcPct val="80000"/>
              </a:lnSpc>
            </a:pPr>
            <a:endParaRPr lang="en-US" smtClean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8600" y="1524000"/>
            <a:ext cx="8610600" cy="5029200"/>
          </a:xfrm>
          <a:prstGeom prst="rect">
            <a:avLst/>
          </a:prstGeom>
        </p:spPr>
        <p:txBody>
          <a:bodyPr lIns="45720" rIns="246888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Costs                                 Risks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defRPr/>
            </a:pP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4506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133600"/>
            <a:ext cx="4038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2133600"/>
            <a:ext cx="4038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257800"/>
            <a:ext cx="8458200" cy="1222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                  </a:t>
            </a:r>
            <a:endParaRPr lang="en-US" dirty="0"/>
          </a:p>
        </p:txBody>
      </p:sp>
      <p:sp>
        <p:nvSpPr>
          <p:cNvPr id="47106" name="Subtitle 2"/>
          <p:cNvSpPr>
            <a:spLocks noGrp="1"/>
          </p:cNvSpPr>
          <p:nvPr>
            <p:ph type="subTitle" idx="1"/>
          </p:nvPr>
        </p:nvSpPr>
        <p:spPr>
          <a:xfrm>
            <a:off x="304800" y="533400"/>
            <a:ext cx="8458200" cy="762000"/>
          </a:xfrm>
        </p:spPr>
        <p:txBody>
          <a:bodyPr/>
          <a:lstStyle/>
          <a:p>
            <a:pPr marR="0" algn="ctr" eaLnBrk="1" hangingPunct="1">
              <a:lnSpc>
                <a:spcPct val="90000"/>
              </a:lnSpc>
            </a:pPr>
            <a:r>
              <a:rPr lang="en-US" sz="4600" smtClean="0">
                <a:latin typeface="Arial Black" pitchFamily="34" charset="0"/>
              </a:rPr>
              <a:t>Conclusion </a:t>
            </a:r>
          </a:p>
          <a:p>
            <a:pPr marR="0" algn="ctr" eaLnBrk="1" hangingPunct="1">
              <a:lnSpc>
                <a:spcPct val="90000"/>
              </a:lnSpc>
            </a:pPr>
            <a:endParaRPr lang="en-US" sz="5000" smtClean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8600" y="1371600"/>
            <a:ext cx="8610600" cy="5029200"/>
          </a:xfrm>
          <a:prstGeom prst="rect">
            <a:avLst/>
          </a:prstGeom>
        </p:spPr>
        <p:txBody>
          <a:bodyPr lIns="45720" rIns="246888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Based on our analysis, Eastern Europe has the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  highest benefits and the lowest risks.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28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Although Latin America shows high risks, actual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  performance is best. It seems that investors might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  seek for profits with understanding “higher risk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  generates greater return.”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28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Recommendation is a diversified investment into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  stock markets with higher risk and lower risk.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28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ubtitle 2"/>
          <p:cNvSpPr>
            <a:spLocks noGrp="1"/>
          </p:cNvSpPr>
          <p:nvPr>
            <p:ph type="subTitle" idx="1"/>
          </p:nvPr>
        </p:nvSpPr>
        <p:spPr>
          <a:xfrm>
            <a:off x="304800" y="533400"/>
            <a:ext cx="8458200" cy="762000"/>
          </a:xfrm>
        </p:spPr>
        <p:txBody>
          <a:bodyPr/>
          <a:lstStyle/>
          <a:p>
            <a:pPr marR="0" algn="ctr" eaLnBrk="1" hangingPunct="1">
              <a:lnSpc>
                <a:spcPct val="90000"/>
              </a:lnSpc>
            </a:pPr>
            <a:r>
              <a:rPr lang="en-US" sz="4600" smtClean="0">
                <a:latin typeface="Arial Black" pitchFamily="34" charset="0"/>
              </a:rPr>
              <a:t>4 Alternatives</a:t>
            </a:r>
          </a:p>
          <a:p>
            <a:pPr marR="0" algn="ctr" eaLnBrk="1" hangingPunct="1">
              <a:lnSpc>
                <a:spcPct val="90000"/>
              </a:lnSpc>
            </a:pPr>
            <a:endParaRPr lang="en-US" sz="5000" smtClean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762000" y="1828800"/>
            <a:ext cx="8077200" cy="3733800"/>
          </a:xfrm>
          <a:prstGeom prst="rect">
            <a:avLst/>
          </a:prstGeom>
        </p:spPr>
        <p:txBody>
          <a:bodyPr lIns="45720" rIns="246888">
            <a:normAutofit fontScale="925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44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Latin America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endParaRPr lang="en-US" sz="44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44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SE Asia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endParaRPr lang="en-US" sz="44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44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Eastern Europe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endParaRPr lang="en-US" sz="44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44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Northern Africa/ Middle East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defRPr/>
            </a:pP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175" y="5257800"/>
            <a:ext cx="8458200" cy="1222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                  </a:t>
            </a:r>
            <a:endParaRPr lang="en-US" dirty="0"/>
          </a:p>
        </p:txBody>
      </p:sp>
      <p:pic>
        <p:nvPicPr>
          <p:cNvPr id="1843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1371600"/>
            <a:ext cx="8943975" cy="499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Subtitle 2"/>
          <p:cNvSpPr txBox="1">
            <a:spLocks/>
          </p:cNvSpPr>
          <p:nvPr/>
        </p:nvSpPr>
        <p:spPr bwMode="auto">
          <a:xfrm>
            <a:off x="333375" y="42672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en-US" sz="2000">
                <a:solidFill>
                  <a:schemeClr val="bg1"/>
                </a:solidFill>
                <a:latin typeface="Constantia" pitchFamily="18" charset="0"/>
              </a:rPr>
              <a:t>Brazil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333375" y="4572000"/>
            <a:ext cx="1495425" cy="457200"/>
          </a:xfrm>
          <a:prstGeom prst="rect">
            <a:avLst/>
          </a:prstGeom>
        </p:spPr>
        <p:txBody>
          <a:bodyPr anchor="b">
            <a:normAutofit fontScale="92500"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defRPr/>
            </a:pPr>
            <a:r>
              <a:rPr lang="en-US" sz="2000" dirty="0">
                <a:solidFill>
                  <a:schemeClr val="bg1"/>
                </a:solidFill>
                <a:latin typeface="+mn-lt"/>
              </a:rPr>
              <a:t>Argentina</a:t>
            </a:r>
          </a:p>
        </p:txBody>
      </p:sp>
      <p:sp>
        <p:nvSpPr>
          <p:cNvPr id="18437" name="Subtitle 2"/>
          <p:cNvSpPr txBox="1">
            <a:spLocks/>
          </p:cNvSpPr>
          <p:nvPr/>
        </p:nvSpPr>
        <p:spPr bwMode="auto">
          <a:xfrm>
            <a:off x="333375" y="39624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en-US" sz="2000">
                <a:solidFill>
                  <a:schemeClr val="bg1"/>
                </a:solidFill>
                <a:latin typeface="Constantia" pitchFamily="18" charset="0"/>
              </a:rPr>
              <a:t>Mexico</a:t>
            </a:r>
          </a:p>
        </p:txBody>
      </p:sp>
      <p:sp>
        <p:nvSpPr>
          <p:cNvPr id="18438" name="Subtitle 2"/>
          <p:cNvSpPr txBox="1">
            <a:spLocks/>
          </p:cNvSpPr>
          <p:nvPr/>
        </p:nvSpPr>
        <p:spPr bwMode="auto">
          <a:xfrm>
            <a:off x="333375" y="48768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en-US" sz="2000">
                <a:solidFill>
                  <a:schemeClr val="bg1"/>
                </a:solidFill>
                <a:latin typeface="Constantia" pitchFamily="18" charset="0"/>
              </a:rPr>
              <a:t>Chile</a:t>
            </a:r>
          </a:p>
        </p:txBody>
      </p:sp>
      <p:sp>
        <p:nvSpPr>
          <p:cNvPr id="18439" name="Subtitle 2"/>
          <p:cNvSpPr txBox="1">
            <a:spLocks/>
          </p:cNvSpPr>
          <p:nvPr/>
        </p:nvSpPr>
        <p:spPr bwMode="auto">
          <a:xfrm>
            <a:off x="6172200" y="41148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en-US" sz="2000">
                <a:solidFill>
                  <a:schemeClr val="bg1"/>
                </a:solidFill>
                <a:latin typeface="Constantia" pitchFamily="18" charset="0"/>
              </a:rPr>
              <a:t>China</a:t>
            </a:r>
          </a:p>
        </p:txBody>
      </p:sp>
      <p:sp>
        <p:nvSpPr>
          <p:cNvPr id="18440" name="Subtitle 2"/>
          <p:cNvSpPr txBox="1">
            <a:spLocks/>
          </p:cNvSpPr>
          <p:nvPr/>
        </p:nvSpPr>
        <p:spPr bwMode="auto">
          <a:xfrm>
            <a:off x="6172200" y="44196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en-US" sz="2000">
                <a:solidFill>
                  <a:schemeClr val="bg1"/>
                </a:solidFill>
                <a:latin typeface="Constantia" pitchFamily="18" charset="0"/>
              </a:rPr>
              <a:t>Taiwan</a:t>
            </a:r>
          </a:p>
        </p:txBody>
      </p:sp>
      <p:sp>
        <p:nvSpPr>
          <p:cNvPr id="18441" name="Subtitle 2"/>
          <p:cNvSpPr>
            <a:spLocks noGrp="1"/>
          </p:cNvSpPr>
          <p:nvPr>
            <p:ph type="subTitle" idx="1"/>
          </p:nvPr>
        </p:nvSpPr>
        <p:spPr>
          <a:xfrm>
            <a:off x="304800" y="533400"/>
            <a:ext cx="8458200" cy="762000"/>
          </a:xfrm>
        </p:spPr>
        <p:txBody>
          <a:bodyPr/>
          <a:lstStyle/>
          <a:p>
            <a:pPr marR="0" algn="ctr" eaLnBrk="1" hangingPunct="1">
              <a:lnSpc>
                <a:spcPct val="90000"/>
              </a:lnSpc>
            </a:pPr>
            <a:r>
              <a:rPr lang="en-US" sz="4600" smtClean="0">
                <a:latin typeface="Arial Black" pitchFamily="34" charset="0"/>
              </a:rPr>
              <a:t>Geographic</a:t>
            </a:r>
          </a:p>
          <a:p>
            <a:pPr marR="0" algn="ctr" eaLnBrk="1" hangingPunct="1">
              <a:lnSpc>
                <a:spcPct val="90000"/>
              </a:lnSpc>
            </a:pPr>
            <a:endParaRPr lang="en-US" sz="5000" smtClean="0"/>
          </a:p>
        </p:txBody>
      </p:sp>
      <p:sp>
        <p:nvSpPr>
          <p:cNvPr id="18442" name="Subtitle 2"/>
          <p:cNvSpPr txBox="1">
            <a:spLocks/>
          </p:cNvSpPr>
          <p:nvPr/>
        </p:nvSpPr>
        <p:spPr bwMode="auto">
          <a:xfrm>
            <a:off x="6172200" y="4572000"/>
            <a:ext cx="152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en-US" sz="2000">
                <a:solidFill>
                  <a:schemeClr val="bg1"/>
                </a:solidFill>
                <a:latin typeface="Constantia" pitchFamily="18" charset="0"/>
              </a:rPr>
              <a:t>Philippines</a:t>
            </a: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6172200" y="5029200"/>
            <a:ext cx="1219200" cy="457200"/>
          </a:xfrm>
          <a:prstGeom prst="rect">
            <a:avLst/>
          </a:prstGeom>
        </p:spPr>
        <p:txBody>
          <a:bodyPr anchor="b">
            <a:normAutofit fontScale="92500"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defRPr/>
            </a:pPr>
            <a:r>
              <a:rPr lang="en-US" sz="2000" dirty="0">
                <a:solidFill>
                  <a:schemeClr val="bg1"/>
                </a:solidFill>
                <a:latin typeface="+mn-lt"/>
              </a:rPr>
              <a:t>Indonesia</a:t>
            </a:r>
          </a:p>
        </p:txBody>
      </p:sp>
      <p:sp>
        <p:nvSpPr>
          <p:cNvPr id="18444" name="Subtitle 2"/>
          <p:cNvSpPr txBox="1">
            <a:spLocks/>
          </p:cNvSpPr>
          <p:nvPr/>
        </p:nvSpPr>
        <p:spPr bwMode="auto">
          <a:xfrm>
            <a:off x="3457575" y="42672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en-US" sz="2000">
                <a:solidFill>
                  <a:schemeClr val="bg1"/>
                </a:solidFill>
                <a:latin typeface="Constantia" pitchFamily="18" charset="0"/>
              </a:rPr>
              <a:t>Egypt</a:t>
            </a:r>
          </a:p>
        </p:txBody>
      </p:sp>
      <p:sp>
        <p:nvSpPr>
          <p:cNvPr id="18445" name="Subtitle 2"/>
          <p:cNvSpPr txBox="1">
            <a:spLocks/>
          </p:cNvSpPr>
          <p:nvPr/>
        </p:nvSpPr>
        <p:spPr bwMode="auto">
          <a:xfrm>
            <a:off x="3457575" y="49530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en-US" sz="2000">
                <a:solidFill>
                  <a:schemeClr val="bg1"/>
                </a:solidFill>
                <a:latin typeface="Constantia" pitchFamily="18" charset="0"/>
              </a:rPr>
              <a:t>Jordan</a:t>
            </a:r>
          </a:p>
        </p:txBody>
      </p:sp>
      <p:sp>
        <p:nvSpPr>
          <p:cNvPr id="18446" name="Subtitle 2"/>
          <p:cNvSpPr txBox="1">
            <a:spLocks/>
          </p:cNvSpPr>
          <p:nvPr/>
        </p:nvSpPr>
        <p:spPr bwMode="auto">
          <a:xfrm>
            <a:off x="3228975" y="40386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en-US" sz="2000">
                <a:solidFill>
                  <a:schemeClr val="bg1"/>
                </a:solidFill>
                <a:latin typeface="Constantia" pitchFamily="18" charset="0"/>
              </a:rPr>
              <a:t>Morocco</a:t>
            </a:r>
          </a:p>
        </p:txBody>
      </p:sp>
      <p:sp>
        <p:nvSpPr>
          <p:cNvPr id="18447" name="Subtitle 2"/>
          <p:cNvSpPr txBox="1">
            <a:spLocks/>
          </p:cNvSpPr>
          <p:nvPr/>
        </p:nvSpPr>
        <p:spPr bwMode="auto">
          <a:xfrm>
            <a:off x="3457575" y="46482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en-US" sz="2000">
                <a:solidFill>
                  <a:schemeClr val="bg1"/>
                </a:solidFill>
                <a:latin typeface="Constantia" pitchFamily="18" charset="0"/>
              </a:rPr>
              <a:t>Israel</a:t>
            </a:r>
          </a:p>
        </p:txBody>
      </p:sp>
      <p:sp>
        <p:nvSpPr>
          <p:cNvPr id="18448" name="Subtitle 2"/>
          <p:cNvSpPr txBox="1">
            <a:spLocks/>
          </p:cNvSpPr>
          <p:nvPr/>
        </p:nvSpPr>
        <p:spPr bwMode="auto">
          <a:xfrm>
            <a:off x="2743200" y="18288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en-US" sz="2000">
                <a:solidFill>
                  <a:schemeClr val="bg1"/>
                </a:solidFill>
                <a:latin typeface="Constantia" pitchFamily="18" charset="0"/>
              </a:rPr>
              <a:t>Russia</a:t>
            </a:r>
          </a:p>
        </p:txBody>
      </p:sp>
      <p:sp>
        <p:nvSpPr>
          <p:cNvPr id="18449" name="Subtitle 2"/>
          <p:cNvSpPr txBox="1">
            <a:spLocks/>
          </p:cNvSpPr>
          <p:nvPr/>
        </p:nvSpPr>
        <p:spPr bwMode="auto">
          <a:xfrm>
            <a:off x="2743200" y="26670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en-US" sz="2000">
                <a:solidFill>
                  <a:schemeClr val="bg1"/>
                </a:solidFill>
                <a:latin typeface="Constantia" pitchFamily="18" charset="0"/>
              </a:rPr>
              <a:t>Turkey</a:t>
            </a:r>
          </a:p>
        </p:txBody>
      </p:sp>
      <p:sp>
        <p:nvSpPr>
          <p:cNvPr id="18450" name="Subtitle 2"/>
          <p:cNvSpPr txBox="1">
            <a:spLocks/>
          </p:cNvSpPr>
          <p:nvPr/>
        </p:nvSpPr>
        <p:spPr bwMode="auto">
          <a:xfrm>
            <a:off x="2743200" y="20574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en-US" sz="2000">
                <a:solidFill>
                  <a:schemeClr val="bg1"/>
                </a:solidFill>
                <a:latin typeface="Constantia" pitchFamily="18" charset="0"/>
              </a:rPr>
              <a:t>Czech</a:t>
            </a:r>
          </a:p>
        </p:txBody>
      </p:sp>
      <p:sp>
        <p:nvSpPr>
          <p:cNvPr id="18451" name="Subtitle 2"/>
          <p:cNvSpPr txBox="1">
            <a:spLocks/>
          </p:cNvSpPr>
          <p:nvPr/>
        </p:nvSpPr>
        <p:spPr bwMode="auto">
          <a:xfrm>
            <a:off x="2743200" y="23622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en-US" sz="2000">
                <a:solidFill>
                  <a:schemeClr val="bg1"/>
                </a:solidFill>
                <a:latin typeface="Constantia" pitchFamily="18" charset="0"/>
              </a:rPr>
              <a:t>Hungary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1171575" y="4572000"/>
            <a:ext cx="1295400" cy="1588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 flipH="1" flipV="1">
            <a:off x="838200" y="3657600"/>
            <a:ext cx="381000" cy="381000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1552575" y="4876800"/>
            <a:ext cx="838200" cy="457200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1095375" y="5181600"/>
            <a:ext cx="1066800" cy="533400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 flipH="1" flipV="1">
            <a:off x="4105275" y="3467100"/>
            <a:ext cx="1219200" cy="838200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 flipH="1" flipV="1">
            <a:off x="3457575" y="3505200"/>
            <a:ext cx="990600" cy="228600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 flipH="1" flipV="1">
            <a:off x="3921125" y="3435350"/>
            <a:ext cx="1784350" cy="1098550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5400000" flipH="1" flipV="1">
            <a:off x="3914775" y="3505200"/>
            <a:ext cx="2057400" cy="1143000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3848100" y="2589213"/>
            <a:ext cx="982663" cy="58737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3760788" y="2819400"/>
            <a:ext cx="1420812" cy="150813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3627438" y="2362200"/>
            <a:ext cx="1096962" cy="76200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3657600" y="2133600"/>
            <a:ext cx="1752600" cy="1588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rot="5400000" flipH="1" flipV="1">
            <a:off x="6743700" y="3390900"/>
            <a:ext cx="1143000" cy="609600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5400000" flipH="1" flipV="1">
            <a:off x="6982619" y="3659981"/>
            <a:ext cx="1168400" cy="808038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rot="5400000" flipH="1" flipV="1">
            <a:off x="7315200" y="4495800"/>
            <a:ext cx="914400" cy="609600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rot="5400000" flipH="1" flipV="1">
            <a:off x="7277100" y="4076700"/>
            <a:ext cx="1066800" cy="533400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257800"/>
            <a:ext cx="8458200" cy="1222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                  </a:t>
            </a:r>
            <a:endParaRPr lang="en-US" dirty="0"/>
          </a:p>
        </p:txBody>
      </p:sp>
      <p:sp>
        <p:nvSpPr>
          <p:cNvPr id="20482" name="Subtitle 2"/>
          <p:cNvSpPr>
            <a:spLocks noGrp="1"/>
          </p:cNvSpPr>
          <p:nvPr>
            <p:ph type="subTitle" idx="1"/>
          </p:nvPr>
        </p:nvSpPr>
        <p:spPr>
          <a:xfrm>
            <a:off x="304800" y="533400"/>
            <a:ext cx="8458200" cy="762000"/>
          </a:xfrm>
        </p:spPr>
        <p:txBody>
          <a:bodyPr/>
          <a:lstStyle/>
          <a:p>
            <a:pPr marR="0" algn="ctr" eaLnBrk="1" hangingPunct="1">
              <a:lnSpc>
                <a:spcPct val="90000"/>
              </a:lnSpc>
            </a:pPr>
            <a:r>
              <a:rPr lang="en-US" sz="4600" smtClean="0">
                <a:latin typeface="Arial Black" pitchFamily="34" charset="0"/>
              </a:rPr>
              <a:t>Strategic Criteria</a:t>
            </a:r>
          </a:p>
          <a:p>
            <a:pPr marR="0" algn="ctr" eaLnBrk="1" hangingPunct="1">
              <a:lnSpc>
                <a:spcPct val="90000"/>
              </a:lnSpc>
            </a:pPr>
            <a:endParaRPr lang="en-US" sz="5000" smtClean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8600" y="1371600"/>
            <a:ext cx="8610600" cy="5029200"/>
          </a:xfrm>
          <a:prstGeom prst="rect">
            <a:avLst/>
          </a:prstGeom>
        </p:spPr>
        <p:txBody>
          <a:bodyPr lIns="45720" rIns="246888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Corporations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Economics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Market Climate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Politics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defRPr/>
            </a:pP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2048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3657600"/>
            <a:ext cx="8153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257800"/>
            <a:ext cx="8458200" cy="1222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                  </a:t>
            </a:r>
            <a:endParaRPr lang="en-US" dirty="0"/>
          </a:p>
        </p:txBody>
      </p:sp>
      <p:sp>
        <p:nvSpPr>
          <p:cNvPr id="22530" name="Subtitle 2"/>
          <p:cNvSpPr>
            <a:spLocks noGrp="1"/>
          </p:cNvSpPr>
          <p:nvPr>
            <p:ph type="subTitle" idx="1"/>
          </p:nvPr>
        </p:nvSpPr>
        <p:spPr>
          <a:xfrm>
            <a:off x="304800" y="533400"/>
            <a:ext cx="8458200" cy="762000"/>
          </a:xfrm>
        </p:spPr>
        <p:txBody>
          <a:bodyPr/>
          <a:lstStyle/>
          <a:p>
            <a:pPr marR="0" algn="ctr" eaLnBrk="1" hangingPunct="1">
              <a:lnSpc>
                <a:spcPct val="90000"/>
              </a:lnSpc>
            </a:pPr>
            <a:r>
              <a:rPr lang="en-US" sz="4600" smtClean="0">
                <a:latin typeface="Arial Black" pitchFamily="34" charset="0"/>
              </a:rPr>
              <a:t>Sub Criteria </a:t>
            </a:r>
            <a:r>
              <a:rPr lang="en-US" sz="4000" smtClean="0">
                <a:latin typeface="Arial Black" pitchFamily="34" charset="0"/>
              </a:rPr>
              <a:t>(1)</a:t>
            </a:r>
          </a:p>
          <a:p>
            <a:pPr marR="0" algn="ctr" eaLnBrk="1" hangingPunct="1">
              <a:lnSpc>
                <a:spcPct val="90000"/>
              </a:lnSpc>
            </a:pPr>
            <a:endParaRPr lang="en-US" sz="5000" smtClean="0"/>
          </a:p>
        </p:txBody>
      </p:sp>
      <p:sp>
        <p:nvSpPr>
          <p:cNvPr id="22531" name="Subtitle 2"/>
          <p:cNvSpPr txBox="1">
            <a:spLocks/>
          </p:cNvSpPr>
          <p:nvPr/>
        </p:nvSpPr>
        <p:spPr bwMode="auto">
          <a:xfrm>
            <a:off x="228600" y="15240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246888"/>
          <a:lstStyle/>
          <a:p>
            <a:pPr>
              <a:buClr>
                <a:schemeClr val="accent1"/>
              </a:buClr>
              <a:buSzPct val="70000"/>
              <a:buFont typeface="Arial" charset="0"/>
              <a:buChar char="•"/>
            </a:pPr>
            <a:r>
              <a:rPr lang="en-US" sz="3200">
                <a:latin typeface="Constantia" pitchFamily="18" charset="0"/>
              </a:rPr>
              <a:t>Corporations                  Economics</a:t>
            </a:r>
          </a:p>
        </p:txBody>
      </p:sp>
      <p:pic>
        <p:nvPicPr>
          <p:cNvPr id="2253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3075" y="2133600"/>
            <a:ext cx="341312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95813" y="2133600"/>
            <a:ext cx="355758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257800"/>
            <a:ext cx="8458200" cy="1222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                  </a:t>
            </a:r>
            <a:endParaRPr lang="en-US" dirty="0"/>
          </a:p>
        </p:txBody>
      </p:sp>
      <p:sp>
        <p:nvSpPr>
          <p:cNvPr id="24578" name="Subtitle 2"/>
          <p:cNvSpPr>
            <a:spLocks noGrp="1"/>
          </p:cNvSpPr>
          <p:nvPr>
            <p:ph type="subTitle" idx="1"/>
          </p:nvPr>
        </p:nvSpPr>
        <p:spPr>
          <a:xfrm>
            <a:off x="304800" y="533400"/>
            <a:ext cx="8458200" cy="762000"/>
          </a:xfrm>
        </p:spPr>
        <p:txBody>
          <a:bodyPr/>
          <a:lstStyle/>
          <a:p>
            <a:pPr marR="0" algn="ctr" eaLnBrk="1" hangingPunct="1">
              <a:lnSpc>
                <a:spcPct val="80000"/>
              </a:lnSpc>
            </a:pPr>
            <a:r>
              <a:rPr lang="en-US" sz="4600" smtClean="0">
                <a:latin typeface="Arial Black" pitchFamily="34" charset="0"/>
              </a:rPr>
              <a:t>Sub Criteria </a:t>
            </a:r>
            <a:r>
              <a:rPr lang="en-US" sz="4000" smtClean="0">
                <a:latin typeface="Arial Black" pitchFamily="34" charset="0"/>
              </a:rPr>
              <a:t>(2)</a:t>
            </a:r>
            <a:r>
              <a:rPr lang="en-US" sz="5000" smtClean="0">
                <a:latin typeface="Arial Black" pitchFamily="34" charset="0"/>
              </a:rPr>
              <a:t> </a:t>
            </a:r>
          </a:p>
          <a:p>
            <a:pPr marR="0" algn="ctr" eaLnBrk="1" hangingPunct="1">
              <a:lnSpc>
                <a:spcPct val="80000"/>
              </a:lnSpc>
            </a:pPr>
            <a:endParaRPr lang="en-US" sz="5000" smtClean="0"/>
          </a:p>
        </p:txBody>
      </p:sp>
      <p:sp>
        <p:nvSpPr>
          <p:cNvPr id="24579" name="Subtitle 2"/>
          <p:cNvSpPr txBox="1">
            <a:spLocks/>
          </p:cNvSpPr>
          <p:nvPr/>
        </p:nvSpPr>
        <p:spPr bwMode="auto">
          <a:xfrm>
            <a:off x="228600" y="15240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246888"/>
          <a:lstStyle/>
          <a:p>
            <a:pPr>
              <a:buClr>
                <a:schemeClr val="accent1"/>
              </a:buClr>
              <a:buSzPct val="70000"/>
              <a:buFont typeface="Arial" charset="0"/>
              <a:buChar char="•"/>
            </a:pPr>
            <a:r>
              <a:rPr lang="en-US" sz="3200">
                <a:latin typeface="Constantia" pitchFamily="18" charset="0"/>
              </a:rPr>
              <a:t>Market Climate               Politics</a:t>
            </a:r>
          </a:p>
        </p:txBody>
      </p:sp>
      <p:pic>
        <p:nvPicPr>
          <p:cNvPr id="2458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133600"/>
            <a:ext cx="3581400" cy="422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94238" y="2133600"/>
            <a:ext cx="3611562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257800"/>
            <a:ext cx="8458200" cy="1222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                  </a:t>
            </a:r>
            <a:endParaRPr lang="en-US" dirty="0"/>
          </a:p>
        </p:txBody>
      </p:sp>
      <p:sp>
        <p:nvSpPr>
          <p:cNvPr id="26626" name="Subtitle 2"/>
          <p:cNvSpPr>
            <a:spLocks noGrp="1"/>
          </p:cNvSpPr>
          <p:nvPr>
            <p:ph type="subTitle" idx="1"/>
          </p:nvPr>
        </p:nvSpPr>
        <p:spPr>
          <a:xfrm>
            <a:off x="304800" y="381000"/>
            <a:ext cx="8458200" cy="990600"/>
          </a:xfrm>
        </p:spPr>
        <p:txBody>
          <a:bodyPr/>
          <a:lstStyle/>
          <a:p>
            <a:pPr marR="0" algn="ctr" eaLnBrk="1" hangingPunct="1">
              <a:lnSpc>
                <a:spcPct val="80000"/>
              </a:lnSpc>
            </a:pPr>
            <a:r>
              <a:rPr lang="en-US" sz="4400" smtClean="0">
                <a:latin typeface="Arial Black" pitchFamily="34" charset="0"/>
              </a:rPr>
              <a:t>Inner Subnet Example</a:t>
            </a:r>
          </a:p>
          <a:p>
            <a:pPr marR="0" algn="ctr" eaLnBrk="1" hangingPunct="1">
              <a:lnSpc>
                <a:spcPct val="80000"/>
              </a:lnSpc>
            </a:pPr>
            <a:r>
              <a:rPr lang="en-US" sz="2800" smtClean="0">
                <a:latin typeface="Arial Black" pitchFamily="34" charset="0"/>
              </a:rPr>
              <a:t>Benefits - Corporation </a:t>
            </a:r>
          </a:p>
          <a:p>
            <a:pPr marR="0" algn="ctr" eaLnBrk="1" hangingPunct="1">
              <a:lnSpc>
                <a:spcPct val="80000"/>
              </a:lnSpc>
            </a:pPr>
            <a:endParaRPr lang="en-US" sz="1400" smtClean="0"/>
          </a:p>
        </p:txBody>
      </p:sp>
      <p:sp>
        <p:nvSpPr>
          <p:cNvPr id="26627" name="Subtitle 2"/>
          <p:cNvSpPr txBox="1">
            <a:spLocks/>
          </p:cNvSpPr>
          <p:nvPr/>
        </p:nvSpPr>
        <p:spPr bwMode="auto">
          <a:xfrm>
            <a:off x="228600" y="15240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246888"/>
          <a:lstStyle/>
          <a:p>
            <a:pPr>
              <a:buClr>
                <a:schemeClr val="accent1"/>
              </a:buClr>
              <a:buSzPct val="70000"/>
            </a:pPr>
            <a:endParaRPr lang="en-US" sz="3200">
              <a:solidFill>
                <a:srgbClr val="FF0000"/>
              </a:solidFill>
              <a:latin typeface="Constantia" pitchFamily="18" charset="0"/>
            </a:endParaRPr>
          </a:p>
        </p:txBody>
      </p:sp>
      <p:pic>
        <p:nvPicPr>
          <p:cNvPr id="2662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447800"/>
            <a:ext cx="870108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257800"/>
            <a:ext cx="8458200" cy="1222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                  </a:t>
            </a:r>
            <a:endParaRPr lang="en-US" dirty="0"/>
          </a:p>
        </p:txBody>
      </p:sp>
      <p:sp>
        <p:nvSpPr>
          <p:cNvPr id="28674" name="Subtitle 2"/>
          <p:cNvSpPr>
            <a:spLocks noGrp="1"/>
          </p:cNvSpPr>
          <p:nvPr>
            <p:ph type="subTitle" idx="1"/>
          </p:nvPr>
        </p:nvSpPr>
        <p:spPr>
          <a:xfrm>
            <a:off x="304800" y="533400"/>
            <a:ext cx="8458200" cy="762000"/>
          </a:xfrm>
        </p:spPr>
        <p:txBody>
          <a:bodyPr/>
          <a:lstStyle/>
          <a:p>
            <a:pPr marR="0" algn="ctr" eaLnBrk="1" hangingPunct="1">
              <a:lnSpc>
                <a:spcPct val="90000"/>
              </a:lnSpc>
            </a:pPr>
            <a:r>
              <a:rPr lang="en-US" sz="4600" smtClean="0">
                <a:latin typeface="Arial Black" pitchFamily="34" charset="0"/>
              </a:rPr>
              <a:t>Benefits &amp; Opportunities </a:t>
            </a:r>
          </a:p>
          <a:p>
            <a:pPr marR="0" algn="ctr" eaLnBrk="1" hangingPunct="1">
              <a:lnSpc>
                <a:spcPct val="90000"/>
              </a:lnSpc>
            </a:pPr>
            <a:endParaRPr lang="en-US" sz="4600" smtClean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8600" y="1371600"/>
            <a:ext cx="8610600" cy="5334000"/>
          </a:xfrm>
          <a:prstGeom prst="rect">
            <a:avLst/>
          </a:prstGeom>
        </p:spPr>
        <p:txBody>
          <a:bodyPr lIns="45720" rIns="246888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Benefits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 </a:t>
            </a:r>
            <a:r>
              <a:rPr lang="en-US" sz="3200" dirty="0">
                <a:solidFill>
                  <a:srgbClr val="FFC000"/>
                </a:solidFill>
                <a:latin typeface="Clarendon Condensed" pitchFamily="18" charset="0"/>
              </a:rPr>
              <a:t>1</a:t>
            </a:r>
            <a:r>
              <a:rPr lang="en-US" sz="3200" dirty="0">
                <a:solidFill>
                  <a:srgbClr val="FFC000"/>
                </a:solidFill>
                <a:latin typeface="+mn-lt"/>
              </a:rPr>
              <a:t>st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3200" dirty="0">
                <a:solidFill>
                  <a:srgbClr val="FFC000"/>
                </a:solidFill>
                <a:latin typeface="+mn-lt"/>
              </a:rPr>
              <a:t> Eastern Europe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16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Opportunities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3200" dirty="0">
                <a:solidFill>
                  <a:srgbClr val="FFC000"/>
                </a:solidFill>
                <a:latin typeface="Clarendon Condensed" pitchFamily="18" charset="0"/>
              </a:rPr>
              <a:t>1</a:t>
            </a:r>
            <a:r>
              <a:rPr lang="en-US" sz="3200" dirty="0">
                <a:solidFill>
                  <a:srgbClr val="FFC000"/>
                </a:solidFill>
                <a:latin typeface="+mn-lt"/>
              </a:rPr>
              <a:t>st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3200" dirty="0">
                <a:solidFill>
                  <a:srgbClr val="FFC000"/>
                </a:solidFill>
                <a:latin typeface="+mn-lt"/>
              </a:rPr>
              <a:t> Northern Africa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3200" dirty="0">
                <a:solidFill>
                  <a:srgbClr val="FFC000"/>
                </a:solidFill>
                <a:latin typeface="+mn-lt"/>
              </a:rPr>
              <a:t>               /ME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defRPr/>
            </a:pP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2867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1447800"/>
            <a:ext cx="5181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9000" y="4114800"/>
            <a:ext cx="5181600" cy="254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257800"/>
            <a:ext cx="8458200" cy="1222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                  </a:t>
            </a:r>
            <a:endParaRPr lang="en-US" dirty="0"/>
          </a:p>
        </p:txBody>
      </p:sp>
      <p:sp>
        <p:nvSpPr>
          <p:cNvPr id="30722" name="Subtitle 2"/>
          <p:cNvSpPr>
            <a:spLocks noGrp="1"/>
          </p:cNvSpPr>
          <p:nvPr>
            <p:ph type="subTitle" idx="1"/>
          </p:nvPr>
        </p:nvSpPr>
        <p:spPr>
          <a:xfrm>
            <a:off x="304800" y="533400"/>
            <a:ext cx="8458200" cy="762000"/>
          </a:xfrm>
        </p:spPr>
        <p:txBody>
          <a:bodyPr/>
          <a:lstStyle/>
          <a:p>
            <a:pPr marR="0" algn="ctr" eaLnBrk="1" hangingPunct="1">
              <a:lnSpc>
                <a:spcPct val="90000"/>
              </a:lnSpc>
            </a:pPr>
            <a:r>
              <a:rPr lang="en-US" sz="4600" smtClean="0">
                <a:latin typeface="Arial Black" pitchFamily="34" charset="0"/>
              </a:rPr>
              <a:t>Costs &amp; Risks </a:t>
            </a:r>
          </a:p>
          <a:p>
            <a:pPr marR="0" algn="ctr" eaLnBrk="1" hangingPunct="1">
              <a:lnSpc>
                <a:spcPct val="90000"/>
              </a:lnSpc>
            </a:pPr>
            <a:endParaRPr lang="en-US" sz="5000" smtClean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8600" y="1371600"/>
            <a:ext cx="8610600" cy="5334000"/>
          </a:xfrm>
          <a:prstGeom prst="rect">
            <a:avLst/>
          </a:prstGeom>
        </p:spPr>
        <p:txBody>
          <a:bodyPr lIns="45720" rIns="246888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Costs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 </a:t>
            </a:r>
            <a:r>
              <a:rPr lang="en-US" sz="3200" dirty="0">
                <a:solidFill>
                  <a:srgbClr val="FFC000"/>
                </a:solidFill>
                <a:latin typeface="Clarendon Condensed" pitchFamily="18" charset="0"/>
              </a:rPr>
              <a:t>1</a:t>
            </a:r>
            <a:r>
              <a:rPr lang="en-US" sz="3200" dirty="0">
                <a:solidFill>
                  <a:srgbClr val="FFC000"/>
                </a:solidFill>
                <a:latin typeface="+mn-lt"/>
              </a:rPr>
              <a:t>st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3200" dirty="0">
                <a:solidFill>
                  <a:srgbClr val="FFC000"/>
                </a:solidFill>
                <a:latin typeface="+mn-lt"/>
              </a:rPr>
              <a:t> Latin America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16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32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Risks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lang="en-US" sz="3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3200" dirty="0">
                <a:solidFill>
                  <a:srgbClr val="FFC000"/>
                </a:solidFill>
                <a:latin typeface="Clarendon Condensed" pitchFamily="18" charset="0"/>
              </a:rPr>
              <a:t>1</a:t>
            </a:r>
            <a:r>
              <a:rPr lang="en-US" sz="3200" dirty="0">
                <a:solidFill>
                  <a:srgbClr val="FFC000"/>
                </a:solidFill>
                <a:latin typeface="+mn-lt"/>
              </a:rPr>
              <a:t>st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US" sz="3200" dirty="0">
                <a:solidFill>
                  <a:srgbClr val="FFC000"/>
                </a:solidFill>
                <a:latin typeface="+mn-lt"/>
              </a:rPr>
              <a:t> Latin America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defRPr/>
            </a:pP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3072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1447800"/>
            <a:ext cx="5181600" cy="253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5200" y="4114800"/>
            <a:ext cx="5181600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1244</TotalTime>
  <Words>241</Words>
  <Application>Microsoft Office PowerPoint</Application>
  <PresentationFormat>On-screen Show (4:3)</PresentationFormat>
  <Paragraphs>133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Arial</vt:lpstr>
      <vt:lpstr>Calibri</vt:lpstr>
      <vt:lpstr>Constantia</vt:lpstr>
      <vt:lpstr>Wingdings 2</vt:lpstr>
      <vt:lpstr>Arial Black</vt:lpstr>
      <vt:lpstr>Wingdings</vt:lpstr>
      <vt:lpstr>Clarendon Condensed</vt:lpstr>
      <vt:lpstr>Flow</vt:lpstr>
      <vt:lpstr>Flow</vt:lpstr>
      <vt:lpstr>Flow</vt:lpstr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Katz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ISMAIL C. Turan                    Masahiro Yamauchi</dc:title>
  <dc:creator>Masahiro Yamauchi</dc:creator>
  <cp:lastModifiedBy>SAATY</cp:lastModifiedBy>
  <cp:revision>116</cp:revision>
  <dcterms:created xsi:type="dcterms:W3CDTF">2008-10-03T15:39:14Z</dcterms:created>
  <dcterms:modified xsi:type="dcterms:W3CDTF">2008-10-22T11:34:36Z</dcterms:modified>
</cp:coreProperties>
</file>