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0C637E1-A248-4D5B-833E-DB8A98AF5D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6F5DC11-AC76-4224-8156-C2A4C823D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7E1-A248-4D5B-833E-DB8A98AF5D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DC11-AC76-4224-8156-C2A4C823D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7E1-A248-4D5B-833E-DB8A98AF5D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DC11-AC76-4224-8156-C2A4C823D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7E1-A248-4D5B-833E-DB8A98AF5D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DC11-AC76-4224-8156-C2A4C823D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7E1-A248-4D5B-833E-DB8A98AF5D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DC11-AC76-4224-8156-C2A4C823D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7E1-A248-4D5B-833E-DB8A98AF5D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DC11-AC76-4224-8156-C2A4C823D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C637E1-A248-4D5B-833E-DB8A98AF5D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F5DC11-AC76-4224-8156-C2A4C823D6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0C637E1-A248-4D5B-833E-DB8A98AF5D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6F5DC11-AC76-4224-8156-C2A4C823D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7E1-A248-4D5B-833E-DB8A98AF5D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DC11-AC76-4224-8156-C2A4C823D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7E1-A248-4D5B-833E-DB8A98AF5D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DC11-AC76-4224-8156-C2A4C823D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7E1-A248-4D5B-833E-DB8A98AF5D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DC11-AC76-4224-8156-C2A4C823D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0C637E1-A248-4D5B-833E-DB8A98AF5D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6F5DC11-AC76-4224-8156-C2A4C823D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ANP &amp; AHP </a:t>
            </a:r>
            <a:r>
              <a:rPr lang="en-US" dirty="0"/>
              <a:t>Analysis of Car </a:t>
            </a:r>
            <a:r>
              <a:rPr lang="en-US" dirty="0" smtClean="0"/>
              <a:t>Seats:</a:t>
            </a:r>
            <a:br>
              <a:rPr lang="en-US" dirty="0" smtClean="0"/>
            </a:br>
            <a:r>
              <a:rPr lang="en-US" dirty="0" smtClean="0"/>
              <a:t>As Applicable to Projects in the Juvenile Industry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Presentation by Chris </a:t>
            </a:r>
            <a:r>
              <a:rPr lang="en-US" dirty="0" err="1" smtClean="0"/>
              <a:t>Schock</a:t>
            </a:r>
            <a:r>
              <a:rPr lang="en-US" dirty="0" smtClean="0"/>
              <a:t> and Christy Kaminski-Strum</a:t>
            </a:r>
            <a:endParaRPr lang="en-US" dirty="0"/>
          </a:p>
        </p:txBody>
      </p:sp>
      <p:pic>
        <p:nvPicPr>
          <p:cNvPr id="4" name="Picture 3" descr="Colin Car Seat Photo.jpg"/>
          <p:cNvPicPr>
            <a:picLocks noChangeAspect="1"/>
          </p:cNvPicPr>
          <p:nvPr/>
        </p:nvPicPr>
        <p:blipFill>
          <a:blip r:embed="rId2" cstate="print"/>
          <a:srcRect l="13636" r="13636"/>
          <a:stretch>
            <a:fillRect/>
          </a:stretch>
        </p:blipFill>
        <p:spPr>
          <a:xfrm>
            <a:off x="5181600" y="3276600"/>
            <a:ext cx="3657600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1816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2667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53340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2514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196115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276600"/>
            <a:ext cx="1975562" cy="279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81200"/>
            <a:ext cx="197540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124200"/>
            <a:ext cx="1981200" cy="282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257800" cy="43037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Generally, ethics may not directly apply</a:t>
            </a:r>
          </a:p>
          <a:p>
            <a:r>
              <a:rPr lang="en-US" dirty="0" smtClean="0"/>
              <a:t>However, safety of brand should be taken into consideration when considering producing one or more products designed to work with other products – those products will reflect on the products associated with them (for example, those produced by the juvenile products manufacturer in question).</a:t>
            </a:r>
          </a:p>
          <a:p>
            <a:r>
              <a:rPr lang="en-US" dirty="0" smtClean="0"/>
              <a:t>Decisions made by the other company will directly affect the juvenile product manufacturer (recalls, etc.)</a:t>
            </a:r>
            <a:endParaRPr lang="en-US" dirty="0"/>
          </a:p>
        </p:txBody>
      </p:sp>
      <p:pic>
        <p:nvPicPr>
          <p:cNvPr id="18434" name="Picture 2" descr="http://healthcarenewsblog.com/wp-content/uploads/2010/04/1smart-bab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842536"/>
            <a:ext cx="3152775" cy="2701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16386" name="Picture 2" descr="http://3.bp.blogspot.com/-eKtuxxJXwVA/Tebecd1O3OI/AAAAAAAAAQc/SQnVmtQB50o/s320/dog_in_kids_car_sea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33600"/>
            <a:ext cx="5486400" cy="4114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305800" cy="3602736"/>
          </a:xfrm>
        </p:spPr>
        <p:txBody>
          <a:bodyPr/>
          <a:lstStyle/>
          <a:p>
            <a:r>
              <a:rPr lang="en-US" dirty="0" smtClean="0"/>
              <a:t>From the perspective of a juvenile products manufacturing company</a:t>
            </a:r>
          </a:p>
          <a:p>
            <a:r>
              <a:rPr lang="en-US" dirty="0" smtClean="0"/>
              <a:t>Need to make a decision on which brand for an accessory that will be compatible with that brand of car seat</a:t>
            </a:r>
          </a:p>
          <a:p>
            <a:r>
              <a:rPr lang="en-US" dirty="0" smtClean="0"/>
              <a:t>Has implications for future projects (make multiple products that are compatible with a brand/model of car seats</a:t>
            </a:r>
            <a:endParaRPr lang="en-US" dirty="0"/>
          </a:p>
        </p:txBody>
      </p:sp>
      <p:pic>
        <p:nvPicPr>
          <p:cNvPr id="23554" name="Picture 2" descr="http://thepaladinopt.files.wordpress.com/2011/07/business-ba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762000"/>
            <a:ext cx="3271606" cy="216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867400" cy="4325112"/>
          </a:xfrm>
        </p:spPr>
        <p:txBody>
          <a:bodyPr/>
          <a:lstStyle/>
          <a:p>
            <a:r>
              <a:rPr lang="en-US" dirty="0" smtClean="0"/>
              <a:t>Based on Parents.com analysis of best car seats</a:t>
            </a:r>
          </a:p>
          <a:p>
            <a:pPr lvl="1"/>
            <a:r>
              <a:rPr lang="en-US" dirty="0" err="1" smtClean="0"/>
              <a:t>Evenflo</a:t>
            </a:r>
            <a:r>
              <a:rPr lang="en-US" dirty="0" smtClean="0"/>
              <a:t>: Serenade</a:t>
            </a:r>
          </a:p>
          <a:p>
            <a:pPr lvl="1"/>
            <a:r>
              <a:rPr lang="en-US" dirty="0" err="1" smtClean="0"/>
              <a:t>MaxiCosi</a:t>
            </a:r>
            <a:r>
              <a:rPr lang="en-US" dirty="0" smtClean="0"/>
              <a:t>: </a:t>
            </a:r>
            <a:r>
              <a:rPr lang="en-US" dirty="0" err="1" smtClean="0"/>
              <a:t>Mico</a:t>
            </a:r>
            <a:endParaRPr lang="en-US" dirty="0" smtClean="0"/>
          </a:p>
          <a:p>
            <a:pPr lvl="1"/>
            <a:r>
              <a:rPr lang="en-US" dirty="0" err="1" smtClean="0"/>
              <a:t>Britax</a:t>
            </a:r>
            <a:r>
              <a:rPr lang="en-US" dirty="0" smtClean="0"/>
              <a:t>: Chaperone </a:t>
            </a:r>
          </a:p>
          <a:p>
            <a:pPr lvl="1"/>
            <a:r>
              <a:rPr lang="en-US" dirty="0" smtClean="0"/>
              <a:t>Safety 1</a:t>
            </a:r>
            <a:r>
              <a:rPr lang="en-US" baseline="30000" dirty="0" smtClean="0"/>
              <a:t>st</a:t>
            </a:r>
            <a:r>
              <a:rPr lang="en-US" dirty="0" smtClean="0"/>
              <a:t>: </a:t>
            </a:r>
            <a:r>
              <a:rPr lang="en-US" dirty="0" err="1" smtClean="0"/>
              <a:t>onBoard</a:t>
            </a:r>
            <a:r>
              <a:rPr lang="en-US" dirty="0" smtClean="0"/>
              <a:t> 35 Air</a:t>
            </a:r>
          </a:p>
          <a:p>
            <a:pPr lvl="1"/>
            <a:r>
              <a:rPr lang="en-US" dirty="0" err="1" smtClean="0"/>
              <a:t>Graco</a:t>
            </a:r>
            <a:r>
              <a:rPr lang="en-US" dirty="0" smtClean="0"/>
              <a:t>: </a:t>
            </a:r>
            <a:r>
              <a:rPr lang="en-US" dirty="0" err="1" smtClean="0"/>
              <a:t>SnugRide</a:t>
            </a:r>
            <a:r>
              <a:rPr lang="en-US" dirty="0" smtClean="0"/>
              <a:t> 35</a:t>
            </a:r>
          </a:p>
          <a:p>
            <a:pPr lvl="1"/>
            <a:r>
              <a:rPr lang="en-US" dirty="0" err="1" smtClean="0"/>
              <a:t>Chicco</a:t>
            </a:r>
            <a:r>
              <a:rPr lang="en-US" dirty="0" smtClean="0"/>
              <a:t>: </a:t>
            </a:r>
            <a:r>
              <a:rPr lang="en-US" dirty="0" err="1" smtClean="0"/>
              <a:t>KeyFit</a:t>
            </a:r>
            <a:r>
              <a:rPr lang="en-US" dirty="0" smtClean="0"/>
              <a:t> 30</a:t>
            </a:r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914400"/>
            <a:ext cx="2005012" cy="184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667000"/>
            <a:ext cx="1905000" cy="24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819650"/>
            <a:ext cx="1854899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Share Analysis (AHP)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564" t="11765" r="10630" b="21390"/>
          <a:stretch>
            <a:fillRect/>
          </a:stretch>
        </p:blipFill>
        <p:spPr bwMode="auto">
          <a:xfrm>
            <a:off x="381000" y="2057400"/>
            <a:ext cx="8420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ANP Car Seat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33600"/>
            <a:ext cx="5791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4482166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BOCR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5100" y="914400"/>
            <a:ext cx="3618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352800"/>
            <a:ext cx="4248150" cy="313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Clusters in the Decision Network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4648200" cy="439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www.utne.com/uploadedImages/utne/blogs/Science_and_Technology/Baby-Cell-Phone-Conta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048000"/>
            <a:ext cx="2590800" cy="233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941576"/>
          </a:xfrm>
        </p:spPr>
        <p:txBody>
          <a:bodyPr>
            <a:normAutofit/>
          </a:bodyPr>
          <a:lstStyle/>
          <a:p>
            <a:r>
              <a:rPr lang="en-US" dirty="0" smtClean="0"/>
              <a:t>Brand Growth – strategy to expand the juvenile product brand over the next several years</a:t>
            </a:r>
          </a:p>
          <a:p>
            <a:r>
              <a:rPr lang="en-US" dirty="0" smtClean="0"/>
              <a:t>Financial Growth – with the expansion, goal to improve profits </a:t>
            </a:r>
          </a:p>
          <a:p>
            <a:endParaRPr lang="en-US" dirty="0" smtClean="0"/>
          </a:p>
        </p:txBody>
      </p:sp>
      <p:pic>
        <p:nvPicPr>
          <p:cNvPr id="20482" name="Picture 2" descr="http://assetjunkie.com/wp-content/uploads/2010/03/baby_business.jpg"/>
          <p:cNvPicPr>
            <a:picLocks noChangeAspect="1" noChangeArrowheads="1"/>
          </p:cNvPicPr>
          <p:nvPr/>
        </p:nvPicPr>
        <p:blipFill>
          <a:blip r:embed="rId2"/>
          <a:srcRect t="6383"/>
          <a:stretch>
            <a:fillRect/>
          </a:stretch>
        </p:blipFill>
        <p:spPr bwMode="auto">
          <a:xfrm>
            <a:off x="4953000" y="4191000"/>
            <a:ext cx="4048125" cy="25146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038600"/>
            <a:ext cx="4495800" cy="2514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 Share – of individual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product(s)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dirty="0" smtClean="0"/>
              <a:t>Partnership Synergy – possibility of partnership with other brand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79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Additive (Negative)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Multiplicative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133600"/>
            <a:ext cx="403157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403737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107</TotalTime>
  <Words>250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ANP &amp; AHP Analysis of Car Seats: As Applicable to Projects in the Juvenile Industry </vt:lpstr>
      <vt:lpstr>Project Summary</vt:lpstr>
      <vt:lpstr>Discussion of Alternatives</vt:lpstr>
      <vt:lpstr>Market Share Analysis (AHP)</vt:lpstr>
      <vt:lpstr>ANP Car Seat Model</vt:lpstr>
      <vt:lpstr>BOCR</vt:lpstr>
      <vt:lpstr>Clusters in the Decision Network </vt:lpstr>
      <vt:lpstr>Strategic Criteria</vt:lpstr>
      <vt:lpstr>Overall Results</vt:lpstr>
      <vt:lpstr>Sensitivity Analysis</vt:lpstr>
      <vt:lpstr>Ethical Implications</vt:lpstr>
      <vt:lpstr>The End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AHP Analysis of Car Seats: As Applicable to Projects in the Juvenile Industry</dc:title>
  <dc:creator>Christina Kaminski-Strum</dc:creator>
  <cp:lastModifiedBy>Christina Kaminski-Strum</cp:lastModifiedBy>
  <cp:revision>15</cp:revision>
  <dcterms:created xsi:type="dcterms:W3CDTF">2011-10-15T22:52:13Z</dcterms:created>
  <dcterms:modified xsi:type="dcterms:W3CDTF">2011-10-21T01:57:29Z</dcterms:modified>
</cp:coreProperties>
</file>