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6"/>
  </p:notesMasterIdLst>
  <p:sldIdLst>
    <p:sldId id="256" r:id="rId3"/>
    <p:sldId id="258" r:id="rId4"/>
    <p:sldId id="263" r:id="rId5"/>
    <p:sldId id="262" r:id="rId6"/>
    <p:sldId id="261" r:id="rId7"/>
    <p:sldId id="260" r:id="rId8"/>
    <p:sldId id="265" r:id="rId9"/>
    <p:sldId id="264" r:id="rId10"/>
    <p:sldId id="267" r:id="rId11"/>
    <p:sldId id="259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29" autoAdjust="0"/>
    <p:restoredTop sz="94660"/>
  </p:normalViewPr>
  <p:slideViewPr>
    <p:cSldViewPr>
      <p:cViewPr>
        <p:scale>
          <a:sx n="81" d="100"/>
          <a:sy n="81" d="100"/>
        </p:scale>
        <p:origin x="-136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54EC3-F8EE-4435-AE6A-FA1052CCC88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B171D9-EDAD-48D5-B89D-DAB666B9ABC5}">
      <dgm:prSet/>
      <dgm:spPr/>
      <dgm:t>
        <a:bodyPr lIns="182880" tIns="182880" rIns="91440" bIns="91440" anchor="t" anchorCtr="0"/>
        <a:lstStyle/>
        <a:p>
          <a:pPr rtl="0">
            <a:spcAft>
              <a:spcPts val="800"/>
            </a:spcAft>
          </a:pPr>
          <a:r>
            <a:rPr lang="en-US" b="1" dirty="0" smtClean="0">
              <a:solidFill>
                <a:schemeClr val="tx1"/>
              </a:solidFill>
            </a:rPr>
            <a:t>Offer exclusivity with contingency </a:t>
          </a:r>
          <a:endParaRPr lang="en-US" b="1" dirty="0">
            <a:solidFill>
              <a:schemeClr val="tx1"/>
            </a:solidFill>
          </a:endParaRPr>
        </a:p>
      </dgm:t>
    </dgm:pt>
    <dgm:pt modelId="{6EFB2FCE-F3C4-4521-8895-2DFFCBB090FF}" type="parTrans" cxnId="{857EB62C-786D-424F-BB1A-DCC9FB0B5E45}">
      <dgm:prSet/>
      <dgm:spPr/>
      <dgm:t>
        <a:bodyPr/>
        <a:lstStyle/>
        <a:p>
          <a:endParaRPr lang="en-US"/>
        </a:p>
      </dgm:t>
    </dgm:pt>
    <dgm:pt modelId="{FD62CE86-353A-4669-A63F-5ADFAE920FE9}" type="sibTrans" cxnId="{857EB62C-786D-424F-BB1A-DCC9FB0B5E45}">
      <dgm:prSet/>
      <dgm:spPr/>
      <dgm:t>
        <a:bodyPr/>
        <a:lstStyle/>
        <a:p>
          <a:endParaRPr lang="en-US"/>
        </a:p>
      </dgm:t>
    </dgm:pt>
    <dgm:pt modelId="{7AFCA646-8118-486C-9BC1-CCFDCA52B612}">
      <dgm:prSet/>
      <dgm:spPr/>
      <dgm:t>
        <a:bodyPr lIns="182880" tIns="182880" rIns="91440" bIns="91440" anchor="t" anchorCtr="0"/>
        <a:lstStyle/>
        <a:p>
          <a:pPr rtl="0">
            <a:spcAft>
              <a:spcPts val="800"/>
            </a:spcAft>
          </a:pPr>
          <a:r>
            <a:rPr lang="en-US" dirty="0" smtClean="0"/>
            <a:t>Distributer interest</a:t>
          </a:r>
          <a:endParaRPr lang="en-US" dirty="0"/>
        </a:p>
      </dgm:t>
    </dgm:pt>
    <dgm:pt modelId="{91DD9401-07F4-4CFB-906A-BE1696218997}" type="parTrans" cxnId="{71789F8B-54F7-4B87-A9E2-DF699766B2E2}">
      <dgm:prSet/>
      <dgm:spPr/>
      <dgm:t>
        <a:bodyPr/>
        <a:lstStyle/>
        <a:p>
          <a:endParaRPr lang="en-US"/>
        </a:p>
      </dgm:t>
    </dgm:pt>
    <dgm:pt modelId="{5922F5C9-1A65-46CD-90E3-48D8F857DDC6}" type="sibTrans" cxnId="{71789F8B-54F7-4B87-A9E2-DF699766B2E2}">
      <dgm:prSet/>
      <dgm:spPr/>
      <dgm:t>
        <a:bodyPr/>
        <a:lstStyle/>
        <a:p>
          <a:endParaRPr lang="en-US"/>
        </a:p>
      </dgm:t>
    </dgm:pt>
    <dgm:pt modelId="{ECC8D09E-89F5-4865-A95B-C506C8BC4258}">
      <dgm:prSet/>
      <dgm:spPr/>
      <dgm:t>
        <a:bodyPr lIns="182880" tIns="182880" rIns="91440" bIns="91440" anchor="t" anchorCtr="0"/>
        <a:lstStyle/>
        <a:p>
          <a:pPr rtl="0">
            <a:spcAft>
              <a:spcPts val="800"/>
            </a:spcAft>
          </a:pPr>
          <a:endParaRPr lang="en-US" dirty="0"/>
        </a:p>
      </dgm:t>
    </dgm:pt>
    <dgm:pt modelId="{179ABD7D-C9BA-4EFA-8639-17CC96A2807B}" type="parTrans" cxnId="{55F81C44-DCD4-4043-9370-4A5DE5D40FCE}">
      <dgm:prSet/>
      <dgm:spPr/>
      <dgm:t>
        <a:bodyPr/>
        <a:lstStyle/>
        <a:p>
          <a:endParaRPr lang="en-US"/>
        </a:p>
      </dgm:t>
    </dgm:pt>
    <dgm:pt modelId="{628AF18A-14C9-44F7-844A-8B8959776A15}" type="sibTrans" cxnId="{55F81C44-DCD4-4043-9370-4A5DE5D40FCE}">
      <dgm:prSet/>
      <dgm:spPr/>
      <dgm:t>
        <a:bodyPr/>
        <a:lstStyle/>
        <a:p>
          <a:endParaRPr lang="en-US"/>
        </a:p>
      </dgm:t>
    </dgm:pt>
    <dgm:pt modelId="{7B64B2C9-E327-4880-94AB-6ED1A4B7F76D}">
      <dgm:prSet/>
      <dgm:spPr/>
      <dgm:t>
        <a:bodyPr lIns="182880" tIns="182880" rIns="91440" bIns="91440" anchor="t" anchorCtr="0"/>
        <a:lstStyle/>
        <a:p>
          <a:pPr rtl="0">
            <a:spcAft>
              <a:spcPts val="800"/>
            </a:spcAft>
          </a:pPr>
          <a:endParaRPr lang="en-US" dirty="0"/>
        </a:p>
      </dgm:t>
    </dgm:pt>
    <dgm:pt modelId="{4E80213B-A0D4-480B-96E9-BCBFAC6405EC}" type="parTrans" cxnId="{BC4E2C3D-7E20-42B3-9135-38707A8F0CA7}">
      <dgm:prSet/>
      <dgm:spPr/>
      <dgm:t>
        <a:bodyPr/>
        <a:lstStyle/>
        <a:p>
          <a:endParaRPr lang="en-US"/>
        </a:p>
      </dgm:t>
    </dgm:pt>
    <dgm:pt modelId="{4EE6EE90-F5FE-438E-B1D7-A88489AF0043}" type="sibTrans" cxnId="{BC4E2C3D-7E20-42B3-9135-38707A8F0CA7}">
      <dgm:prSet/>
      <dgm:spPr/>
      <dgm:t>
        <a:bodyPr/>
        <a:lstStyle/>
        <a:p>
          <a:endParaRPr lang="en-US"/>
        </a:p>
      </dgm:t>
    </dgm:pt>
    <dgm:pt modelId="{F36CF00D-0852-4400-AA03-7CD421924564}">
      <dgm:prSet/>
      <dgm:spPr/>
      <dgm:t>
        <a:bodyPr lIns="182880" tIns="182880" rIns="91440" bIns="91440"/>
        <a:lstStyle/>
        <a:p>
          <a:pPr rtl="0">
            <a:spcAft>
              <a:spcPts val="800"/>
            </a:spcAft>
          </a:pPr>
          <a:r>
            <a:rPr lang="en-US" b="1" dirty="0" smtClean="0">
              <a:solidFill>
                <a:schemeClr val="tx1"/>
              </a:solidFill>
            </a:rPr>
            <a:t>Offer product to all viable distributers</a:t>
          </a:r>
          <a:endParaRPr lang="en-US" b="1" dirty="0">
            <a:solidFill>
              <a:schemeClr val="tx1"/>
            </a:solidFill>
          </a:endParaRPr>
        </a:p>
      </dgm:t>
    </dgm:pt>
    <dgm:pt modelId="{C8763D93-08D0-4655-8463-A16C79773602}" type="parTrans" cxnId="{A60BE07A-7553-45FB-B360-A0A8610D67CA}">
      <dgm:prSet/>
      <dgm:spPr/>
      <dgm:t>
        <a:bodyPr/>
        <a:lstStyle/>
        <a:p>
          <a:endParaRPr lang="en-US"/>
        </a:p>
      </dgm:t>
    </dgm:pt>
    <dgm:pt modelId="{9A47ABB5-8C38-447E-BD91-39BAD8988BC2}" type="sibTrans" cxnId="{A60BE07A-7553-45FB-B360-A0A8610D67CA}">
      <dgm:prSet/>
      <dgm:spPr/>
      <dgm:t>
        <a:bodyPr/>
        <a:lstStyle/>
        <a:p>
          <a:endParaRPr lang="en-US"/>
        </a:p>
      </dgm:t>
    </dgm:pt>
    <dgm:pt modelId="{7D64F2D7-45F5-4908-A5F1-702EA3CDA843}">
      <dgm:prSet/>
      <dgm:spPr/>
      <dgm:t>
        <a:bodyPr lIns="182880" tIns="182880" rIns="91440" bIns="91440"/>
        <a:lstStyle/>
        <a:p>
          <a:pPr rtl="0">
            <a:spcAft>
              <a:spcPts val="800"/>
            </a:spcAft>
          </a:pPr>
          <a:r>
            <a:rPr lang="en-US" dirty="0" smtClean="0"/>
            <a:t>Could damage relationship(s)</a:t>
          </a:r>
          <a:endParaRPr lang="en-US" dirty="0"/>
        </a:p>
      </dgm:t>
    </dgm:pt>
    <dgm:pt modelId="{516D8500-857C-4ACF-8BCF-9DC448C33504}" type="parTrans" cxnId="{8E29C8AF-1E1B-460F-83E4-B94F9ACF6975}">
      <dgm:prSet/>
      <dgm:spPr/>
      <dgm:t>
        <a:bodyPr/>
        <a:lstStyle/>
        <a:p>
          <a:endParaRPr lang="en-US"/>
        </a:p>
      </dgm:t>
    </dgm:pt>
    <dgm:pt modelId="{A9382876-F63B-4FFB-9F0B-4FFA04007D21}" type="sibTrans" cxnId="{8E29C8AF-1E1B-460F-83E4-B94F9ACF6975}">
      <dgm:prSet/>
      <dgm:spPr/>
      <dgm:t>
        <a:bodyPr/>
        <a:lstStyle/>
        <a:p>
          <a:endParaRPr lang="en-US"/>
        </a:p>
      </dgm:t>
    </dgm:pt>
    <dgm:pt modelId="{81D0EC61-6A5A-4E44-8EF4-04D777891F39}">
      <dgm:prSet/>
      <dgm:spPr/>
      <dgm:t>
        <a:bodyPr lIns="182880" tIns="182880" rIns="91440" bIns="91440"/>
        <a:lstStyle/>
        <a:p>
          <a:pPr rtl="0">
            <a:spcAft>
              <a:spcPts val="800"/>
            </a:spcAft>
          </a:pPr>
          <a:endParaRPr lang="en-US" dirty="0"/>
        </a:p>
      </dgm:t>
    </dgm:pt>
    <dgm:pt modelId="{944A6A11-D7D1-472F-BBFB-8447CAEFA745}" type="parTrans" cxnId="{57B793A5-6A1B-4124-831D-19DE33560F5A}">
      <dgm:prSet/>
      <dgm:spPr/>
      <dgm:t>
        <a:bodyPr/>
        <a:lstStyle/>
        <a:p>
          <a:endParaRPr lang="en-US"/>
        </a:p>
      </dgm:t>
    </dgm:pt>
    <dgm:pt modelId="{D0FF0875-9346-42C0-AC73-A4DC77AB3F04}" type="sibTrans" cxnId="{57B793A5-6A1B-4124-831D-19DE33560F5A}">
      <dgm:prSet/>
      <dgm:spPr/>
      <dgm:t>
        <a:bodyPr/>
        <a:lstStyle/>
        <a:p>
          <a:endParaRPr lang="en-US"/>
        </a:p>
      </dgm:t>
    </dgm:pt>
    <dgm:pt modelId="{BF4908C2-81A9-4258-BAC4-E3314A5503B5}">
      <dgm:prSet/>
      <dgm:spPr/>
      <dgm:t>
        <a:bodyPr lIns="182880" tIns="182880" rIns="91440" bIns="91440"/>
        <a:lstStyle/>
        <a:p>
          <a:pPr rtl="0">
            <a:spcAft>
              <a:spcPts val="800"/>
            </a:spcAft>
          </a:pPr>
          <a:r>
            <a:rPr lang="en-US" b="1" dirty="0" smtClean="0">
              <a:solidFill>
                <a:schemeClr val="tx1"/>
              </a:solidFill>
            </a:rPr>
            <a:t>Do not offer product</a:t>
          </a:r>
          <a:endParaRPr lang="en-US" b="1" dirty="0">
            <a:solidFill>
              <a:schemeClr val="tx1"/>
            </a:solidFill>
          </a:endParaRPr>
        </a:p>
      </dgm:t>
    </dgm:pt>
    <dgm:pt modelId="{FA091601-A65C-480C-925B-2B8AAEE5C5D0}" type="parTrans" cxnId="{76215E16-FA1B-4490-A336-E779A2E8C919}">
      <dgm:prSet/>
      <dgm:spPr/>
      <dgm:t>
        <a:bodyPr/>
        <a:lstStyle/>
        <a:p>
          <a:endParaRPr lang="en-US"/>
        </a:p>
      </dgm:t>
    </dgm:pt>
    <dgm:pt modelId="{3276C923-71AD-49BD-A17C-1516FD0BC4A5}" type="sibTrans" cxnId="{76215E16-FA1B-4490-A336-E779A2E8C919}">
      <dgm:prSet/>
      <dgm:spPr/>
      <dgm:t>
        <a:bodyPr/>
        <a:lstStyle/>
        <a:p>
          <a:endParaRPr lang="en-US"/>
        </a:p>
      </dgm:t>
    </dgm:pt>
    <dgm:pt modelId="{53AADB18-D3A8-4454-9C26-9F9881A4F632}">
      <dgm:prSet/>
      <dgm:spPr/>
      <dgm:t>
        <a:bodyPr lIns="182880" tIns="182880" rIns="91440" bIns="91440"/>
        <a:lstStyle/>
        <a:p>
          <a:pPr rtl="0">
            <a:spcAft>
              <a:spcPts val="800"/>
            </a:spcAft>
          </a:pPr>
          <a:r>
            <a:rPr lang="en-US" dirty="0" smtClean="0"/>
            <a:t>Product management did not plan to launch the product</a:t>
          </a:r>
          <a:endParaRPr lang="en-US" dirty="0"/>
        </a:p>
      </dgm:t>
    </dgm:pt>
    <dgm:pt modelId="{4CF56DED-5C44-418D-992B-EDC1818CBC52}" type="parTrans" cxnId="{913064AF-7A0D-461C-8964-52BB2BE0D0E7}">
      <dgm:prSet/>
      <dgm:spPr/>
      <dgm:t>
        <a:bodyPr/>
        <a:lstStyle/>
        <a:p>
          <a:endParaRPr lang="en-US"/>
        </a:p>
      </dgm:t>
    </dgm:pt>
    <dgm:pt modelId="{C95C9C46-9E09-4561-B7CF-5095ACAC0141}" type="sibTrans" cxnId="{913064AF-7A0D-461C-8964-52BB2BE0D0E7}">
      <dgm:prSet/>
      <dgm:spPr/>
      <dgm:t>
        <a:bodyPr/>
        <a:lstStyle/>
        <a:p>
          <a:endParaRPr lang="en-US"/>
        </a:p>
      </dgm:t>
    </dgm:pt>
    <dgm:pt modelId="{463CDAA1-8B37-48BD-8E9C-21C14A1361DE}">
      <dgm:prSet/>
      <dgm:spPr/>
      <dgm:t>
        <a:bodyPr/>
        <a:lstStyle/>
        <a:p>
          <a:pPr rtl="0"/>
          <a:r>
            <a:rPr lang="en-US" dirty="0" smtClean="0"/>
            <a:t>Lean environment in the </a:t>
          </a:r>
          <a:r>
            <a:rPr lang="en-US" dirty="0" err="1" smtClean="0"/>
            <a:t>DoD</a:t>
          </a:r>
          <a:r>
            <a:rPr lang="en-US" dirty="0" smtClean="0"/>
            <a:t> caused the company to reconsider the original recommendation</a:t>
          </a:r>
          <a:endParaRPr lang="en-US" dirty="0"/>
        </a:p>
      </dgm:t>
    </dgm:pt>
    <dgm:pt modelId="{D4E33F60-0464-4C4C-AA37-358CC7532BBB}" type="parTrans" cxnId="{2800E3CE-5846-45FD-942A-EE98B05F6760}">
      <dgm:prSet/>
      <dgm:spPr/>
      <dgm:t>
        <a:bodyPr/>
        <a:lstStyle/>
        <a:p>
          <a:endParaRPr lang="en-US"/>
        </a:p>
      </dgm:t>
    </dgm:pt>
    <dgm:pt modelId="{DBDB63E6-D2B1-4808-83C3-A0BFE0D44866}" type="sibTrans" cxnId="{2800E3CE-5846-45FD-942A-EE98B05F6760}">
      <dgm:prSet/>
      <dgm:spPr/>
      <dgm:t>
        <a:bodyPr/>
        <a:lstStyle/>
        <a:p>
          <a:endParaRPr lang="en-US"/>
        </a:p>
      </dgm:t>
    </dgm:pt>
    <dgm:pt modelId="{20BCA61E-FC5D-46CD-8FA5-603F7650148A}">
      <dgm:prSet/>
      <dgm:spPr/>
      <dgm:t>
        <a:bodyPr lIns="182880" tIns="182880" rIns="91440" bIns="91440"/>
        <a:lstStyle/>
        <a:p>
          <a:pPr rtl="0">
            <a:spcAft>
              <a:spcPts val="800"/>
            </a:spcAft>
          </a:pPr>
          <a:r>
            <a:rPr lang="en-US" dirty="0" smtClean="0"/>
            <a:t>Would reach the largest possible market</a:t>
          </a:r>
          <a:endParaRPr lang="en-US" dirty="0"/>
        </a:p>
      </dgm:t>
    </dgm:pt>
    <dgm:pt modelId="{33CB4C58-62E9-4DC6-8F24-3668609F6C4E}" type="sibTrans" cxnId="{E125F3D6-BC12-49C6-9DB0-D857BEF1E1F1}">
      <dgm:prSet/>
      <dgm:spPr/>
      <dgm:t>
        <a:bodyPr/>
        <a:lstStyle/>
        <a:p>
          <a:endParaRPr lang="en-US"/>
        </a:p>
      </dgm:t>
    </dgm:pt>
    <dgm:pt modelId="{C9927C8A-DBE4-4174-BC54-9AB39987A26B}" type="parTrans" cxnId="{E125F3D6-BC12-49C6-9DB0-D857BEF1E1F1}">
      <dgm:prSet/>
      <dgm:spPr/>
      <dgm:t>
        <a:bodyPr/>
        <a:lstStyle/>
        <a:p>
          <a:endParaRPr lang="en-US"/>
        </a:p>
      </dgm:t>
    </dgm:pt>
    <dgm:pt modelId="{AEB9C095-EB90-4A2C-A8E4-C1138FDE6136}">
      <dgm:prSet/>
      <dgm:spPr/>
      <dgm:t>
        <a:bodyPr lIns="182880" tIns="182880" rIns="91440" bIns="91440" anchor="t" anchorCtr="0"/>
        <a:lstStyle/>
        <a:p>
          <a:pPr rtl="0">
            <a:spcAft>
              <a:spcPts val="800"/>
            </a:spcAft>
          </a:pPr>
          <a:r>
            <a:rPr lang="en-US" dirty="0" smtClean="0"/>
            <a:t>Could offer to another distributer</a:t>
          </a:r>
          <a:endParaRPr lang="en-US" dirty="0"/>
        </a:p>
      </dgm:t>
    </dgm:pt>
    <dgm:pt modelId="{57512FDB-5987-413C-92B4-52E30B3AD60D}" type="parTrans" cxnId="{EB0D56D8-E0C0-44A7-98C1-B357672B6225}">
      <dgm:prSet/>
      <dgm:spPr/>
      <dgm:t>
        <a:bodyPr/>
        <a:lstStyle/>
        <a:p>
          <a:endParaRPr lang="en-US"/>
        </a:p>
      </dgm:t>
    </dgm:pt>
    <dgm:pt modelId="{B10EFF8D-E017-4F8D-A55E-10C89D1D1C9D}" type="sibTrans" cxnId="{EB0D56D8-E0C0-44A7-98C1-B357672B6225}">
      <dgm:prSet/>
      <dgm:spPr/>
      <dgm:t>
        <a:bodyPr/>
        <a:lstStyle/>
        <a:p>
          <a:endParaRPr lang="en-US"/>
        </a:p>
      </dgm:t>
    </dgm:pt>
    <dgm:pt modelId="{E6BFE75F-7449-4A48-8D30-3B6628E4556F}">
      <dgm:prSet/>
      <dgm:spPr/>
      <dgm:t>
        <a:bodyPr lIns="182880" tIns="182880" rIns="91440" bIns="91440" anchor="t" anchorCtr="0"/>
        <a:lstStyle/>
        <a:p>
          <a:pPr rtl="0">
            <a:spcAft>
              <a:spcPts val="800"/>
            </a:spcAft>
          </a:pPr>
          <a:r>
            <a:rPr lang="en-US" dirty="0" smtClean="0"/>
            <a:t>Could offer different terms</a:t>
          </a:r>
          <a:endParaRPr lang="en-US" dirty="0"/>
        </a:p>
      </dgm:t>
    </dgm:pt>
    <dgm:pt modelId="{68223BD4-6CF3-451D-9A86-5E4434F57C14}" type="parTrans" cxnId="{26B473F1-6A1C-4F41-89F6-A0757A918528}">
      <dgm:prSet/>
      <dgm:spPr/>
      <dgm:t>
        <a:bodyPr/>
        <a:lstStyle/>
        <a:p>
          <a:endParaRPr lang="en-US"/>
        </a:p>
      </dgm:t>
    </dgm:pt>
    <dgm:pt modelId="{E6913D6B-43B7-4622-9A80-7B8FE940757D}" type="sibTrans" cxnId="{26B473F1-6A1C-4F41-89F6-A0757A918528}">
      <dgm:prSet/>
      <dgm:spPr/>
      <dgm:t>
        <a:bodyPr/>
        <a:lstStyle/>
        <a:p>
          <a:endParaRPr lang="en-US"/>
        </a:p>
      </dgm:t>
    </dgm:pt>
    <dgm:pt modelId="{06A4D868-B86D-4A25-86EC-7EEF535EDF81}" type="pres">
      <dgm:prSet presAssocID="{64154EC3-F8EE-4435-AE6A-FA1052CCC8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7E910-3607-43F9-9341-C538C850C033}" type="pres">
      <dgm:prSet presAssocID="{C2B171D9-EDAD-48D5-B89D-DAB666B9ABC5}" presName="node" presStyleLbl="node1" presStyleIdx="0" presStyleCnt="3" custScaleX="93609" custScaleY="209877" custLinFactNeighborX="-2851" custLinFactNeighborY="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0E817-6938-4F42-ACC0-6395FD4C83AE}" type="pres">
      <dgm:prSet presAssocID="{FD62CE86-353A-4669-A63F-5ADFAE920FE9}" presName="sibTrans" presStyleCnt="0"/>
      <dgm:spPr/>
    </dgm:pt>
    <dgm:pt modelId="{2CB788C8-E1E8-4E94-B07D-FACD3E2A9E8C}" type="pres">
      <dgm:prSet presAssocID="{F36CF00D-0852-4400-AA03-7CD421924564}" presName="node" presStyleLbl="node1" presStyleIdx="1" presStyleCnt="3" custScaleX="99015" custScaleY="209778" custLinFactNeighborX="-1175" custLinFactNeighborY="-15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8B78C-B62B-48F1-A04C-D9F57DC4628B}" type="pres">
      <dgm:prSet presAssocID="{9A47ABB5-8C38-447E-BD91-39BAD8988BC2}" presName="sibTrans" presStyleCnt="0"/>
      <dgm:spPr/>
    </dgm:pt>
    <dgm:pt modelId="{B6831239-612E-424A-A517-7B7A16907680}" type="pres">
      <dgm:prSet presAssocID="{BF4908C2-81A9-4258-BAC4-E3314A5503B5}" presName="node" presStyleLbl="node1" presStyleIdx="2" presStyleCnt="3" custScaleX="92080" custScaleY="213370" custLinFactNeighborX="-2472" custLinFactNeighborY="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4239F-4265-4078-B410-EA1BECC1D172}" type="presOf" srcId="{BF4908C2-81A9-4258-BAC4-E3314A5503B5}" destId="{B6831239-612E-424A-A517-7B7A16907680}" srcOrd="0" destOrd="0" presId="urn:microsoft.com/office/officeart/2005/8/layout/default"/>
    <dgm:cxn modelId="{52B3D293-A997-4940-BC73-5F9E60F103D6}" type="presOf" srcId="{463CDAA1-8B37-48BD-8E9C-21C14A1361DE}" destId="{B6831239-612E-424A-A517-7B7A16907680}" srcOrd="0" destOrd="2" presId="urn:microsoft.com/office/officeart/2005/8/layout/default"/>
    <dgm:cxn modelId="{07068A37-22A2-4498-9D4B-360E08DE96CD}" type="presOf" srcId="{20BCA61E-FC5D-46CD-8FA5-603F7650148A}" destId="{2CB788C8-E1E8-4E94-B07D-FACD3E2A9E8C}" srcOrd="0" destOrd="1" presId="urn:microsoft.com/office/officeart/2005/8/layout/default"/>
    <dgm:cxn modelId="{C3B908EF-0A2C-4454-9980-B94718D79AFE}" type="presOf" srcId="{53AADB18-D3A8-4454-9C26-9F9881A4F632}" destId="{B6831239-612E-424A-A517-7B7A16907680}" srcOrd="0" destOrd="1" presId="urn:microsoft.com/office/officeart/2005/8/layout/default"/>
    <dgm:cxn modelId="{8E29C8AF-1E1B-460F-83E4-B94F9ACF6975}" srcId="{F36CF00D-0852-4400-AA03-7CD421924564}" destId="{7D64F2D7-45F5-4908-A5F1-702EA3CDA843}" srcOrd="1" destOrd="0" parTransId="{516D8500-857C-4ACF-8BCF-9DC448C33504}" sibTransId="{A9382876-F63B-4FFB-9F0B-4FFA04007D21}"/>
    <dgm:cxn modelId="{B1B5CEA7-9E5D-484B-B002-31DAFCB02E39}" type="presOf" srcId="{C2B171D9-EDAD-48D5-B89D-DAB666B9ABC5}" destId="{EAB7E910-3607-43F9-9341-C538C850C033}" srcOrd="0" destOrd="0" presId="urn:microsoft.com/office/officeart/2005/8/layout/default"/>
    <dgm:cxn modelId="{19CE1824-ED74-4E5F-B671-CFBA37A35603}" type="presOf" srcId="{ECC8D09E-89F5-4865-A95B-C506C8BC4258}" destId="{EAB7E910-3607-43F9-9341-C538C850C033}" srcOrd="0" destOrd="4" presId="urn:microsoft.com/office/officeart/2005/8/layout/default"/>
    <dgm:cxn modelId="{76215E16-FA1B-4490-A336-E779A2E8C919}" srcId="{64154EC3-F8EE-4435-AE6A-FA1052CCC888}" destId="{BF4908C2-81A9-4258-BAC4-E3314A5503B5}" srcOrd="2" destOrd="0" parTransId="{FA091601-A65C-480C-925B-2B8AAEE5C5D0}" sibTransId="{3276C923-71AD-49BD-A17C-1516FD0BC4A5}"/>
    <dgm:cxn modelId="{E125F3D6-BC12-49C6-9DB0-D857BEF1E1F1}" srcId="{F36CF00D-0852-4400-AA03-7CD421924564}" destId="{20BCA61E-FC5D-46CD-8FA5-603F7650148A}" srcOrd="0" destOrd="0" parTransId="{C9927C8A-DBE4-4174-BC54-9AB39987A26B}" sibTransId="{33CB4C58-62E9-4DC6-8F24-3668609F6C4E}"/>
    <dgm:cxn modelId="{1BA854F6-DD8D-4098-ABD2-CC3F75B17A52}" type="presOf" srcId="{7AFCA646-8118-486C-9BC1-CCFDCA52B612}" destId="{EAB7E910-3607-43F9-9341-C538C850C033}" srcOrd="0" destOrd="1" presId="urn:microsoft.com/office/officeart/2005/8/layout/default"/>
    <dgm:cxn modelId="{89FB93EA-A935-4D14-ACBC-57E6BB0789E8}" type="presOf" srcId="{F36CF00D-0852-4400-AA03-7CD421924564}" destId="{2CB788C8-E1E8-4E94-B07D-FACD3E2A9E8C}" srcOrd="0" destOrd="0" presId="urn:microsoft.com/office/officeart/2005/8/layout/default"/>
    <dgm:cxn modelId="{EB0D56D8-E0C0-44A7-98C1-B357672B6225}" srcId="{C2B171D9-EDAD-48D5-B89D-DAB666B9ABC5}" destId="{AEB9C095-EB90-4A2C-A8E4-C1138FDE6136}" srcOrd="1" destOrd="0" parTransId="{57512FDB-5987-413C-92B4-52E30B3AD60D}" sibTransId="{B10EFF8D-E017-4F8D-A55E-10C89D1D1C9D}"/>
    <dgm:cxn modelId="{857EB62C-786D-424F-BB1A-DCC9FB0B5E45}" srcId="{64154EC3-F8EE-4435-AE6A-FA1052CCC888}" destId="{C2B171D9-EDAD-48D5-B89D-DAB666B9ABC5}" srcOrd="0" destOrd="0" parTransId="{6EFB2FCE-F3C4-4521-8895-2DFFCBB090FF}" sibTransId="{FD62CE86-353A-4669-A63F-5ADFAE920FE9}"/>
    <dgm:cxn modelId="{55F81C44-DCD4-4043-9370-4A5DE5D40FCE}" srcId="{C2B171D9-EDAD-48D5-B89D-DAB666B9ABC5}" destId="{ECC8D09E-89F5-4865-A95B-C506C8BC4258}" srcOrd="3" destOrd="0" parTransId="{179ABD7D-C9BA-4EFA-8639-17CC96A2807B}" sibTransId="{628AF18A-14C9-44F7-844A-8B8959776A15}"/>
    <dgm:cxn modelId="{D4C61F82-6CB6-4275-931E-57EBA38FAF53}" type="presOf" srcId="{81D0EC61-6A5A-4E44-8EF4-04D777891F39}" destId="{2CB788C8-E1E8-4E94-B07D-FACD3E2A9E8C}" srcOrd="0" destOrd="3" presId="urn:microsoft.com/office/officeart/2005/8/layout/default"/>
    <dgm:cxn modelId="{A60BE07A-7553-45FB-B360-A0A8610D67CA}" srcId="{64154EC3-F8EE-4435-AE6A-FA1052CCC888}" destId="{F36CF00D-0852-4400-AA03-7CD421924564}" srcOrd="1" destOrd="0" parTransId="{C8763D93-08D0-4655-8463-A16C79773602}" sibTransId="{9A47ABB5-8C38-447E-BD91-39BAD8988BC2}"/>
    <dgm:cxn modelId="{82F4A6F8-2BE5-4539-B176-228CA4172F23}" type="presOf" srcId="{E6BFE75F-7449-4A48-8D30-3B6628E4556F}" destId="{EAB7E910-3607-43F9-9341-C538C850C033}" srcOrd="0" destOrd="3" presId="urn:microsoft.com/office/officeart/2005/8/layout/default"/>
    <dgm:cxn modelId="{3640210A-6DE7-4A32-A1D8-7BA327AF8D60}" type="presOf" srcId="{7D64F2D7-45F5-4908-A5F1-702EA3CDA843}" destId="{2CB788C8-E1E8-4E94-B07D-FACD3E2A9E8C}" srcOrd="0" destOrd="2" presId="urn:microsoft.com/office/officeart/2005/8/layout/default"/>
    <dgm:cxn modelId="{8DD32FE8-552C-42AD-B01E-9633DA5F6572}" type="presOf" srcId="{64154EC3-F8EE-4435-AE6A-FA1052CCC888}" destId="{06A4D868-B86D-4A25-86EC-7EEF535EDF81}" srcOrd="0" destOrd="0" presId="urn:microsoft.com/office/officeart/2005/8/layout/default"/>
    <dgm:cxn modelId="{BC4E2C3D-7E20-42B3-9135-38707A8F0CA7}" srcId="{C2B171D9-EDAD-48D5-B89D-DAB666B9ABC5}" destId="{7B64B2C9-E327-4880-94AB-6ED1A4B7F76D}" srcOrd="4" destOrd="0" parTransId="{4E80213B-A0D4-480B-96E9-BCBFAC6405EC}" sibTransId="{4EE6EE90-F5FE-438E-B1D7-A88489AF0043}"/>
    <dgm:cxn modelId="{2800E3CE-5846-45FD-942A-EE98B05F6760}" srcId="{BF4908C2-81A9-4258-BAC4-E3314A5503B5}" destId="{463CDAA1-8B37-48BD-8E9C-21C14A1361DE}" srcOrd="1" destOrd="0" parTransId="{D4E33F60-0464-4C4C-AA37-358CC7532BBB}" sibTransId="{DBDB63E6-D2B1-4808-83C3-A0BFE0D44866}"/>
    <dgm:cxn modelId="{80235564-E7C0-4950-9200-9D72F880A242}" type="presOf" srcId="{7B64B2C9-E327-4880-94AB-6ED1A4B7F76D}" destId="{EAB7E910-3607-43F9-9341-C538C850C033}" srcOrd="0" destOrd="5" presId="urn:microsoft.com/office/officeart/2005/8/layout/default"/>
    <dgm:cxn modelId="{57B793A5-6A1B-4124-831D-19DE33560F5A}" srcId="{F36CF00D-0852-4400-AA03-7CD421924564}" destId="{81D0EC61-6A5A-4E44-8EF4-04D777891F39}" srcOrd="2" destOrd="0" parTransId="{944A6A11-D7D1-472F-BBFB-8447CAEFA745}" sibTransId="{D0FF0875-9346-42C0-AC73-A4DC77AB3F04}"/>
    <dgm:cxn modelId="{913064AF-7A0D-461C-8964-52BB2BE0D0E7}" srcId="{BF4908C2-81A9-4258-BAC4-E3314A5503B5}" destId="{53AADB18-D3A8-4454-9C26-9F9881A4F632}" srcOrd="0" destOrd="0" parTransId="{4CF56DED-5C44-418D-992B-EDC1818CBC52}" sibTransId="{C95C9C46-9E09-4561-B7CF-5095ACAC0141}"/>
    <dgm:cxn modelId="{26B473F1-6A1C-4F41-89F6-A0757A918528}" srcId="{C2B171D9-EDAD-48D5-B89D-DAB666B9ABC5}" destId="{E6BFE75F-7449-4A48-8D30-3B6628E4556F}" srcOrd="2" destOrd="0" parTransId="{68223BD4-6CF3-451D-9A86-5E4434F57C14}" sibTransId="{E6913D6B-43B7-4622-9A80-7B8FE940757D}"/>
    <dgm:cxn modelId="{71789F8B-54F7-4B87-A9E2-DF699766B2E2}" srcId="{C2B171D9-EDAD-48D5-B89D-DAB666B9ABC5}" destId="{7AFCA646-8118-486C-9BC1-CCFDCA52B612}" srcOrd="0" destOrd="0" parTransId="{91DD9401-07F4-4CFB-906A-BE1696218997}" sibTransId="{5922F5C9-1A65-46CD-90E3-48D8F857DDC6}"/>
    <dgm:cxn modelId="{4BBD5B6F-C175-4988-BB0A-2DEE941F8FA1}" type="presOf" srcId="{AEB9C095-EB90-4A2C-A8E4-C1138FDE6136}" destId="{EAB7E910-3607-43F9-9341-C538C850C033}" srcOrd="0" destOrd="2" presId="urn:microsoft.com/office/officeart/2005/8/layout/default"/>
    <dgm:cxn modelId="{4092CB19-EF49-4146-B384-122B06D830EF}" type="presParOf" srcId="{06A4D868-B86D-4A25-86EC-7EEF535EDF81}" destId="{EAB7E910-3607-43F9-9341-C538C850C033}" srcOrd="0" destOrd="0" presId="urn:microsoft.com/office/officeart/2005/8/layout/default"/>
    <dgm:cxn modelId="{18A942AB-D42F-4A6A-BBF6-B40128BAC968}" type="presParOf" srcId="{06A4D868-B86D-4A25-86EC-7EEF535EDF81}" destId="{28B0E817-6938-4F42-ACC0-6395FD4C83AE}" srcOrd="1" destOrd="0" presId="urn:microsoft.com/office/officeart/2005/8/layout/default"/>
    <dgm:cxn modelId="{C487D70B-A9C4-4665-85C3-CD2E8FEB0113}" type="presParOf" srcId="{06A4D868-B86D-4A25-86EC-7EEF535EDF81}" destId="{2CB788C8-E1E8-4E94-B07D-FACD3E2A9E8C}" srcOrd="2" destOrd="0" presId="urn:microsoft.com/office/officeart/2005/8/layout/default"/>
    <dgm:cxn modelId="{F783FFB4-A988-4343-B5C5-3DC7AD71F12E}" type="presParOf" srcId="{06A4D868-B86D-4A25-86EC-7EEF535EDF81}" destId="{A308B78C-B62B-48F1-A04C-D9F57DC4628B}" srcOrd="3" destOrd="0" presId="urn:microsoft.com/office/officeart/2005/8/layout/default"/>
    <dgm:cxn modelId="{C6018C0B-CF23-4563-B436-DA4B2A4ECA3D}" type="presParOf" srcId="{06A4D868-B86D-4A25-86EC-7EEF535EDF81}" destId="{B6831239-612E-424A-A517-7B7A1690768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54EC3-F8EE-4435-AE6A-FA1052CCC88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A4D868-B86D-4A25-86EC-7EEF535EDF81}" type="pres">
      <dgm:prSet presAssocID="{64154EC3-F8EE-4435-AE6A-FA1052CCC8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9C7E6DF-2FB6-4383-9653-2A5B284BF7D4}" type="presOf" srcId="{64154EC3-F8EE-4435-AE6A-FA1052CCC888}" destId="{06A4D868-B86D-4A25-86EC-7EEF535EDF8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54EC3-F8EE-4435-AE6A-FA1052CCC88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A4D868-B86D-4A25-86EC-7EEF535EDF81}" type="pres">
      <dgm:prSet presAssocID="{64154EC3-F8EE-4435-AE6A-FA1052CCC8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4507E-26B4-4B71-B5D3-4BB49233AA58}" type="presOf" srcId="{64154EC3-F8EE-4435-AE6A-FA1052CCC888}" destId="{06A4D868-B86D-4A25-86EC-7EEF535EDF8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154EC3-F8EE-4435-AE6A-FA1052CCC88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A4D868-B86D-4A25-86EC-7EEF535EDF81}" type="pres">
      <dgm:prSet presAssocID="{64154EC3-F8EE-4435-AE6A-FA1052CCC8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D70AA08-5964-4AE0-93BD-CB6DD03ED593}" type="presOf" srcId="{64154EC3-F8EE-4435-AE6A-FA1052CCC888}" destId="{06A4D868-B86D-4A25-86EC-7EEF535EDF8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154EC3-F8EE-4435-AE6A-FA1052CCC88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A4D868-B86D-4A25-86EC-7EEF535EDF81}" type="pres">
      <dgm:prSet presAssocID="{64154EC3-F8EE-4435-AE6A-FA1052CCC8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2A3DFC6-FEDE-4456-A2B1-AC168A8EA696}" type="presOf" srcId="{64154EC3-F8EE-4435-AE6A-FA1052CCC888}" destId="{06A4D868-B86D-4A25-86EC-7EEF535EDF8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154EC3-F8EE-4435-AE6A-FA1052CCC88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A4D868-B86D-4A25-86EC-7EEF535EDF81}" type="pres">
      <dgm:prSet presAssocID="{64154EC3-F8EE-4435-AE6A-FA1052CCC88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94CDD-6CAA-4199-B67C-7FC2CA4C9FF3}" type="presOf" srcId="{64154EC3-F8EE-4435-AE6A-FA1052CCC888}" destId="{06A4D868-B86D-4A25-86EC-7EEF535EDF8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7E910-3607-43F9-9341-C538C850C033}">
      <dsp:nvSpPr>
        <dsp:cNvPr id="0" name=""/>
        <dsp:cNvSpPr/>
      </dsp:nvSpPr>
      <dsp:spPr>
        <a:xfrm>
          <a:off x="0" y="437676"/>
          <a:ext cx="2715000" cy="36523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Offer exclusivity with contingency </a:t>
          </a:r>
          <a:endParaRPr lang="en-US" sz="2400" b="1" kern="1200" dirty="0">
            <a:solidFill>
              <a:schemeClr val="tx1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900" kern="1200" dirty="0" smtClean="0"/>
            <a:t>Distributer interest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900" kern="1200" dirty="0" smtClean="0"/>
            <a:t>Could offer to another distributer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900" kern="1200" dirty="0" smtClean="0"/>
            <a:t>Could offer different terms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endParaRPr lang="en-US" sz="1900" kern="1200" dirty="0"/>
        </a:p>
      </dsp:txBody>
      <dsp:txXfrm>
        <a:off x="0" y="437676"/>
        <a:ext cx="2715000" cy="3652316"/>
      </dsp:txXfrm>
    </dsp:sp>
    <dsp:sp modelId="{2CB788C8-E1E8-4E94-B07D-FACD3E2A9E8C}">
      <dsp:nvSpPr>
        <dsp:cNvPr id="0" name=""/>
        <dsp:cNvSpPr/>
      </dsp:nvSpPr>
      <dsp:spPr>
        <a:xfrm>
          <a:off x="2971797" y="411163"/>
          <a:ext cx="2871793" cy="36505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Offer product to all viable distributers</a:t>
          </a:r>
          <a:endParaRPr lang="en-US" sz="2400" b="1" kern="1200" dirty="0">
            <a:solidFill>
              <a:schemeClr val="tx1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900" kern="1200" dirty="0" smtClean="0"/>
            <a:t>Would reach the largest possible market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900" kern="1200" dirty="0" smtClean="0"/>
            <a:t>Could damage relationship(s)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endParaRPr lang="en-US" sz="1900" kern="1200" dirty="0"/>
        </a:p>
      </dsp:txBody>
      <dsp:txXfrm>
        <a:off x="2971797" y="411163"/>
        <a:ext cx="2871793" cy="3650593"/>
      </dsp:txXfrm>
    </dsp:sp>
    <dsp:sp modelId="{B6831239-612E-424A-A517-7B7A16907680}">
      <dsp:nvSpPr>
        <dsp:cNvPr id="0" name=""/>
        <dsp:cNvSpPr/>
      </dsp:nvSpPr>
      <dsp:spPr>
        <a:xfrm>
          <a:off x="6096009" y="411163"/>
          <a:ext cx="2670653" cy="37131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val="000000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8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Do not offer product</a:t>
          </a:r>
          <a:endParaRPr lang="en-US" sz="2400" b="1" kern="1200" dirty="0">
            <a:solidFill>
              <a:schemeClr val="tx1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ts val="800"/>
            </a:spcAft>
            <a:buChar char="••"/>
          </a:pPr>
          <a:r>
            <a:rPr lang="en-US" sz="1900" kern="1200" dirty="0" smtClean="0"/>
            <a:t>Product management did not plan to launch the product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Lean environment in the </a:t>
          </a:r>
          <a:r>
            <a:rPr lang="en-US" sz="1900" kern="1200" dirty="0" err="1" smtClean="0"/>
            <a:t>DoD</a:t>
          </a:r>
          <a:r>
            <a:rPr lang="en-US" sz="1900" kern="1200" dirty="0" smtClean="0"/>
            <a:t> caused the company to reconsider the original recommendation</a:t>
          </a:r>
          <a:endParaRPr lang="en-US" sz="1900" kern="1200" dirty="0"/>
        </a:p>
      </dsp:txBody>
      <dsp:txXfrm>
        <a:off x="6096009" y="411163"/>
        <a:ext cx="2670653" cy="371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5F7B4-1207-4F18-8C2C-3E9DBD6AFD50}" type="datetimeFigureOut">
              <a:rPr lang="en-US" smtClean="0"/>
              <a:t>4/23/2013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D3806-A51B-479B-9DFB-71085E555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6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D3806-A51B-479B-9DFB-71085E555E61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Julie Terberg\AppData\Local\Microsoft\Windows\Temporary Internet Files\Content.IE5\GCBJHWM8\MP900385256[1]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36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3434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6B7CAE-FDBC-44FF-B37D-D5B56594B8BB}" type="datetimeFigureOut">
              <a:rPr lang="en-US" smtClean="0"/>
              <a:pPr/>
              <a:t>4/23/2013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299E65-BC98-483A-8DDE-40B0893A43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Launch or Not To Launch…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Harry Beck &amp; John </a:t>
            </a:r>
            <a:r>
              <a:rPr lang="en-US" dirty="0" err="1" smtClean="0"/>
              <a:t>Klune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76400"/>
            <a:ext cx="3181350" cy="456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334000" y="1705706"/>
            <a:ext cx="3181350" cy="4564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627057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627057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27057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53200" y="627057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1701530"/>
            <a:ext cx="3181350" cy="456904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410200" y="1701114"/>
            <a:ext cx="3048000" cy="45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1600200"/>
            <a:ext cx="6781800" cy="3865502"/>
            <a:chOff x="6096009" y="411163"/>
            <a:chExt cx="2670653" cy="3713102"/>
          </a:xfrm>
        </p:grpSpPr>
        <p:sp>
          <p:nvSpPr>
            <p:cNvPr id="17" name="Rectangle 16"/>
            <p:cNvSpPr/>
            <p:nvPr/>
          </p:nvSpPr>
          <p:spPr>
            <a:xfrm>
              <a:off x="6096009" y="411163"/>
              <a:ext cx="2670653" cy="371310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6096009" y="411163"/>
              <a:ext cx="2670653" cy="3713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91440" bIns="9144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</a:pPr>
              <a:r>
                <a:rPr lang="en-US" sz="2400" b="1" dirty="0" smtClean="0">
                  <a:solidFill>
                    <a:schemeClr val="tx1"/>
                  </a:solidFill>
                </a:rPr>
                <a:t>Offer product without exclusivity, the best option</a:t>
              </a:r>
              <a:endParaRPr lang="en-US" sz="2400" b="1" kern="1200" dirty="0">
                <a:solidFill>
                  <a:schemeClr val="tx1"/>
                </a:solidFill>
              </a:endParaRP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buChar char="••"/>
              </a:pPr>
              <a:r>
                <a:rPr lang="en-US" sz="1900" dirty="0" smtClean="0"/>
                <a:t>Provides a the best potential to increased revenue</a:t>
              </a:r>
              <a:endParaRPr lang="en-US" sz="1900" kern="1200" dirty="0"/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dirty="0" smtClean="0"/>
                <a:t>Provides more opportunities 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smtClean="0"/>
                <a:t>Does not significantly change the cost</a:t>
              </a:r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dirty="0" smtClean="0"/>
                <a:t>Reduces risk because this option relies less on a single distributers performance</a:t>
              </a:r>
            </a:p>
            <a:p>
              <a:pPr marL="0" lvl="1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</a:rPr>
                <a:t>Do not offer product, the second best option with the information presented</a:t>
              </a:r>
              <a:endParaRPr lang="en-US" sz="2000" b="1" dirty="0">
                <a:solidFill>
                  <a:schemeClr val="tx1"/>
                </a:solidFill>
              </a:endParaRPr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buChar char="••"/>
              </a:pPr>
              <a:r>
                <a:rPr lang="en-US" sz="1900" dirty="0" smtClean="0"/>
                <a:t>It reduces risk and cost</a:t>
              </a:r>
            </a:p>
            <a:p>
              <a:pPr marL="171450" lvl="1" indent="-171450" defTabSz="844550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buChar char="••"/>
              </a:pPr>
              <a:r>
                <a:rPr lang="en-US" sz="1900" dirty="0" smtClean="0"/>
                <a:t>The market conditions may be such that fewer products allow the company to be most competitive </a:t>
              </a:r>
              <a:endParaRPr lang="en-US" sz="1900" dirty="0"/>
            </a:p>
            <a:p>
              <a:pPr marL="171450" lvl="1" indent="-171450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72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43000" y="3733800"/>
            <a:ext cx="8381999" cy="1219200"/>
            <a:chOff x="6078337" y="411163"/>
            <a:chExt cx="3158836" cy="3713102"/>
          </a:xfrm>
        </p:grpSpPr>
        <p:sp>
          <p:nvSpPr>
            <p:cNvPr id="17" name="Rectangle 16"/>
            <p:cNvSpPr/>
            <p:nvPr/>
          </p:nvSpPr>
          <p:spPr>
            <a:xfrm>
              <a:off x="6078337" y="411163"/>
              <a:ext cx="2670653" cy="3713102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6566520" y="411163"/>
              <a:ext cx="2670653" cy="3713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91440" bIns="91440" numCol="1" spcCol="1270" anchor="t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</a:pPr>
              <a:r>
                <a:rPr lang="en-US" sz="8800" b="1" dirty="0" smtClean="0">
                  <a:solidFill>
                    <a:schemeClr val="tx1"/>
                  </a:solidFill>
                  <a:latin typeface="Brush Script MT" pitchFamily="66" charset="0"/>
                </a:rPr>
                <a:t>Thank you!</a:t>
              </a:r>
              <a:endParaRPr lang="en-US" sz="8800" b="1" kern="1200" dirty="0">
                <a:solidFill>
                  <a:schemeClr val="tx1"/>
                </a:solidFill>
                <a:latin typeface="Brush Script MT" pitchFamily="66" charset="0"/>
              </a:endParaRPr>
            </a:p>
            <a:p>
              <a:pPr marL="0" lvl="1" algn="l" defTabSz="8445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20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2098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 was developed for a Department of Defense solicitation that was subsequently cancelled, leaving product with significant research and development costs but no revenue plan</a:t>
            </a:r>
          </a:p>
          <a:p>
            <a:endParaRPr lang="en-US" dirty="0"/>
          </a:p>
          <a:p>
            <a:r>
              <a:rPr lang="en-US" dirty="0" smtClean="0"/>
              <a:t>Approached by a business partner asking for exclusive rights to bring the product to market</a:t>
            </a:r>
          </a:p>
          <a:p>
            <a:endParaRPr lang="en-US" dirty="0"/>
          </a:p>
          <a:p>
            <a:r>
              <a:rPr lang="en-US" dirty="0" smtClean="0"/>
              <a:t>Now company faces decision on whether or not to launch product and how best to proceed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0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model’s alternatives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350430"/>
              </p:ext>
            </p:extLst>
          </p:nvPr>
        </p:nvGraphicFramePr>
        <p:xfrm>
          <a:off x="152400" y="1798637"/>
          <a:ext cx="883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50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7E910-3607-43F9-9341-C538C850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AB7E910-3607-43F9-9341-C538C850C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AB7E910-3607-43F9-9341-C538C850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AB7E910-3607-43F9-9341-C538C850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B788C8-E1E8-4E94-B07D-FACD3E2A9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2CB788C8-E1E8-4E94-B07D-FACD3E2A9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2CB788C8-E1E8-4E94-B07D-FACD3E2A9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2CB788C8-E1E8-4E94-B07D-FACD3E2A9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831239-612E-424A-A517-7B7A16907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B6831239-612E-424A-A517-7B7A16907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6831239-612E-424A-A517-7B7A16907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B6831239-612E-424A-A517-7B7A16907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top-level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540425"/>
              </p:ext>
            </p:extLst>
          </p:nvPr>
        </p:nvGraphicFramePr>
        <p:xfrm>
          <a:off x="152400" y="1798637"/>
          <a:ext cx="883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/>
          <p:nvPr/>
        </p:nvPicPr>
        <p:blipFill rotWithShape="1">
          <a:blip r:embed="rId8"/>
          <a:srcRect l="23534" t="12663" r="35937" b="19380"/>
          <a:stretch/>
        </p:blipFill>
        <p:spPr bwMode="auto">
          <a:xfrm>
            <a:off x="2278306" y="2057400"/>
            <a:ext cx="4657725" cy="4373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93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subnet (Benefits -- Economic)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347202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/>
          <p:nvPr/>
        </p:nvPicPr>
        <p:blipFill rotWithShape="1">
          <a:blip r:embed="rId8"/>
          <a:srcRect l="10459" t="10336" r="24607" b="12070"/>
          <a:stretch/>
        </p:blipFill>
        <p:spPr bwMode="auto">
          <a:xfrm>
            <a:off x="990600" y="1905000"/>
            <a:ext cx="65532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61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Subnet result – Benefits and Opportunities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091291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/>
          <p:nvPr/>
        </p:nvPicPr>
        <p:blipFill rotWithShape="1">
          <a:blip r:embed="rId8"/>
          <a:srcRect l="4070" t="10342" r="62095" b="64975"/>
          <a:stretch/>
        </p:blipFill>
        <p:spPr bwMode="auto">
          <a:xfrm>
            <a:off x="1184031" y="1676400"/>
            <a:ext cx="5826369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9"/>
          <a:srcRect l="7366" t="16031" r="58654" b="58729"/>
          <a:stretch/>
        </p:blipFill>
        <p:spPr bwMode="auto">
          <a:xfrm>
            <a:off x="1184030" y="4191000"/>
            <a:ext cx="582637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218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Subnet result – Costs and Risks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384192"/>
              </p:ext>
            </p:extLst>
          </p:nvPr>
        </p:nvGraphicFramePr>
        <p:xfrm>
          <a:off x="457200" y="1798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8"/>
          <a:srcRect l="3932" t="10611" r="61833" b="63704"/>
          <a:stretch/>
        </p:blipFill>
        <p:spPr bwMode="auto">
          <a:xfrm>
            <a:off x="1166444" y="1600200"/>
            <a:ext cx="5843955" cy="236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9"/>
          <a:srcRect l="10806" t="21908" r="55255" b="52602"/>
          <a:stretch/>
        </p:blipFill>
        <p:spPr bwMode="auto">
          <a:xfrm>
            <a:off x="1166444" y="4114800"/>
            <a:ext cx="5843955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99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criteria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066795"/>
              </p:ext>
            </p:extLst>
          </p:nvPr>
        </p:nvGraphicFramePr>
        <p:xfrm>
          <a:off x="152400" y="1752600"/>
          <a:ext cx="8839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/>
          <p:nvPr/>
        </p:nvPicPr>
        <p:blipFill rotWithShape="1">
          <a:blip r:embed="rId8"/>
          <a:srcRect l="2086" t="9212" r="47364" b="71403"/>
          <a:stretch/>
        </p:blipFill>
        <p:spPr bwMode="auto">
          <a:xfrm>
            <a:off x="304800" y="2362200"/>
            <a:ext cx="83058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84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3962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Multiplicative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64124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Additive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5657" t="13251" r="58334" b="60934"/>
          <a:stretch/>
        </p:blipFill>
        <p:spPr bwMode="auto">
          <a:xfrm>
            <a:off x="1219200" y="1691004"/>
            <a:ext cx="6705600" cy="22713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3832" t="10105" r="59728" b="63617"/>
          <a:stretch/>
        </p:blipFill>
        <p:spPr bwMode="auto">
          <a:xfrm>
            <a:off x="1219200" y="4319270"/>
            <a:ext cx="6705600" cy="2081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59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Plan_Office2010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F7ED20-3E7F-448A-8B7D-3421F81531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ProjectPlan_Office2010</Template>
  <TotalTime>0</TotalTime>
  <Words>253</Words>
  <Application>Microsoft Office PowerPoint</Application>
  <PresentationFormat>On-screen Show (4:3)</PresentationFormat>
  <Paragraphs>56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ProjectPlan_Office2010</vt:lpstr>
      <vt:lpstr>To Launch or Not To Launch…</vt:lpstr>
      <vt:lpstr>Background</vt:lpstr>
      <vt:lpstr>The model’s alternatives</vt:lpstr>
      <vt:lpstr>The top-level model</vt:lpstr>
      <vt:lpstr>Sample subnet (Benefits -- Economic) </vt:lpstr>
      <vt:lpstr>Subnet result – Benefits and Opportunities</vt:lpstr>
      <vt:lpstr>Subnet result – Costs and Risks</vt:lpstr>
      <vt:lpstr>Strategic criteria</vt:lpstr>
      <vt:lpstr>Results</vt:lpstr>
      <vt:lpstr>Sensitivity analysis</vt:lpstr>
      <vt:lpstr>Sensitivity analysis</vt:lpstr>
      <vt:lpstr>Recommendation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2013-04-22T21:34:18Z</dcterms:created>
  <dcterms:modified xsi:type="dcterms:W3CDTF">2013-04-23T17:19:38Z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TC022643319991</vt:lpwstr>
  </property>
</Properties>
</file>