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6" r:id="rId6"/>
    <p:sldId id="260" r:id="rId7"/>
    <p:sldId id="263" r:id="rId8"/>
    <p:sldId id="265" r:id="rId9"/>
    <p:sldId id="264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5500" autoAdjust="0"/>
  </p:normalViewPr>
  <p:slideViewPr>
    <p:cSldViewPr>
      <p:cViewPr>
        <p:scale>
          <a:sx n="88" d="100"/>
          <a:sy n="88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CE8C5-1CFC-435B-84D4-76D43B79DA26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6DA59-5DB7-48B6-883B-B082A4024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79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DA59-5DB7-48B6-883B-B082A40243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Behr is the only paint + primer product on the market, it is only sold through Home Depot. Lowe’s does not have a product to compete with Home Depot in this segment. It would benefit PPG to launch an all-in-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</a:rPr>
              <a:t>one product before Valspar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DA59-5DB7-48B6-883B-B082A40243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Highlight strategic</a:t>
            </a:r>
            <a:r>
              <a:rPr lang="en-US" baseline="0" dirty="0" smtClean="0"/>
              <a:t> criteria: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 are the 3 factors determined to be the most important to PPG in order to decide the best route for their products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Sales Potential-</a:t>
            </a:r>
            <a:r>
              <a:rPr lang="en-US" baseline="0" dirty="0" smtClean="0"/>
              <a:t> examples would be analysis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strength how hard/easy would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be to sell the product</a:t>
            </a:r>
            <a:endParaRPr lang="en-US" dirty="0" smtClean="0"/>
          </a:p>
          <a:p>
            <a:r>
              <a:rPr lang="en-US" dirty="0" smtClean="0"/>
              <a:t>Cost to implement-</a:t>
            </a:r>
            <a:r>
              <a:rPr lang="en-US" baseline="0" dirty="0" smtClean="0"/>
              <a:t> examples include R&amp;D costs to develop the product and marketing/sales support to launch the product</a:t>
            </a:r>
          </a:p>
          <a:p>
            <a:r>
              <a:rPr lang="en-US" baseline="0" dirty="0" smtClean="0"/>
              <a:t>Market Potential- market analysis, does a market exist for this new product? Is it a sizeable market worth pursuing?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DA59-5DB7-48B6-883B-B082A40243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DA59-5DB7-48B6-883B-B082A40243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DA59-5DB7-48B6-883B-B082A40243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C:\Projects\Annual Report\2010\Jpegs\Annual-Report-2010-cov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762500" cy="6115050"/>
          </a:xfrm>
          <a:prstGeom prst="rect">
            <a:avLst/>
          </a:prstGeom>
          <a:noFill/>
        </p:spPr>
      </p:pic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81600" y="3886200"/>
            <a:ext cx="3505200" cy="175260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1524000"/>
            <a:ext cx="3505200" cy="2362200"/>
          </a:xfrm>
        </p:spPr>
        <p:txBody>
          <a:bodyPr/>
          <a:lstStyle>
            <a:lvl1pPr>
              <a:defRPr sz="4200" smtClean="0">
                <a:solidFill>
                  <a:srgbClr val="0066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grpSp>
        <p:nvGrpSpPr>
          <p:cNvPr id="2" name="Group 15"/>
          <p:cNvGrpSpPr/>
          <p:nvPr userDrawn="1"/>
        </p:nvGrpSpPr>
        <p:grpSpPr>
          <a:xfrm>
            <a:off x="8839201" y="1"/>
            <a:ext cx="304800" cy="2670627"/>
            <a:chOff x="8943975" y="1"/>
            <a:chExt cx="200025" cy="1752599"/>
          </a:xfrm>
        </p:grpSpPr>
        <p:sp>
          <p:nvSpPr>
            <p:cNvPr id="4" name="Rectangle 8"/>
            <p:cNvSpPr>
              <a:spLocks noChangeArrowheads="1"/>
            </p:cNvSpPr>
            <p:nvPr userDrawn="1"/>
          </p:nvSpPr>
          <p:spPr bwMode="auto">
            <a:xfrm>
              <a:off x="8943975" y="1"/>
              <a:ext cx="200025" cy="22860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8943975" y="304801"/>
              <a:ext cx="200025" cy="228600"/>
            </a:xfrm>
            <a:prstGeom prst="rect">
              <a:avLst/>
            </a:prstGeom>
            <a:solidFill>
              <a:srgbClr val="76B5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8943975" y="609601"/>
              <a:ext cx="200025" cy="22860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8943975" y="914401"/>
              <a:ext cx="20002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8943975" y="1219201"/>
              <a:ext cx="200025" cy="228600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8943975" y="1524000"/>
              <a:ext cx="200025" cy="228600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</p:grpSp>
      <p:grpSp>
        <p:nvGrpSpPr>
          <p:cNvPr id="3" name="Group 16"/>
          <p:cNvGrpSpPr/>
          <p:nvPr userDrawn="1"/>
        </p:nvGrpSpPr>
        <p:grpSpPr>
          <a:xfrm rot="5400000">
            <a:off x="1182913" y="5370287"/>
            <a:ext cx="304800" cy="2670627"/>
            <a:chOff x="8943975" y="1"/>
            <a:chExt cx="200025" cy="1752599"/>
          </a:xfrm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8943975" y="1"/>
              <a:ext cx="200025" cy="22860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8943975" y="304801"/>
              <a:ext cx="200025" cy="228600"/>
            </a:xfrm>
            <a:prstGeom prst="rect">
              <a:avLst/>
            </a:prstGeom>
            <a:solidFill>
              <a:srgbClr val="76B5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 userDrawn="1"/>
          </p:nvSpPr>
          <p:spPr bwMode="auto">
            <a:xfrm>
              <a:off x="8943975" y="609601"/>
              <a:ext cx="200025" cy="22860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 userDrawn="1"/>
          </p:nvSpPr>
          <p:spPr bwMode="auto">
            <a:xfrm>
              <a:off x="8943975" y="914401"/>
              <a:ext cx="20002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 userDrawn="1"/>
          </p:nvSpPr>
          <p:spPr bwMode="auto">
            <a:xfrm>
              <a:off x="8943975" y="1219201"/>
              <a:ext cx="200025" cy="228600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 userDrawn="1"/>
          </p:nvSpPr>
          <p:spPr bwMode="auto">
            <a:xfrm>
              <a:off x="8943975" y="1524000"/>
              <a:ext cx="200025" cy="228600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 userDrawn="1"/>
        </p:nvCxnSpPr>
        <p:spPr bwMode="auto">
          <a:xfrm rot="5400000">
            <a:off x="5410200" y="3429000"/>
            <a:ext cx="6858000" cy="0"/>
          </a:xfrm>
          <a:prstGeom prst="line">
            <a:avLst/>
          </a:prstGeom>
          <a:noFill/>
          <a:ln w="12700" cap="flat" cmpd="sng" algn="ctr">
            <a:solidFill>
              <a:srgbClr val="76B5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 userDrawn="1"/>
        </p:nvSpPr>
        <p:spPr>
          <a:xfrm>
            <a:off x="2667000" y="6581760"/>
            <a:ext cx="838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2051" name="Picture 3" descr="C:\Projects\PPG Logo\CMBI Logo\CMBI RGBBH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867400"/>
            <a:ext cx="2838450" cy="51714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74613"/>
            <a:ext cx="2057400" cy="6164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74613"/>
            <a:ext cx="6019800" cy="6164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6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14475"/>
            <a:ext cx="4038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1514475"/>
            <a:ext cx="4038600" cy="47244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746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14475"/>
            <a:ext cx="4038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514475"/>
            <a:ext cx="4038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52875"/>
            <a:ext cx="4038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3952875"/>
            <a:ext cx="40386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6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514475"/>
            <a:ext cx="8229600" cy="47244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>
            <a:lvl1pPr>
              <a:defRPr>
                <a:solidFill>
                  <a:srgbClr val="0163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4196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14475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14475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8229600" y="6019800"/>
            <a:ext cx="533400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indent="-233363"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99CC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14300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" name="Group 9"/>
          <p:cNvGrpSpPr/>
          <p:nvPr userDrawn="1"/>
        </p:nvGrpSpPr>
        <p:grpSpPr>
          <a:xfrm>
            <a:off x="8839201" y="1"/>
            <a:ext cx="304800" cy="2670627"/>
            <a:chOff x="8943975" y="1"/>
            <a:chExt cx="200025" cy="1752599"/>
          </a:xfrm>
        </p:grpSpPr>
        <p:sp>
          <p:nvSpPr>
            <p:cNvPr id="11" name="Rectangle 8"/>
            <p:cNvSpPr>
              <a:spLocks noChangeArrowheads="1"/>
            </p:cNvSpPr>
            <p:nvPr userDrawn="1"/>
          </p:nvSpPr>
          <p:spPr bwMode="auto">
            <a:xfrm>
              <a:off x="8943975" y="1"/>
              <a:ext cx="200025" cy="22860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8943975" y="304801"/>
              <a:ext cx="200025" cy="228600"/>
            </a:xfrm>
            <a:prstGeom prst="rect">
              <a:avLst/>
            </a:prstGeom>
            <a:solidFill>
              <a:srgbClr val="76B5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8943975" y="609601"/>
              <a:ext cx="200025" cy="22860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 userDrawn="1"/>
          </p:nvSpPr>
          <p:spPr bwMode="auto">
            <a:xfrm>
              <a:off x="8943975" y="914401"/>
              <a:ext cx="20002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 userDrawn="1"/>
          </p:nvSpPr>
          <p:spPr bwMode="auto">
            <a:xfrm>
              <a:off x="8943975" y="1219201"/>
              <a:ext cx="200025" cy="228600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8943975" y="1524000"/>
              <a:ext cx="200025" cy="228600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</p:grpSp>
      <p:grpSp>
        <p:nvGrpSpPr>
          <p:cNvPr id="4" name="Group 16"/>
          <p:cNvGrpSpPr/>
          <p:nvPr userDrawn="1"/>
        </p:nvGrpSpPr>
        <p:grpSpPr>
          <a:xfrm rot="5400000">
            <a:off x="1182913" y="5370287"/>
            <a:ext cx="304800" cy="2670627"/>
            <a:chOff x="8943975" y="1"/>
            <a:chExt cx="200025" cy="1752599"/>
          </a:xfrm>
        </p:grpSpPr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8943975" y="1"/>
              <a:ext cx="200025" cy="22860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8943975" y="304801"/>
              <a:ext cx="200025" cy="228600"/>
            </a:xfrm>
            <a:prstGeom prst="rect">
              <a:avLst/>
            </a:prstGeom>
            <a:solidFill>
              <a:srgbClr val="76B53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 userDrawn="1"/>
          </p:nvSpPr>
          <p:spPr bwMode="auto">
            <a:xfrm>
              <a:off x="8943975" y="609601"/>
              <a:ext cx="200025" cy="22860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 userDrawn="1"/>
          </p:nvSpPr>
          <p:spPr bwMode="auto">
            <a:xfrm>
              <a:off x="8943975" y="914401"/>
              <a:ext cx="200025" cy="2286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 userDrawn="1"/>
          </p:nvSpPr>
          <p:spPr bwMode="auto">
            <a:xfrm>
              <a:off x="8943975" y="1219201"/>
              <a:ext cx="200025" cy="228600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 userDrawn="1"/>
          </p:nvSpPr>
          <p:spPr bwMode="auto">
            <a:xfrm>
              <a:off x="8943975" y="1524000"/>
              <a:ext cx="200025" cy="228600"/>
            </a:xfrm>
            <a:prstGeom prst="rect">
              <a:avLst/>
            </a:prstGeom>
            <a:solidFill>
              <a:srgbClr val="CC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99CCFF"/>
                </a:solidFill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 userDrawn="1"/>
        </p:nvCxnSpPr>
        <p:spPr bwMode="auto">
          <a:xfrm rot="5400000">
            <a:off x="5410200" y="3429000"/>
            <a:ext cx="6858000" cy="0"/>
          </a:xfrm>
          <a:prstGeom prst="line">
            <a:avLst/>
          </a:prstGeom>
          <a:noFill/>
          <a:ln w="12700" cap="flat" cmpd="sng" algn="ctr">
            <a:solidFill>
              <a:srgbClr val="76B5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" descr="C:\Projects\PPG Logo\SYMRGB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96000"/>
            <a:ext cx="314848" cy="245406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 userDrawn="1"/>
        </p:nvSpPr>
        <p:spPr>
          <a:xfrm>
            <a:off x="2667000" y="6581760"/>
            <a:ext cx="838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2" name="Picture 2" descr="C:\Projects\PPG Logo\CMBI Logo\PPG-Corporate-Tagline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43453" y="6631468"/>
            <a:ext cx="2043347" cy="1503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3399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3399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3399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3399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sz="2800" b="1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80000"/>
        <a:buFont typeface="Times New Roman" pitchFamily="18" charset="0"/>
        <a:buChar char="►"/>
        <a:defRPr sz="2400" b="1">
          <a:solidFill>
            <a:srgbClr val="0099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6B531"/>
        </a:buClr>
        <a:buChar char="•"/>
        <a:defRPr sz="2000" b="1">
          <a:solidFill>
            <a:srgbClr val="7030A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Font typeface="Arial" charset="0"/>
        <a:buChar char="–"/>
        <a:defRPr sz="2000" b="1">
          <a:solidFill>
            <a:schemeClr val="accent1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Arial" charset="0"/>
        <a:buChar char="»"/>
        <a:defRPr sz="2000" b="1">
          <a:solidFill>
            <a:srgbClr val="CC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Arial" charset="0"/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Arial" charset="0"/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Arial" charset="0"/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Arial" charset="0"/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Kelly Bauer</a:t>
            </a:r>
          </a:p>
          <a:p>
            <a:pPr algn="ctr"/>
            <a:r>
              <a:rPr lang="en-US" dirty="0" smtClean="0"/>
              <a:t>Matt </a:t>
            </a:r>
            <a:r>
              <a:rPr lang="en-US" dirty="0" err="1" smtClean="0"/>
              <a:t>Kopacko</a:t>
            </a:r>
            <a:endParaRPr lang="en-US" dirty="0" smtClean="0"/>
          </a:p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219200"/>
            <a:ext cx="4191000" cy="2362200"/>
          </a:xfrm>
        </p:spPr>
        <p:txBody>
          <a:bodyPr/>
          <a:lstStyle/>
          <a:p>
            <a:pPr algn="ctr"/>
            <a:r>
              <a:rPr lang="en-US" b="1" dirty="0"/>
              <a:t>Which Product Development Track Should PPG </a:t>
            </a:r>
            <a:r>
              <a:rPr lang="en-US" b="1" dirty="0" smtClean="0"/>
              <a:t>Take?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page-simply-do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0203" r="-554" b="59593"/>
          <a:stretch>
            <a:fillRect/>
          </a:stretch>
        </p:blipFill>
        <p:spPr>
          <a:xfrm>
            <a:off x="914400" y="3124200"/>
            <a:ext cx="7086600" cy="2743200"/>
          </a:xfrm>
        </p:spPr>
      </p:pic>
      <p:sp>
        <p:nvSpPr>
          <p:cNvPr id="9" name="Rectangle 8"/>
          <p:cNvSpPr/>
          <p:nvPr/>
        </p:nvSpPr>
        <p:spPr>
          <a:xfrm>
            <a:off x="1219200" y="1143000"/>
            <a:ext cx="64604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 ?</a:t>
            </a:r>
            <a:endParaRPr lang="en-US" sz="88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6172200" cy="4419600"/>
          </a:xfrm>
        </p:spPr>
        <p:txBody>
          <a:bodyPr/>
          <a:lstStyle/>
          <a:p>
            <a:r>
              <a:rPr lang="en-US" b="0" dirty="0" smtClean="0"/>
              <a:t>PPG Industries is a global leader in the Architectural Coatings industry</a:t>
            </a:r>
          </a:p>
          <a:p>
            <a:r>
              <a:rPr lang="en-US" b="0" dirty="0" smtClean="0"/>
              <a:t>Their Olympic brand of paints and stains is only sold through Lowe’s Home Improvement Stores</a:t>
            </a:r>
          </a:p>
          <a:p>
            <a:r>
              <a:rPr lang="en-US" b="0" dirty="0" smtClean="0"/>
              <a:t>PPG is considered the #2 brand at Lowe’s – Valspar is the #1 brand</a:t>
            </a:r>
          </a:p>
          <a:p>
            <a:r>
              <a:rPr lang="en-US" b="0" dirty="0" smtClean="0"/>
              <a:t>The #1 brand gets the most visibility and shelf space at Lowe’s</a:t>
            </a:r>
          </a:p>
          <a:p>
            <a:r>
              <a:rPr lang="en-US" b="0" dirty="0" smtClean="0"/>
              <a:t>PPG needs a way to elevate their  presence at Lowe’s and boost sales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 descr="6078_h4_paint_bopuis.jpg"/>
          <p:cNvPicPr>
            <a:picLocks noChangeAspect="1"/>
          </p:cNvPicPr>
          <p:nvPr/>
        </p:nvPicPr>
        <p:blipFill>
          <a:blip r:embed="rId3" cstate="print"/>
          <a:srcRect l="42899"/>
          <a:stretch>
            <a:fillRect/>
          </a:stretch>
        </p:blipFill>
        <p:spPr>
          <a:xfrm>
            <a:off x="5715000" y="5105400"/>
            <a:ext cx="3429000" cy="1752600"/>
          </a:xfrm>
          <a:prstGeom prst="rect">
            <a:avLst/>
          </a:prstGeom>
        </p:spPr>
      </p:pic>
      <p:pic>
        <p:nvPicPr>
          <p:cNvPr id="11" name="Picture 10" descr="one_interi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914400"/>
            <a:ext cx="1524000" cy="1824350"/>
          </a:xfrm>
          <a:prstGeom prst="rect">
            <a:avLst/>
          </a:prstGeom>
        </p:spPr>
      </p:pic>
      <p:pic>
        <p:nvPicPr>
          <p:cNvPr id="12" name="Picture 11" descr="premium_interi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828800"/>
            <a:ext cx="1600200" cy="1874207"/>
          </a:xfrm>
          <a:prstGeom prst="rect">
            <a:avLst/>
          </a:prstGeom>
        </p:spPr>
      </p:pic>
      <p:pic>
        <p:nvPicPr>
          <p:cNvPr id="13" name="Picture 12" descr="lowes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3733800"/>
            <a:ext cx="2266667" cy="1038095"/>
          </a:xfrm>
          <a:prstGeom prst="rect">
            <a:avLst/>
          </a:prstGeom>
        </p:spPr>
      </p:pic>
      <p:pic>
        <p:nvPicPr>
          <p:cNvPr id="14" name="Picture 13" descr="CMBI-RGBB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152400"/>
            <a:ext cx="2819400" cy="51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4" name="Content Placeholder 3" descr="head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87" t="10628" r="39623" b="10312"/>
          <a:stretch>
            <a:fillRect/>
          </a:stretch>
        </p:blipFill>
        <p:spPr>
          <a:xfrm>
            <a:off x="381000" y="4267200"/>
            <a:ext cx="4724400" cy="1752600"/>
          </a:xfrm>
        </p:spPr>
      </p:pic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152400" y="11430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a competitive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offering to Behr All-in-One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Launch a revolutionary product not yet offered in the market</a:t>
            </a:r>
          </a:p>
          <a:p>
            <a:pPr marL="514350" indent="-514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00000"/>
              <a:buFont typeface="+mj-lt"/>
              <a:buAutoNum type="arabicPeriod"/>
              <a:defRPr/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</a:rPr>
              <a:t>Re-engineer an existing product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3200" b="1" kern="0" dirty="0" smtClean="0">
                <a:solidFill>
                  <a:schemeClr val="accent1">
                    <a:lumMod val="50000"/>
                  </a:schemeClr>
                </a:solidFill>
              </a:rPr>
              <a:t>Do nothing, keep product line as is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15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22857" t="14118" r="64286" b="74117"/>
          <a:stretch>
            <a:fillRect/>
          </a:stretch>
        </p:blipFill>
        <p:spPr bwMode="auto">
          <a:xfrm>
            <a:off x="5943600" y="42672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/>
          <a:srcRect l="1037" t="1701" r="7165" b="7372"/>
          <a:stretch/>
        </p:blipFill>
        <p:spPr bwMode="auto">
          <a:xfrm>
            <a:off x="990600" y="990600"/>
            <a:ext cx="7086600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/>
          <p:cNvPicPr>
            <a:picLocks noChangeAspect="1" noChangeArrowheads="1"/>
          </p:cNvPicPr>
          <p:nvPr/>
        </p:nvPicPr>
        <p:blipFill>
          <a:blip r:embed="rId2" cstate="print"/>
          <a:srcRect r="15184"/>
          <a:stretch>
            <a:fillRect/>
          </a:stretch>
        </p:blipFill>
        <p:spPr bwMode="auto">
          <a:xfrm>
            <a:off x="0" y="838200"/>
            <a:ext cx="217812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kern="0" dirty="0" smtClean="0">
                <a:solidFill>
                  <a:srgbClr val="01637F"/>
                </a:solidFill>
                <a:ea typeface="+mj-ea"/>
                <a:cs typeface="+mj-cs"/>
              </a:rPr>
              <a:t>Benefits Sub-Criteria</a:t>
            </a:r>
            <a:endParaRPr lang="en-US" dirty="0"/>
          </a:p>
        </p:txBody>
      </p:sp>
      <p:pic>
        <p:nvPicPr>
          <p:cNvPr id="102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295400"/>
            <a:ext cx="644188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>
            <a:off x="1219200" y="2895600"/>
            <a:ext cx="121920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1295400" y="2895600"/>
            <a:ext cx="1219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/>
          <a:srcRect t="19445" r="14524" b="36482"/>
          <a:stretch/>
        </p:blipFill>
        <p:spPr bwMode="auto">
          <a:xfrm>
            <a:off x="0" y="685800"/>
            <a:ext cx="41148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t="17826" r="6904" b="35298"/>
          <a:stretch/>
        </p:blipFill>
        <p:spPr bwMode="auto">
          <a:xfrm>
            <a:off x="4419600" y="685800"/>
            <a:ext cx="4256314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 cstate="print"/>
          <a:srcRect t="18892" r="6779" b="37476"/>
          <a:stretch/>
        </p:blipFill>
        <p:spPr bwMode="auto">
          <a:xfrm>
            <a:off x="0" y="4276130"/>
            <a:ext cx="4191000" cy="2222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 cstate="print"/>
          <a:srcRect t="18566" r="6682" b="38555"/>
          <a:stretch/>
        </p:blipFill>
        <p:spPr bwMode="auto">
          <a:xfrm>
            <a:off x="4419600" y="4276130"/>
            <a:ext cx="4408714" cy="2222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3352800"/>
            <a:ext cx="4815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BOCR ANALYSIS</a:t>
            </a:r>
            <a:endParaRPr lang="en-US" sz="5400" b="1" cap="none" spc="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667000" cy="1143000"/>
          </a:xfrm>
        </p:spPr>
        <p:txBody>
          <a:bodyPr/>
          <a:lstStyle/>
          <a:p>
            <a:pPr algn="ctr"/>
            <a:r>
              <a:rPr lang="en-US" sz="5400" b="1" dirty="0" smtClean="0"/>
              <a:t>Results</a:t>
            </a:r>
            <a:endParaRPr lang="en-US" sz="5400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28088" r="18646" b="21818"/>
          <a:stretch/>
        </p:blipFill>
        <p:spPr bwMode="auto">
          <a:xfrm>
            <a:off x="2590800" y="1066800"/>
            <a:ext cx="6172200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/>
          <a:srcRect t="29691" r="18718" b="37682"/>
          <a:stretch>
            <a:fillRect/>
          </a:stretch>
        </p:blipFill>
        <p:spPr bwMode="auto">
          <a:xfrm>
            <a:off x="0" y="41910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35814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163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</a:t>
            </a:r>
            <a:r>
              <a:rPr lang="en-US" sz="3200" kern="0" dirty="0" smtClean="0">
                <a:solidFill>
                  <a:srgbClr val="01637F"/>
                </a:solidFill>
                <a:latin typeface="+mj-lt"/>
                <a:ea typeface="+mj-ea"/>
                <a:cs typeface="+mj-cs"/>
              </a:rPr>
              <a:t> Synthesis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163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Additive Negative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163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743200" y="533400"/>
            <a:ext cx="541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163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</a:t>
            </a:r>
            <a:r>
              <a:rPr lang="en-US" sz="3200" kern="0" dirty="0" smtClean="0">
                <a:solidFill>
                  <a:srgbClr val="01637F"/>
                </a:solidFill>
                <a:latin typeface="+mj-lt"/>
                <a:ea typeface="+mj-ea"/>
                <a:cs typeface="+mj-cs"/>
              </a:rPr>
              <a:t> Synthesis Multiplicative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163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Example (Benefits)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136699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 Cost to Implement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67742" y="137623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Market Potential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0429" y="138413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Benefits </a:t>
            </a:r>
            <a:r>
              <a:rPr lang="en-US" sz="1400" b="1" dirty="0" err="1" smtClean="0"/>
              <a:t>wrt</a:t>
            </a:r>
            <a:r>
              <a:rPr lang="en-US" sz="1400" b="1" dirty="0" smtClean="0"/>
              <a:t> Sales Potential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6400"/>
            <a:ext cx="3047999" cy="48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335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97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shows that the Launch Paint-plus-Primer option is the best for PPG</a:t>
            </a:r>
          </a:p>
          <a:p>
            <a:r>
              <a:rPr lang="en-US" dirty="0" smtClean="0"/>
              <a:t>The Benefits and Opportunities are highest with this option</a:t>
            </a:r>
          </a:p>
          <a:p>
            <a:r>
              <a:rPr lang="en-US" dirty="0" smtClean="0"/>
              <a:t>The risks are slightly lower because a market for Paint-plus-Primer is already established</a:t>
            </a:r>
          </a:p>
          <a:p>
            <a:r>
              <a:rPr lang="en-US" dirty="0" smtClean="0"/>
              <a:t>The costs are in the mid-range of all 4 options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9CCFF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332</Words>
  <Application>Microsoft Office PowerPoint</Application>
  <PresentationFormat>On-screen Show (4:3)</PresentationFormat>
  <Paragraphs>44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Which Product Development Track Should PPG Take?</vt:lpstr>
      <vt:lpstr>Background</vt:lpstr>
      <vt:lpstr>Alternatives</vt:lpstr>
      <vt:lpstr>The Model</vt:lpstr>
      <vt:lpstr>Slide 5</vt:lpstr>
      <vt:lpstr>Slide 6</vt:lpstr>
      <vt:lpstr>Results</vt:lpstr>
      <vt:lpstr>Sensitivity Example (Benefits)</vt:lpstr>
      <vt:lpstr>Conclusions</vt:lpstr>
      <vt:lpstr>Slide 10</vt:lpstr>
    </vt:vector>
  </TitlesOfParts>
  <Company>PPG Industries,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new paint product should PPG launch?</dc:title>
  <dc:creator>Kelly Bauer</dc:creator>
  <cp:lastModifiedBy>Kelly</cp:lastModifiedBy>
  <cp:revision>39</cp:revision>
  <dcterms:created xsi:type="dcterms:W3CDTF">2011-10-04T12:12:08Z</dcterms:created>
  <dcterms:modified xsi:type="dcterms:W3CDTF">2011-10-17T22:58:11Z</dcterms:modified>
</cp:coreProperties>
</file>