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2"/>
  </p:notesMasterIdLst>
  <p:sldIdLst>
    <p:sldId id="256" r:id="rId2"/>
    <p:sldId id="257" r:id="rId3"/>
    <p:sldId id="322" r:id="rId4"/>
    <p:sldId id="334" r:id="rId5"/>
    <p:sldId id="344" r:id="rId6"/>
    <p:sldId id="343" r:id="rId7"/>
    <p:sldId id="345" r:id="rId8"/>
    <p:sldId id="358" r:id="rId9"/>
    <p:sldId id="359" r:id="rId10"/>
    <p:sldId id="349" r:id="rId11"/>
    <p:sldId id="351" r:id="rId12"/>
    <p:sldId id="352" r:id="rId13"/>
    <p:sldId id="353" r:id="rId14"/>
    <p:sldId id="354" r:id="rId15"/>
    <p:sldId id="355" r:id="rId16"/>
    <p:sldId id="339" r:id="rId17"/>
    <p:sldId id="342" r:id="rId18"/>
    <p:sldId id="356" r:id="rId19"/>
    <p:sldId id="357" r:id="rId20"/>
    <p:sldId id="285" r:id="rId21"/>
  </p:sldIdLst>
  <p:sldSz cx="9144000" cy="6858000" type="screen4x3"/>
  <p:notesSz cx="6858000" cy="91440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56FD"/>
    <a:srgbClr val="FD4A03"/>
    <a:srgbClr val="38A3B2"/>
    <a:srgbClr val="969696"/>
    <a:srgbClr val="808080"/>
    <a:srgbClr val="000000"/>
    <a:srgbClr val="1C1C1C"/>
    <a:srgbClr val="5F5F5F"/>
    <a:srgbClr val="FFFFFF"/>
    <a:srgbClr val="DDDDD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88869" autoAdjust="0"/>
  </p:normalViewPr>
  <p:slideViewPr>
    <p:cSldViewPr>
      <p:cViewPr varScale="1">
        <p:scale>
          <a:sx n="63" d="100"/>
          <a:sy n="63" d="100"/>
        </p:scale>
        <p:origin x="-1542"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lvl1pPr>
          </a:lstStyle>
          <a:p>
            <a:endParaRPr lang="en-US" altLang="zh-CN"/>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lvl1pPr>
          </a:lstStyle>
          <a:p>
            <a:endParaRPr lang="en-US" altLang="zh-CN"/>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lvl1pPr>
          </a:lstStyle>
          <a:p>
            <a:endParaRPr lang="en-US" altLang="zh-CN"/>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lvl1pPr>
          </a:lstStyle>
          <a:p>
            <a:fld id="{556362C9-0715-4BE9-983A-FA16703D3ACC}" type="slidenum">
              <a:rPr lang="en-US" altLang="zh-CN"/>
              <a:pPr/>
              <a:t>‹#›</a:t>
            </a:fld>
            <a:endParaRPr lang="en-US" altLang="zh-CN"/>
          </a:p>
        </p:txBody>
      </p:sp>
    </p:spTree>
    <p:extLst>
      <p:ext uri="{BB962C8B-B14F-4D97-AF65-F5344CB8AC3E}">
        <p14:creationId xmlns="" xmlns:p14="http://schemas.microsoft.com/office/powerpoint/2010/main" val="1214369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1</a:t>
            </a:fld>
            <a:endParaRPr lang="en-US" altLang="zh-C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10</a:t>
            </a:fld>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18</a:t>
            </a:fld>
            <a:endParaRPr lang="en-US" altLang="zh-C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19</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It sells a wide assortment of building materials, home improvement and lawn and garden products and provide a number of services</a:t>
            </a:r>
            <a:r>
              <a:rPr lang="en-US" sz="1200" kern="1200" baseline="0" dirty="0" smtClean="0">
                <a:solidFill>
                  <a:schemeClr val="tx1"/>
                </a:solidFill>
                <a:latin typeface="Arial" charset="0"/>
                <a:ea typeface="+mn-ea"/>
                <a:cs typeface="+mn-cs"/>
              </a:rPr>
              <a:t> such as helping DIY consumers to </a:t>
            </a:r>
            <a:r>
              <a:rPr lang="en-US" sz="1200" kern="1200" dirty="0" smtClean="0">
                <a:solidFill>
                  <a:schemeClr val="tx1"/>
                </a:solidFill>
                <a:latin typeface="Arial" charset="0"/>
                <a:ea typeface="+mn-ea"/>
                <a:cs typeface="+mn-cs"/>
              </a:rPr>
              <a:t>purchase products and complete their own projects and installations</a:t>
            </a:r>
            <a:r>
              <a:rPr lang="en-US" sz="1200" kern="1200" baseline="0" dirty="0" smtClean="0">
                <a:solidFill>
                  <a:schemeClr val="tx1"/>
                </a:solidFill>
                <a:latin typeface="Arial" charset="0"/>
                <a:ea typeface="+mn-ea"/>
                <a:cs typeface="+mn-cs"/>
              </a:rPr>
              <a:t>.</a:t>
            </a:r>
            <a:endParaRPr lang="en-US" sz="1200" kern="1200" dirty="0" smtClean="0">
              <a:solidFill>
                <a:schemeClr val="tx1"/>
              </a:solidFill>
              <a:latin typeface="Arial" charset="0"/>
              <a:ea typeface="+mn-ea"/>
              <a:cs typeface="+mn-cs"/>
            </a:endParaRP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During fiscal 2012, Home Depot closed all seven of its stores in China after years of losses. Analysts attributed the failure to the difference in culture -- DIY service fails to grasp the local Chinese culture. Due to the cheap labor cost, Chinese consumers prefer do-it-for-me culture -- pay for people to do the work for them. Also, apartment-based living leads to scarce demand for products like lumber.</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But Asian market is too big to ignore, so Home Depot is constantly searching for areas where it can expand into new markets to promote the profit</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 in foreign market.</a:t>
            </a:r>
          </a:p>
          <a:p>
            <a:endParaRPr 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3</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Learned from the lesson in China, we choose the areas with higher labor cost and higher average</a:t>
            </a:r>
            <a:r>
              <a:rPr lang="en-US" sz="1200" kern="1200" baseline="0" dirty="0" smtClean="0">
                <a:solidFill>
                  <a:schemeClr val="tx1"/>
                </a:solidFill>
                <a:latin typeface="Arial" charset="0"/>
                <a:ea typeface="+mn-ea"/>
                <a:cs typeface="+mn-cs"/>
              </a:rPr>
              <a:t> disposal</a:t>
            </a:r>
            <a:r>
              <a:rPr lang="en-US" sz="1200" kern="1200" dirty="0" smtClean="0">
                <a:solidFill>
                  <a:schemeClr val="tx1"/>
                </a:solidFill>
                <a:latin typeface="Arial" charset="0"/>
                <a:ea typeface="+mn-ea"/>
                <a:cs typeface="+mn-cs"/>
              </a:rPr>
              <a:t> income</a:t>
            </a:r>
            <a:r>
              <a:rPr lang="en-US" sz="1200" kern="1200" baseline="0" dirty="0" smtClean="0">
                <a:solidFill>
                  <a:schemeClr val="tx1"/>
                </a:solidFill>
                <a:latin typeface="Arial" charset="0"/>
                <a:ea typeface="+mn-ea"/>
                <a:cs typeface="+mn-cs"/>
              </a:rPr>
              <a:t>: </a:t>
            </a:r>
            <a:r>
              <a:rPr lang="en-US" sz="1200" kern="1200" baseline="0" dirty="0" err="1" smtClean="0">
                <a:solidFill>
                  <a:schemeClr val="tx1"/>
                </a:solidFill>
                <a:latin typeface="Arial" charset="0"/>
                <a:ea typeface="+mn-ea"/>
                <a:cs typeface="+mn-cs"/>
              </a:rPr>
              <a:t>Toyko</a:t>
            </a:r>
            <a:r>
              <a:rPr lang="en-US" sz="1200" kern="1200" baseline="0" dirty="0" smtClean="0">
                <a:solidFill>
                  <a:schemeClr val="tx1"/>
                </a:solidFill>
                <a:latin typeface="Arial" charset="0"/>
                <a:ea typeface="+mn-ea"/>
                <a:cs typeface="+mn-cs"/>
              </a:rPr>
              <a:t> Seoul Hong Kong</a:t>
            </a:r>
            <a:endParaRPr lang="en-US" sz="1200" kern="1200" dirty="0" smtClean="0">
              <a:solidFill>
                <a:schemeClr val="tx1"/>
              </a:solidFill>
              <a:latin typeface="Arial" charset="0"/>
              <a:ea typeface="+mn-ea"/>
              <a:cs typeface="+mn-cs"/>
            </a:endParaRPr>
          </a:p>
          <a:p>
            <a:endParaRPr 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4</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6972EF-7413-49E3-95DF-224A99DB173B}" type="slidenum">
              <a:rPr lang="en-US"/>
              <a:pPr/>
              <a:t>5</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r>
              <a:rPr lang="en-US" dirty="0" smtClean="0"/>
              <a:t>We analyze the differences</a:t>
            </a:r>
            <a:r>
              <a:rPr lang="en-US" baseline="0" dirty="0" smtClean="0"/>
              <a:t> among those cities, differences including </a:t>
            </a:r>
            <a:r>
              <a:rPr lang="en-US" dirty="0" smtClean="0"/>
              <a:t>per-capita income, Rent cost,</a:t>
            </a:r>
            <a:r>
              <a:rPr lang="en-US" baseline="0" dirty="0" smtClean="0"/>
              <a:t> </a:t>
            </a:r>
            <a:endParaRPr lang="en-US" dirty="0" smtClean="0"/>
          </a:p>
          <a:p>
            <a:r>
              <a:rPr lang="en-US" dirty="0" smtClean="0"/>
              <a:t>Currency stability</a:t>
            </a:r>
            <a:r>
              <a:rPr lang="en-US" baseline="0" dirty="0" smtClean="0"/>
              <a:t> and </a:t>
            </a:r>
            <a:r>
              <a:rPr lang="en-US" dirty="0" smtClean="0"/>
              <a:t>Interest</a:t>
            </a:r>
            <a:r>
              <a:rPr lang="en-US" baseline="0" dirty="0" smtClean="0"/>
              <a:t> rate</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lvl="0"/>
            <a:r>
              <a:rPr lang="en-US" sz="1200" kern="1200" dirty="0" smtClean="0">
                <a:solidFill>
                  <a:schemeClr val="tx1"/>
                </a:solidFill>
                <a:latin typeface="Arial" charset="0"/>
                <a:ea typeface="+mn-ea"/>
                <a:cs typeface="+mn-cs"/>
              </a:rPr>
              <a:t>This is the overview</a:t>
            </a:r>
            <a:r>
              <a:rPr lang="en-US" sz="1200" kern="1200" baseline="0" dirty="0" smtClean="0">
                <a:solidFill>
                  <a:schemeClr val="tx1"/>
                </a:solidFill>
                <a:latin typeface="Arial" charset="0"/>
                <a:ea typeface="+mn-ea"/>
                <a:cs typeface="+mn-cs"/>
              </a:rPr>
              <a:t> of our model, </a:t>
            </a:r>
          </a:p>
          <a:p>
            <a:pPr lvl="0"/>
            <a:r>
              <a:rPr lang="en-US" sz="1200" kern="1200" baseline="0" dirty="0" smtClean="0">
                <a:solidFill>
                  <a:schemeClr val="tx1"/>
                </a:solidFill>
                <a:latin typeface="Arial" charset="0"/>
                <a:ea typeface="+mn-ea"/>
                <a:cs typeface="+mn-cs"/>
              </a:rPr>
              <a:t>We </a:t>
            </a:r>
            <a:r>
              <a:rPr lang="en-US" sz="1200" kern="1200" dirty="0" smtClean="0">
                <a:solidFill>
                  <a:schemeClr val="tx1"/>
                </a:solidFill>
                <a:latin typeface="Arial" charset="0"/>
                <a:ea typeface="+mn-ea"/>
                <a:cs typeface="+mn-cs"/>
              </a:rPr>
              <a:t>choose influential criteria and </a:t>
            </a:r>
            <a:r>
              <a:rPr lang="en-US" sz="1200" kern="1200" baseline="0" dirty="0" smtClean="0">
                <a:solidFill>
                  <a:schemeClr val="tx1"/>
                </a:solidFill>
                <a:latin typeface="Arial" charset="0"/>
                <a:ea typeface="+mn-ea"/>
                <a:cs typeface="+mn-cs"/>
              </a:rPr>
              <a:t>build </a:t>
            </a:r>
            <a:r>
              <a:rPr lang="en-US" sz="1200" kern="1200" dirty="0" smtClean="0">
                <a:solidFill>
                  <a:schemeClr val="tx1"/>
                </a:solidFill>
                <a:latin typeface="Arial" charset="0"/>
                <a:ea typeface="+mn-ea"/>
                <a:cs typeface="+mn-cs"/>
              </a:rPr>
              <a:t>the networks and sub-networks for each of the BOCR models</a:t>
            </a:r>
          </a:p>
          <a:p>
            <a:pPr lvl="0"/>
            <a:r>
              <a:rPr lang="en-US" sz="1200" kern="1200" dirty="0" smtClean="0">
                <a:solidFill>
                  <a:schemeClr val="tx1"/>
                </a:solidFill>
                <a:latin typeface="Arial" charset="0"/>
                <a:ea typeface="+mn-ea"/>
                <a:cs typeface="+mn-cs"/>
              </a:rPr>
              <a:t>determine the best alternative for each subnet </a:t>
            </a:r>
          </a:p>
          <a:p>
            <a:pPr lvl="0"/>
            <a:r>
              <a:rPr lang="en-US" sz="1200" kern="1200" dirty="0" smtClean="0">
                <a:solidFill>
                  <a:schemeClr val="tx1"/>
                </a:solidFill>
                <a:latin typeface="Arial" charset="0"/>
                <a:ea typeface="+mn-ea"/>
                <a:cs typeface="+mn-cs"/>
              </a:rPr>
              <a:t>rating the BOCR with respect to the strategic criteria.  </a:t>
            </a:r>
          </a:p>
          <a:p>
            <a:pPr lvl="0"/>
            <a:r>
              <a:rPr lang="en-US" sz="1200" kern="1200" dirty="0" smtClean="0">
                <a:solidFill>
                  <a:schemeClr val="tx1"/>
                </a:solidFill>
                <a:latin typeface="Arial" charset="0"/>
                <a:ea typeface="+mn-ea"/>
                <a:cs typeface="+mn-cs"/>
              </a:rPr>
              <a:t>Get the Overall Synthesized Results</a:t>
            </a:r>
            <a:endParaRPr lang="en-US" sz="1200" kern="1200" dirty="0">
              <a:solidFill>
                <a:schemeClr val="tx1"/>
              </a:solidFill>
              <a:latin typeface="Arial" charset="0"/>
              <a:ea typeface="+mn-ea"/>
              <a:cs typeface="+mn-cs"/>
            </a:endParaRPr>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6</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B36814-05DC-4943-A280-5C2B45B2EC5D}" type="slidenum">
              <a:rPr lang="en-US"/>
              <a:pPr/>
              <a:t>7</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r>
              <a:rPr lang="en-US" dirty="0" smtClean="0"/>
              <a:t>This</a:t>
            </a:r>
            <a:r>
              <a:rPr lang="en-US" baseline="0" dirty="0" smtClean="0"/>
              <a:t> is the benefit subnet, </a:t>
            </a:r>
            <a:r>
              <a:rPr lang="en-US" dirty="0" smtClean="0"/>
              <a:t>we </a:t>
            </a:r>
            <a:r>
              <a:rPr lang="en-US" dirty="0"/>
              <a:t>have the following nodes:  </a:t>
            </a:r>
            <a:r>
              <a:rPr lang="en-US" dirty="0" smtClean="0"/>
              <a:t>Economical, Social</a:t>
            </a:r>
            <a:endParaRPr lang="en-US" dirty="0"/>
          </a:p>
          <a:p>
            <a:endParaRPr lang="en-US" dirty="0"/>
          </a:p>
          <a:p>
            <a:r>
              <a:rPr lang="en-US" dirty="0"/>
              <a:t>You can see that we focused on two control criteria </a:t>
            </a:r>
            <a:r>
              <a:rPr lang="tr-TR" sz="1200" kern="1200" dirty="0" smtClean="0">
                <a:solidFill>
                  <a:schemeClr val="tx1"/>
                </a:solidFill>
                <a:latin typeface="Arial" charset="0"/>
                <a:ea typeface="+mn-ea"/>
                <a:cs typeface="+mn-cs"/>
              </a:rPr>
              <a:t>Financial</a:t>
            </a:r>
            <a:r>
              <a:rPr lang="en-US" sz="1200" kern="1200" dirty="0" smtClean="0">
                <a:solidFill>
                  <a:schemeClr val="tx1"/>
                </a:solidFill>
                <a:latin typeface="Arial" charset="0"/>
                <a:ea typeface="+mn-ea"/>
                <a:cs typeface="+mn-cs"/>
              </a:rPr>
              <a:t> and operational,</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Financial nodes include asset, disposal Income, profitability, personnel. Asset means the increase of the tangible or intangible asset that should be owned for new stores to make profit, such as financing lease, furniture, and laptops. Disposal income means the total personal income minus personal current taxes, which will influence the purchasing power. Personnel mean the increase of reserve of talents. </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Operational nodes include startup time, use of management, and reaction rate to market. </a:t>
            </a:r>
          </a:p>
          <a:p>
            <a:r>
              <a:rPr lang="en-US" sz="1200" kern="1200" dirty="0" smtClean="0">
                <a:solidFill>
                  <a:schemeClr val="tx1"/>
                </a:solidFill>
                <a:latin typeface="Arial" charset="0"/>
                <a:ea typeface="+mn-ea"/>
                <a:cs typeface="+mn-cs"/>
              </a:rPr>
              <a:t>Startup time means the time a new store need from the startup to function normally. the startup time will affect their timeline to occupy the market, the sooner they can start in a new country, the more opportunities they can obtain than other competitors. </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We</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receive priorities through pair-wise comparisons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kern="120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From the figure, The normalized values show that Tokyo offers the most benefits</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at 34%. For opportunity</a:t>
            </a:r>
            <a:r>
              <a:rPr lang="en-US" sz="1200" kern="1200" baseline="0" dirty="0" smtClean="0">
                <a:solidFill>
                  <a:schemeClr val="tx1"/>
                </a:solidFill>
                <a:latin typeface="Arial" charset="0"/>
                <a:ea typeface="+mn-ea"/>
                <a:cs typeface="+mn-cs"/>
              </a:rPr>
              <a:t> subnet, Hong </a:t>
            </a:r>
            <a:r>
              <a:rPr lang="en-US" sz="1200" kern="1200" baseline="0" dirty="0" err="1" smtClean="0">
                <a:solidFill>
                  <a:schemeClr val="tx1"/>
                </a:solidFill>
                <a:latin typeface="Arial" charset="0"/>
                <a:ea typeface="+mn-ea"/>
                <a:cs typeface="+mn-cs"/>
              </a:rPr>
              <a:t>kong</a:t>
            </a:r>
            <a:r>
              <a:rPr lang="en-US" sz="1200" kern="1200" baseline="0" dirty="0" smtClean="0">
                <a:solidFill>
                  <a:schemeClr val="tx1"/>
                </a:solidFill>
                <a:latin typeface="Arial" charset="0"/>
                <a:ea typeface="+mn-ea"/>
                <a:cs typeface="+mn-cs"/>
              </a:rPr>
              <a:t> ranks the top 1</a:t>
            </a:r>
            <a:endParaRPr lang="en-US" sz="1200" kern="1200" dirty="0" smtClean="0">
              <a:solidFill>
                <a:schemeClr val="tx1"/>
              </a:solidFill>
              <a:latin typeface="Arial" charset="0"/>
              <a:ea typeface="+mn-ea"/>
              <a:cs typeface="+mn-cs"/>
            </a:endParaRPr>
          </a:p>
          <a:p>
            <a:endParaRPr lang="en-US" dirty="0"/>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8</a:t>
            </a:fld>
            <a:endParaRPr lang="en-US"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Sensitivity analysis is shown in Figure.</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When the priority of Benefits is less than 60%, investing in Hong Kong is the best choice. above the percent the choice shifts to Tokyo.  Because in Tokyo,</a:t>
            </a:r>
            <a:r>
              <a:rPr lang="en-US" sz="1200" kern="1200" baseline="0" dirty="0" smtClean="0">
                <a:solidFill>
                  <a:schemeClr val="tx1"/>
                </a:solidFill>
                <a:latin typeface="Arial" charset="0"/>
                <a:ea typeface="+mn-ea"/>
                <a:cs typeface="+mn-cs"/>
              </a:rPr>
              <a:t> </a:t>
            </a:r>
            <a:r>
              <a:rPr lang="en-US" dirty="0" smtClean="0"/>
              <a:t>average personal income</a:t>
            </a:r>
            <a:r>
              <a:rPr lang="en-US" sz="1200" kern="1200" baseline="0" dirty="0" smtClean="0">
                <a:solidFill>
                  <a:schemeClr val="tx1"/>
                </a:solidFill>
                <a:latin typeface="Arial" charset="0"/>
                <a:ea typeface="+mn-ea"/>
                <a:cs typeface="+mn-cs"/>
              </a:rPr>
              <a:t> is high, 50,000 dollars, so the p</a:t>
            </a:r>
            <a:r>
              <a:rPr lang="en-US" sz="1200" kern="1200" dirty="0" smtClean="0">
                <a:solidFill>
                  <a:schemeClr val="tx1"/>
                </a:solidFill>
                <a:latin typeface="Arial" charset="0"/>
                <a:ea typeface="+mn-ea"/>
                <a:cs typeface="+mn-cs"/>
              </a:rPr>
              <a:t>urchasing power is strong</a:t>
            </a:r>
            <a:r>
              <a:rPr lang="en-US" sz="1200" kern="1200" baseline="0" dirty="0" smtClean="0">
                <a:solidFill>
                  <a:schemeClr val="tx1"/>
                </a:solidFill>
                <a:latin typeface="Arial" charset="0"/>
                <a:ea typeface="+mn-ea"/>
                <a:cs typeface="+mn-cs"/>
              </a:rPr>
              <a:t>, while the labor cost is also high, so consumers may prefer doing it myself and are willing to accept the market approach of home depot quickly, so the target market is broader, those factors will promote sales and profitability.</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kern="1200" baseline="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kern="1200" baseline="0" dirty="0" smtClean="0">
                <a:solidFill>
                  <a:schemeClr val="tx1"/>
                </a:solidFill>
                <a:latin typeface="Arial" charset="0"/>
                <a:ea typeface="+mn-ea"/>
                <a:cs typeface="+mn-cs"/>
              </a:rPr>
              <a:t>For</a:t>
            </a:r>
            <a:r>
              <a:rPr lang="en-US" sz="1200" kern="1200" dirty="0" smtClean="0">
                <a:solidFill>
                  <a:schemeClr val="tx1"/>
                </a:solidFill>
                <a:latin typeface="Arial" charset="0"/>
                <a:ea typeface="+mn-ea"/>
                <a:cs typeface="+mn-cs"/>
              </a:rPr>
              <a:t> the opportunity sensitivity,</a:t>
            </a:r>
            <a:r>
              <a:rPr lang="en-US" sz="1200" kern="1200" baseline="0" dirty="0" smtClean="0">
                <a:solidFill>
                  <a:schemeClr val="tx1"/>
                </a:solidFill>
                <a:latin typeface="Arial" charset="0"/>
                <a:ea typeface="+mn-ea"/>
                <a:cs typeface="+mn-cs"/>
              </a:rPr>
              <a:t> Hong </a:t>
            </a:r>
            <a:r>
              <a:rPr lang="en-US" sz="1200" kern="1200" baseline="0" dirty="0" err="1" smtClean="0">
                <a:solidFill>
                  <a:schemeClr val="tx1"/>
                </a:solidFill>
                <a:latin typeface="Arial" charset="0"/>
                <a:ea typeface="+mn-ea"/>
                <a:cs typeface="+mn-cs"/>
              </a:rPr>
              <a:t>kong</a:t>
            </a:r>
            <a:r>
              <a:rPr lang="en-US" sz="1200" kern="1200" baseline="0" dirty="0" smtClean="0">
                <a:solidFill>
                  <a:schemeClr val="tx1"/>
                </a:solidFill>
                <a:latin typeface="Arial" charset="0"/>
                <a:ea typeface="+mn-ea"/>
                <a:cs typeface="+mn-cs"/>
              </a:rPr>
              <a:t> ranks the top 1 all the time. Hong </a:t>
            </a:r>
            <a:r>
              <a:rPr lang="en-US" sz="1200" kern="1200" baseline="0" dirty="0" err="1" smtClean="0">
                <a:solidFill>
                  <a:schemeClr val="tx1"/>
                </a:solidFill>
                <a:latin typeface="Arial" charset="0"/>
                <a:ea typeface="+mn-ea"/>
                <a:cs typeface="+mn-cs"/>
              </a:rPr>
              <a:t>kong</a:t>
            </a:r>
            <a:r>
              <a:rPr lang="en-US" sz="1200" kern="1200" baseline="0" dirty="0" smtClean="0">
                <a:solidFill>
                  <a:schemeClr val="tx1"/>
                </a:solidFill>
                <a:latin typeface="Arial" charset="0"/>
                <a:ea typeface="+mn-ea"/>
                <a:cs typeface="+mn-cs"/>
              </a:rPr>
              <a:t> is the world financing center and is open to </a:t>
            </a:r>
            <a:r>
              <a:rPr lang="en-US" dirty="0" smtClean="0"/>
              <a:t>foreign investors</a:t>
            </a:r>
            <a:r>
              <a:rPr lang="en-US" sz="1200" kern="1200" baseline="0" dirty="0" smtClean="0">
                <a:solidFill>
                  <a:schemeClr val="tx1"/>
                </a:solidFill>
                <a:latin typeface="Arial" charset="0"/>
                <a:ea typeface="+mn-ea"/>
                <a:cs typeface="+mn-cs"/>
              </a:rPr>
              <a:t>, government provide </a:t>
            </a:r>
            <a:r>
              <a:rPr lang="en-US" dirty="0" smtClean="0"/>
              <a:t>preferential policies to attract</a:t>
            </a:r>
            <a:r>
              <a:rPr lang="en-US" baseline="0" dirty="0" smtClean="0"/>
              <a:t> investment, </a:t>
            </a:r>
            <a:r>
              <a:rPr lang="en-US" sz="1200" kern="1200" baseline="0" dirty="0" smtClean="0">
                <a:solidFill>
                  <a:schemeClr val="tx1"/>
                </a:solidFill>
                <a:latin typeface="Arial" charset="0"/>
                <a:ea typeface="+mn-ea"/>
                <a:cs typeface="+mn-cs"/>
              </a:rPr>
              <a:t>People are more open minded and accept the brand and foreign culture. so home depot has a good </a:t>
            </a:r>
            <a:r>
              <a:rPr lang="en-US" dirty="0" smtClean="0"/>
              <a:t>operating environment</a:t>
            </a:r>
            <a:r>
              <a:rPr lang="en-US" baseline="0" dirty="0" smtClean="0"/>
              <a:t> and </a:t>
            </a:r>
            <a:r>
              <a:rPr lang="en-US" sz="1200" kern="1200" dirty="0" smtClean="0">
                <a:solidFill>
                  <a:schemeClr val="tx1"/>
                </a:solidFill>
                <a:latin typeface="Arial" charset="0"/>
                <a:ea typeface="+mn-ea"/>
                <a:cs typeface="+mn-cs"/>
              </a:rPr>
              <a:t>great opportunities. </a:t>
            </a:r>
            <a:r>
              <a:rPr lang="en-US" sz="1200" kern="1200" baseline="0" dirty="0" smtClean="0">
                <a:solidFill>
                  <a:schemeClr val="tx1"/>
                </a:solidFill>
                <a:latin typeface="Arial" charset="0"/>
                <a:ea typeface="+mn-ea"/>
                <a:cs typeface="+mn-cs"/>
              </a:rPr>
              <a:t>And can expand the brand awareness and gain part of the competitors’  market share. In Tokyo and Seoul, people are more conservative, t</a:t>
            </a:r>
            <a:r>
              <a:rPr lang="en-US" dirty="0" smtClean="0"/>
              <a:t>hey still have a significant amount of local protectionism.</a:t>
            </a:r>
            <a:endParaRPr lang="en-US" sz="1200" kern="1200" baseline="0" dirty="0" smtClean="0">
              <a:solidFill>
                <a:schemeClr val="tx1"/>
              </a:solidFill>
              <a:latin typeface="Arial" charset="0"/>
              <a:ea typeface="+mn-ea"/>
              <a:cs typeface="+mn-cs"/>
            </a:endParaRP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kern="1200" dirty="0" smtClean="0">
              <a:solidFill>
                <a:schemeClr val="tx1"/>
              </a:solidFill>
              <a:latin typeface="Arial" charset="0"/>
              <a:ea typeface="+mn-ea"/>
              <a:cs typeface="+mn-cs"/>
            </a:endParaRPr>
          </a:p>
        </p:txBody>
      </p:sp>
      <p:sp>
        <p:nvSpPr>
          <p:cNvPr id="4" name="灯片编号占位符 3"/>
          <p:cNvSpPr>
            <a:spLocks noGrp="1"/>
          </p:cNvSpPr>
          <p:nvPr>
            <p:ph type="sldNum" sz="quarter" idx="10"/>
          </p:nvPr>
        </p:nvSpPr>
        <p:spPr/>
        <p:txBody>
          <a:bodyPr/>
          <a:lstStyle/>
          <a:p>
            <a:fld id="{556362C9-0715-4BE9-983A-FA16703D3ACC}" type="slidenum">
              <a:rPr lang="en-US" altLang="zh-CN" smtClean="0"/>
              <a:pPr/>
              <a:t>9</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1">
        <a:schemeClr val="bg1"/>
      </p:bgRef>
    </p:bg>
    <p:spTree>
      <p:nvGrpSpPr>
        <p:cNvPr id="1" name=""/>
        <p:cNvGrpSpPr/>
        <p:nvPr/>
      </p:nvGrpSpPr>
      <p:grpSpPr>
        <a:xfrm>
          <a:off x="0" y="0"/>
          <a:ext cx="0" cy="0"/>
          <a:chOff x="0" y="0"/>
          <a:chExt cx="0" cy="0"/>
        </a:xfrm>
      </p:grpSpPr>
      <p:sp>
        <p:nvSpPr>
          <p:cNvPr id="8" name="标题 7"/>
          <p:cNvSpPr>
            <a:spLocks noGrp="1"/>
          </p:cNvSpPr>
          <p:nvPr>
            <p:ph type="ctrTitle"/>
          </p:nvPr>
        </p:nvSpPr>
        <p:spPr>
          <a:xfrm>
            <a:off x="2286000" y="3124200"/>
            <a:ext cx="6172200" cy="1894362"/>
          </a:xfrm>
        </p:spPr>
        <p:txBody>
          <a:bodyPr/>
          <a:lstStyle>
            <a:lvl1pPr>
              <a:defRPr b="1"/>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bwMode="auto">
          <a:xfrm rot="5400000">
            <a:off x="7764621" y="1174097"/>
            <a:ext cx="2286000" cy="381000"/>
          </a:xfrm>
        </p:spPr>
        <p:txBody>
          <a:bodyPr/>
          <a:lstStyle/>
          <a:p>
            <a:endParaRPr lang="en-US" altLang="zh-CN"/>
          </a:p>
        </p:txBody>
      </p:sp>
      <p:sp>
        <p:nvSpPr>
          <p:cNvPr id="17" name="页脚占位符 16"/>
          <p:cNvSpPr>
            <a:spLocks noGrp="1"/>
          </p:cNvSpPr>
          <p:nvPr>
            <p:ph type="ftr" sz="quarter" idx="11"/>
          </p:nvPr>
        </p:nvSpPr>
        <p:spPr bwMode="auto">
          <a:xfrm rot="5400000">
            <a:off x="7077269" y="4181669"/>
            <a:ext cx="3657600" cy="384048"/>
          </a:xfrm>
        </p:spPr>
        <p:txBody>
          <a:bodyPr/>
          <a:lstStyle/>
          <a:p>
            <a:r>
              <a:rPr lang="en-US" altLang="zh-CN" smtClean="0"/>
              <a:t>www.themegallery.com</a:t>
            </a:r>
            <a:endParaRPr lang="en-US" altLang="zh-CN"/>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接连接符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接连接符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接连接符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椭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椭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椭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灯片编号占位符 28"/>
          <p:cNvSpPr>
            <a:spLocks noGrp="1"/>
          </p:cNvSpPr>
          <p:nvPr>
            <p:ph type="sldNum" sz="quarter" idx="12"/>
          </p:nvPr>
        </p:nvSpPr>
        <p:spPr bwMode="auto">
          <a:xfrm>
            <a:off x="1325544" y="4928702"/>
            <a:ext cx="609600" cy="517524"/>
          </a:xfrm>
        </p:spPr>
        <p:txBody>
          <a:bodyPr/>
          <a:lstStyle/>
          <a:p>
            <a:fld id="{9230E93D-D7D5-406D-96B9-212DCDC59DC3}" type="slidenum">
              <a:rPr lang="en-US" altLang="zh-CN" smtClean="0"/>
              <a:pPr/>
              <a:t>‹#›</a:t>
            </a:fld>
            <a:endParaRPr lang="en-US" altLang="zh-CN"/>
          </a:p>
        </p:txBody>
      </p:sp>
      <p:sp>
        <p:nvSpPr>
          <p:cNvPr id="30" name="Text Box 235"/>
          <p:cNvSpPr txBox="1">
            <a:spLocks noChangeArrowheads="1"/>
          </p:cNvSpPr>
          <p:nvPr userDrawn="1"/>
        </p:nvSpPr>
        <p:spPr bwMode="gray">
          <a:xfrm>
            <a:off x="7924800" y="1295400"/>
            <a:ext cx="1098550" cy="4270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102391" dir="11227501" algn="ctr" rotWithShape="0">
                    <a:schemeClr val="bg2">
                      <a:alpha val="50000"/>
                    </a:schemeClr>
                  </a:outerShdw>
                </a:effectLst>
              </a14:hiddenEffects>
            </a:ext>
          </a:extLst>
        </p:spPr>
        <p:txBody>
          <a:bodyPr>
            <a:spAutoFit/>
          </a:bodyPr>
          <a:lstStyle/>
          <a:p>
            <a:pPr algn="r">
              <a:spcBef>
                <a:spcPct val="50000"/>
              </a:spcBef>
            </a:pPr>
            <a:r>
              <a:rPr lang="en-US" altLang="zh-CN" sz="2200">
                <a:ea typeface="宋体" charset="-122"/>
              </a:rPr>
              <a:t>LOGO</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endParaRPr lang="en-US" altLang="zh-CN"/>
          </a:p>
        </p:txBody>
      </p:sp>
      <p:sp>
        <p:nvSpPr>
          <p:cNvPr id="5" name="页脚占位符 4"/>
          <p:cNvSpPr>
            <a:spLocks noGrp="1"/>
          </p:cNvSpPr>
          <p:nvPr>
            <p:ph type="ftr" sz="quarter" idx="11"/>
          </p:nvPr>
        </p:nvSpPr>
        <p:spPr/>
        <p:txBody>
          <a:bodyPr/>
          <a:lstStyle/>
          <a:p>
            <a:endParaRPr lang="en-US" altLang="zh-CN"/>
          </a:p>
        </p:txBody>
      </p:sp>
      <p:sp>
        <p:nvSpPr>
          <p:cNvPr id="6" name="灯片编号占位符 5"/>
          <p:cNvSpPr>
            <a:spLocks noGrp="1"/>
          </p:cNvSpPr>
          <p:nvPr>
            <p:ph type="sldNum" sz="quarter" idx="12"/>
          </p:nvPr>
        </p:nvSpPr>
        <p:spPr/>
        <p:txBody>
          <a:bodyPr/>
          <a:lstStyle/>
          <a:p>
            <a:fld id="{C4A74DC8-7074-4195-A887-AA25B9D1C816}" type="slidenum">
              <a:rPr lang="en-US" altLang="zh-CN" smtClean="0"/>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endParaRPr lang="en-US" altLang="zh-CN"/>
          </a:p>
        </p:txBody>
      </p:sp>
      <p:sp>
        <p:nvSpPr>
          <p:cNvPr id="5" name="页脚占位符 4"/>
          <p:cNvSpPr>
            <a:spLocks noGrp="1"/>
          </p:cNvSpPr>
          <p:nvPr>
            <p:ph type="ftr" sz="quarter" idx="11"/>
          </p:nvPr>
        </p:nvSpPr>
        <p:spPr/>
        <p:txBody>
          <a:bodyPr/>
          <a:lstStyle/>
          <a:p>
            <a:endParaRPr lang="en-US" altLang="zh-CN"/>
          </a:p>
        </p:txBody>
      </p:sp>
      <p:sp>
        <p:nvSpPr>
          <p:cNvPr id="6" name="灯片编号占位符 5"/>
          <p:cNvSpPr>
            <a:spLocks noGrp="1"/>
          </p:cNvSpPr>
          <p:nvPr>
            <p:ph type="sldNum" sz="quarter" idx="12"/>
          </p:nvPr>
        </p:nvSpPr>
        <p:spPr/>
        <p:txBody>
          <a:bodyPr/>
          <a:lstStyle/>
          <a:p>
            <a:fld id="{003AF1C5-F4B6-4156-AB41-5D81D45FA740}" type="slidenum">
              <a:rPr lang="en-US" altLang="zh-CN" smtClean="0"/>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标题和图表">
    <p:spTree>
      <p:nvGrpSpPr>
        <p:cNvPr id="1" name=""/>
        <p:cNvGrpSpPr/>
        <p:nvPr/>
      </p:nvGrpSpPr>
      <p:grpSpPr>
        <a:xfrm>
          <a:off x="0" y="0"/>
          <a:ext cx="0" cy="0"/>
          <a:chOff x="0" y="0"/>
          <a:chExt cx="0" cy="0"/>
        </a:xfrm>
      </p:grpSpPr>
      <p:sp>
        <p:nvSpPr>
          <p:cNvPr id="2" name="标题 1"/>
          <p:cNvSpPr>
            <a:spLocks noGrp="1"/>
          </p:cNvSpPr>
          <p:nvPr>
            <p:ph type="title"/>
          </p:nvPr>
        </p:nvSpPr>
        <p:spPr>
          <a:xfrm>
            <a:off x="1219200" y="228600"/>
            <a:ext cx="7391400" cy="838200"/>
          </a:xfrm>
        </p:spPr>
        <p:txBody>
          <a:bodyPr/>
          <a:lstStyle/>
          <a:p>
            <a:r>
              <a:rPr lang="zh-CN" altLang="en-US" smtClean="0"/>
              <a:t>单击此处编辑母版标题样式</a:t>
            </a:r>
            <a:endParaRPr lang="zh-CN" altLang="en-US"/>
          </a:p>
        </p:txBody>
      </p:sp>
      <p:sp>
        <p:nvSpPr>
          <p:cNvPr id="3" name="图表占位符 2"/>
          <p:cNvSpPr>
            <a:spLocks noGrp="1"/>
          </p:cNvSpPr>
          <p:nvPr>
            <p:ph type="chart" idx="1"/>
          </p:nvPr>
        </p:nvSpPr>
        <p:spPr>
          <a:xfrm>
            <a:off x="457200" y="1600200"/>
            <a:ext cx="8229600" cy="4724400"/>
          </a:xfrm>
        </p:spPr>
        <p:txBody>
          <a:bodyPr/>
          <a:lstStyle/>
          <a:p>
            <a:r>
              <a:rPr lang="zh-CN" altLang="en-US" smtClean="0"/>
              <a:t>单击图标添加图表</a:t>
            </a:r>
            <a:endParaRPr lang="zh-CN" altLang="en-US"/>
          </a:p>
        </p:txBody>
      </p:sp>
      <p:sp>
        <p:nvSpPr>
          <p:cNvPr id="4" name="日期占位符 3"/>
          <p:cNvSpPr>
            <a:spLocks noGrp="1"/>
          </p:cNvSpPr>
          <p:nvPr>
            <p:ph type="dt" sz="half" idx="10"/>
          </p:nvPr>
        </p:nvSpPr>
        <p:spPr>
          <a:xfrm>
            <a:off x="457200" y="6467475"/>
            <a:ext cx="2133600" cy="301625"/>
          </a:xfrm>
        </p:spPr>
        <p:txBody>
          <a:bodyPr/>
          <a:lstStyle>
            <a:lvl1pPr>
              <a:defRPr/>
            </a:lvl1pPr>
          </a:lstStyle>
          <a:p>
            <a:endParaRPr lang="en-US" altLang="zh-CN"/>
          </a:p>
        </p:txBody>
      </p:sp>
      <p:sp>
        <p:nvSpPr>
          <p:cNvPr id="5" name="页脚占位符 4"/>
          <p:cNvSpPr>
            <a:spLocks noGrp="1"/>
          </p:cNvSpPr>
          <p:nvPr>
            <p:ph type="ftr" sz="quarter" idx="11"/>
          </p:nvPr>
        </p:nvSpPr>
        <p:spPr>
          <a:xfrm>
            <a:off x="3124200" y="6467475"/>
            <a:ext cx="2895600" cy="301625"/>
          </a:xfrm>
        </p:spPr>
        <p:txBody>
          <a:bodyPr/>
          <a:lstStyle>
            <a:lvl1pPr>
              <a:defRPr/>
            </a:lvl1pPr>
          </a:lstStyle>
          <a:p>
            <a:endParaRPr lang="en-US" altLang="zh-CN"/>
          </a:p>
        </p:txBody>
      </p:sp>
      <p:sp>
        <p:nvSpPr>
          <p:cNvPr id="6" name="灯片编号占位符 5"/>
          <p:cNvSpPr>
            <a:spLocks noGrp="1"/>
          </p:cNvSpPr>
          <p:nvPr>
            <p:ph type="sldNum" sz="quarter" idx="12"/>
          </p:nvPr>
        </p:nvSpPr>
        <p:spPr>
          <a:xfrm>
            <a:off x="6553200" y="6467475"/>
            <a:ext cx="2133600" cy="301625"/>
          </a:xfrm>
        </p:spPr>
        <p:txBody>
          <a:bodyPr/>
          <a:lstStyle>
            <a:lvl1pPr>
              <a:defRPr/>
            </a:lvl1pPr>
          </a:lstStyle>
          <a:p>
            <a:fld id="{0FE079A1-C252-40D9-85D2-3FD27A89821B}" type="slidenum">
              <a:rPr lang="en-US" altLang="zh-CN"/>
              <a:pPr/>
              <a:t>‹#›</a:t>
            </a:fld>
            <a:endParaRPr lang="en-US" altLang="zh-CN"/>
          </a:p>
        </p:txBody>
      </p:sp>
    </p:spTree>
    <p:extLst>
      <p:ext uri="{BB962C8B-B14F-4D97-AF65-F5344CB8AC3E}">
        <p14:creationId xmlns="" xmlns:p14="http://schemas.microsoft.com/office/powerpoint/2010/main" val="28318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43000"/>
          </a:xfrm>
        </p:spPr>
        <p:txBody>
          <a:bodyPr/>
          <a:lstStyle/>
          <a:p>
            <a:r>
              <a:rPr lang="zh-CN" altLang="en-US" smtClean="0"/>
              <a:t>单击此处编辑母版标题样式</a:t>
            </a:r>
            <a:endParaRPr lang="en-US"/>
          </a:p>
        </p:txBody>
      </p:sp>
      <p:sp>
        <p:nvSpPr>
          <p:cNvPr id="3" name="表格占位符 2"/>
          <p:cNvSpPr>
            <a:spLocks noGrp="1"/>
          </p:cNvSpPr>
          <p:nvPr>
            <p:ph type="tbl" idx="1"/>
          </p:nvPr>
        </p:nvSpPr>
        <p:spPr>
          <a:xfrm>
            <a:off x="457200" y="1600200"/>
            <a:ext cx="8229600" cy="4530725"/>
          </a:xfrm>
        </p:spPr>
        <p:txBody>
          <a:bodyPr/>
          <a:lstStyle/>
          <a:p>
            <a:endParaRPr lang="en-US"/>
          </a:p>
        </p:txBody>
      </p:sp>
      <p:sp>
        <p:nvSpPr>
          <p:cNvPr id="4" name="日期占位符 3"/>
          <p:cNvSpPr>
            <a:spLocks noGrp="1"/>
          </p:cNvSpPr>
          <p:nvPr>
            <p:ph type="dt" sz="half" idx="10"/>
          </p:nvPr>
        </p:nvSpPr>
        <p:spPr>
          <a:xfrm>
            <a:off x="457200" y="6243638"/>
            <a:ext cx="2133600" cy="457200"/>
          </a:xfrm>
        </p:spPr>
        <p:txBody>
          <a:bodyPr/>
          <a:lstStyle>
            <a:lvl1pPr>
              <a:defRPr/>
            </a:lvl1pPr>
          </a:lstStyle>
          <a:p>
            <a:endParaRPr lang="en-US"/>
          </a:p>
        </p:txBody>
      </p:sp>
      <p:sp>
        <p:nvSpPr>
          <p:cNvPr id="5" name="页脚占位符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灯片编号占位符 5"/>
          <p:cNvSpPr>
            <a:spLocks noGrp="1"/>
          </p:cNvSpPr>
          <p:nvPr>
            <p:ph type="sldNum" sz="quarter" idx="12"/>
          </p:nvPr>
        </p:nvSpPr>
        <p:spPr>
          <a:xfrm>
            <a:off x="6553200" y="6243638"/>
            <a:ext cx="2133600" cy="457200"/>
          </a:xfrm>
        </p:spPr>
        <p:txBody>
          <a:bodyPr/>
          <a:lstStyle>
            <a:lvl1pPr>
              <a:defRPr/>
            </a:lvl1pPr>
          </a:lstStyle>
          <a:p>
            <a:fld id="{B460EA3E-542F-448F-830C-6BD4137C4F2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8" name="内容占位符 7"/>
          <p:cNvSpPr>
            <a:spLocks noGrp="1"/>
          </p:cNvSpPr>
          <p:nvPr>
            <p:ph sz="quarter" idx="1"/>
          </p:nvPr>
        </p:nvSpPr>
        <p:spPr>
          <a:xfrm>
            <a:off x="457200" y="1600200"/>
            <a:ext cx="7467600" cy="487375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4"/>
          </p:nvPr>
        </p:nvSpPr>
        <p:spPr/>
        <p:txBody>
          <a:bodyPr rtlCol="0"/>
          <a:lstStyle/>
          <a:p>
            <a:endParaRPr lang="en-US" altLang="zh-CN"/>
          </a:p>
        </p:txBody>
      </p:sp>
      <p:sp>
        <p:nvSpPr>
          <p:cNvPr id="9" name="灯片编号占位符 8"/>
          <p:cNvSpPr>
            <a:spLocks noGrp="1"/>
          </p:cNvSpPr>
          <p:nvPr>
            <p:ph type="sldNum" sz="quarter" idx="15"/>
          </p:nvPr>
        </p:nvSpPr>
        <p:spPr/>
        <p:txBody>
          <a:bodyPr rtlCol="0"/>
          <a:lstStyle/>
          <a:p>
            <a:fld id="{AA76174D-85E8-48A2-8032-02E17F567726}" type="slidenum">
              <a:rPr lang="en-US" altLang="zh-CN" smtClean="0"/>
              <a:pPr/>
              <a:t>‹#›</a:t>
            </a:fld>
            <a:endParaRPr lang="en-US" altLang="zh-CN"/>
          </a:p>
        </p:txBody>
      </p:sp>
      <p:sp>
        <p:nvSpPr>
          <p:cNvPr id="10" name="页脚占位符 9"/>
          <p:cNvSpPr>
            <a:spLocks noGrp="1"/>
          </p:cNvSpPr>
          <p:nvPr>
            <p:ph type="ftr" sz="quarter" idx="16"/>
          </p:nvPr>
        </p:nvSpPr>
        <p:spPr/>
        <p:txBody>
          <a:bodyPr rtlCol="0"/>
          <a:lstStyle/>
          <a:p>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bwMode="auto">
          <a:xfrm rot="5400000">
            <a:off x="7763256" y="1170432"/>
            <a:ext cx="2286000" cy="381000"/>
          </a:xfrm>
        </p:spPr>
        <p:txBody>
          <a:bodyPr/>
          <a:lstStyle/>
          <a:p>
            <a:endParaRPr lang="en-US" altLang="zh-CN"/>
          </a:p>
        </p:txBody>
      </p:sp>
      <p:sp>
        <p:nvSpPr>
          <p:cNvPr id="5" name="页脚占位符 4"/>
          <p:cNvSpPr>
            <a:spLocks noGrp="1"/>
          </p:cNvSpPr>
          <p:nvPr>
            <p:ph type="ftr" sz="quarter" idx="11"/>
          </p:nvPr>
        </p:nvSpPr>
        <p:spPr bwMode="auto">
          <a:xfrm rot="5400000">
            <a:off x="7077456" y="4178808"/>
            <a:ext cx="3657600" cy="384048"/>
          </a:xfrm>
        </p:spPr>
        <p:txBody>
          <a:bodyPr/>
          <a:lstStyle/>
          <a:p>
            <a:endParaRPr lang="en-US" altLang="zh-CN"/>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接连接符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接连接符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椭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椭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椭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接连接符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灯片编号占位符 5"/>
          <p:cNvSpPr>
            <a:spLocks noGrp="1"/>
          </p:cNvSpPr>
          <p:nvPr>
            <p:ph type="sldNum" sz="quarter" idx="12"/>
          </p:nvPr>
        </p:nvSpPr>
        <p:spPr bwMode="auto">
          <a:xfrm>
            <a:off x="1340616" y="4928702"/>
            <a:ext cx="609600" cy="517524"/>
          </a:xfrm>
        </p:spPr>
        <p:txBody>
          <a:bodyPr/>
          <a:lstStyle/>
          <a:p>
            <a:fld id="{B36267B8-1E81-4EA1-BB38-68FC8EF887A2}" type="slidenum">
              <a:rPr lang="en-US" altLang="zh-CN" smtClean="0"/>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endParaRPr lang="en-US" altLang="zh-CN"/>
          </a:p>
        </p:txBody>
      </p:sp>
      <p:sp>
        <p:nvSpPr>
          <p:cNvPr id="6" name="页脚占位符 5"/>
          <p:cNvSpPr>
            <a:spLocks noGrp="1"/>
          </p:cNvSpPr>
          <p:nvPr>
            <p:ph type="ftr" sz="quarter" idx="11"/>
          </p:nvPr>
        </p:nvSpPr>
        <p:spPr/>
        <p:txBody>
          <a:bodyPr/>
          <a:lstStyle/>
          <a:p>
            <a:endParaRPr lang="en-US" altLang="zh-CN"/>
          </a:p>
        </p:txBody>
      </p:sp>
      <p:sp>
        <p:nvSpPr>
          <p:cNvPr id="7" name="灯片编号占位符 6"/>
          <p:cNvSpPr>
            <a:spLocks noGrp="1"/>
          </p:cNvSpPr>
          <p:nvPr>
            <p:ph type="sldNum" sz="quarter" idx="12"/>
          </p:nvPr>
        </p:nvSpPr>
        <p:spPr/>
        <p:txBody>
          <a:bodyPr/>
          <a:lstStyle/>
          <a:p>
            <a:fld id="{A772BB70-6632-4832-B034-39434B97F5DC}" type="slidenum">
              <a:rPr lang="en-US" altLang="zh-CN" smtClean="0"/>
              <a:pPr/>
              <a:t>‹#›</a:t>
            </a:fld>
            <a:endParaRPr lang="en-US" altLang="zh-CN"/>
          </a:p>
        </p:txBody>
      </p:sp>
      <p:sp>
        <p:nvSpPr>
          <p:cNvPr id="9" name="内容占位符 8"/>
          <p:cNvSpPr>
            <a:spLocks noGrp="1"/>
          </p:cNvSpPr>
          <p:nvPr>
            <p:ph sz="quarter" idx="1"/>
          </p:nvPr>
        </p:nvSpPr>
        <p:spPr>
          <a:xfrm>
            <a:off x="457200"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270248"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nchor="b"/>
          <a:lstStyle>
            <a:lvl1pPr>
              <a:defRPr/>
            </a:lvl1pPr>
          </a:lstStyle>
          <a:p>
            <a:r>
              <a:rPr kumimoji="0" lang="zh-CN" altLang="en-US" smtClean="0"/>
              <a:t>单击此处编辑母版标题样式</a:t>
            </a:r>
            <a:endParaRPr kumimoji="0" lang="en-US"/>
          </a:p>
        </p:txBody>
      </p:sp>
      <p:sp>
        <p:nvSpPr>
          <p:cNvPr id="7" name="日期占位符 6"/>
          <p:cNvSpPr>
            <a:spLocks noGrp="1"/>
          </p:cNvSpPr>
          <p:nvPr>
            <p:ph type="dt" sz="half" idx="10"/>
          </p:nvPr>
        </p:nvSpPr>
        <p:spPr/>
        <p:txBody>
          <a:bodyPr/>
          <a:lstStyle/>
          <a:p>
            <a:endParaRPr lang="en-US" altLang="zh-CN"/>
          </a:p>
        </p:txBody>
      </p:sp>
      <p:sp>
        <p:nvSpPr>
          <p:cNvPr id="8" name="页脚占位符 7"/>
          <p:cNvSpPr>
            <a:spLocks noGrp="1"/>
          </p:cNvSpPr>
          <p:nvPr>
            <p:ph type="ftr" sz="quarter" idx="11"/>
          </p:nvPr>
        </p:nvSpPr>
        <p:spPr/>
        <p:txBody>
          <a:bodyPr/>
          <a:lstStyle/>
          <a:p>
            <a:endParaRPr lang="en-US" altLang="zh-CN"/>
          </a:p>
        </p:txBody>
      </p:sp>
      <p:sp>
        <p:nvSpPr>
          <p:cNvPr id="9" name="灯片编号占位符 8"/>
          <p:cNvSpPr>
            <a:spLocks noGrp="1"/>
          </p:cNvSpPr>
          <p:nvPr>
            <p:ph type="sldNum" sz="quarter" idx="12"/>
          </p:nvPr>
        </p:nvSpPr>
        <p:spPr/>
        <p:txBody>
          <a:bodyPr/>
          <a:lstStyle/>
          <a:p>
            <a:fld id="{CFB2CB51-640B-41C4-BA85-EBD06A5E646D}" type="slidenum">
              <a:rPr lang="en-US" altLang="zh-CN" smtClean="0"/>
              <a:pPr/>
              <a:t>‹#›</a:t>
            </a:fld>
            <a:endParaRPr lang="en-US" altLang="zh-CN"/>
          </a:p>
        </p:txBody>
      </p:sp>
      <p:sp>
        <p:nvSpPr>
          <p:cNvPr id="11" name="内容占位符 10"/>
          <p:cNvSpPr>
            <a:spLocks noGrp="1"/>
          </p:cNvSpPr>
          <p:nvPr>
            <p:ph sz="quarter" idx="2"/>
          </p:nvPr>
        </p:nvSpPr>
        <p:spPr>
          <a:xfrm>
            <a:off x="457200"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quarter" idx="4"/>
          </p:nvPr>
        </p:nvSpPr>
        <p:spPr>
          <a:xfrm>
            <a:off x="4371975"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6" name="日期占位符 5"/>
          <p:cNvSpPr>
            <a:spLocks noGrp="1"/>
          </p:cNvSpPr>
          <p:nvPr>
            <p:ph type="dt" sz="half" idx="10"/>
          </p:nvPr>
        </p:nvSpPr>
        <p:spPr/>
        <p:txBody>
          <a:bodyPr rtlCol="0"/>
          <a:lstStyle/>
          <a:p>
            <a:endParaRPr lang="en-US" altLang="zh-CN"/>
          </a:p>
        </p:txBody>
      </p:sp>
      <p:sp>
        <p:nvSpPr>
          <p:cNvPr id="7" name="灯片编号占位符 6"/>
          <p:cNvSpPr>
            <a:spLocks noGrp="1"/>
          </p:cNvSpPr>
          <p:nvPr>
            <p:ph type="sldNum" sz="quarter" idx="11"/>
          </p:nvPr>
        </p:nvSpPr>
        <p:spPr/>
        <p:txBody>
          <a:bodyPr rtlCol="0"/>
          <a:lstStyle/>
          <a:p>
            <a:fld id="{B5EEF222-0A1F-48BB-B7C2-94BB3656F713}" type="slidenum">
              <a:rPr lang="en-US" altLang="zh-CN" smtClean="0"/>
              <a:pPr/>
              <a:t>‹#›</a:t>
            </a:fld>
            <a:endParaRPr lang="en-US" altLang="zh-CN"/>
          </a:p>
        </p:txBody>
      </p:sp>
      <p:sp>
        <p:nvSpPr>
          <p:cNvPr id="8" name="页脚占位符 7"/>
          <p:cNvSpPr>
            <a:spLocks noGrp="1"/>
          </p:cNvSpPr>
          <p:nvPr>
            <p:ph type="ftr" sz="quarter" idx="12"/>
          </p:nvPr>
        </p:nvSpPr>
        <p:spPr/>
        <p:txBody>
          <a:bodyPr rtlCol="0"/>
          <a:lstStyle/>
          <a:p>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en-US" altLang="zh-CN"/>
          </a:p>
        </p:txBody>
      </p:sp>
      <p:sp>
        <p:nvSpPr>
          <p:cNvPr id="3" name="页脚占位符 2"/>
          <p:cNvSpPr>
            <a:spLocks noGrp="1"/>
          </p:cNvSpPr>
          <p:nvPr>
            <p:ph type="ftr" sz="quarter" idx="11"/>
          </p:nvPr>
        </p:nvSpPr>
        <p:spPr/>
        <p:txBody>
          <a:bodyPr/>
          <a:lstStyle/>
          <a:p>
            <a:endParaRPr lang="en-US" altLang="zh-CN"/>
          </a:p>
        </p:txBody>
      </p:sp>
      <p:sp>
        <p:nvSpPr>
          <p:cNvPr id="4" name="灯片编号占位符 3"/>
          <p:cNvSpPr>
            <a:spLocks noGrp="1"/>
          </p:cNvSpPr>
          <p:nvPr>
            <p:ph type="sldNum" sz="quarter" idx="12"/>
          </p:nvPr>
        </p:nvSpPr>
        <p:spPr/>
        <p:txBody>
          <a:bodyPr/>
          <a:lstStyle/>
          <a:p>
            <a:fld id="{25DA04D8-C2F3-4353-85D2-2D9CF01EBA9F}" type="slidenum">
              <a:rPr lang="en-US" altLang="zh-CN" smtClean="0"/>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1">
        <a:schemeClr val="bg1"/>
      </p:bgRef>
    </p:bg>
    <p:spTree>
      <p:nvGrpSpPr>
        <p:cNvPr id="1" name=""/>
        <p:cNvGrpSpPr/>
        <p:nvPr/>
      </p:nvGrpSpPr>
      <p:grpSpPr>
        <a:xfrm>
          <a:off x="0" y="0"/>
          <a:ext cx="0" cy="0"/>
          <a:chOff x="0" y="0"/>
          <a:chExt cx="0" cy="0"/>
        </a:xfrm>
      </p:grpSpPr>
      <p:sp>
        <p:nvSpPr>
          <p:cNvPr id="10" name="直接连接符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标题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8" name="直接连接符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接连接符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接连接符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椭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内容占位符 17"/>
          <p:cNvSpPr>
            <a:spLocks noGrp="1"/>
          </p:cNvSpPr>
          <p:nvPr>
            <p:ph sz="quarter" idx="1"/>
          </p:nvPr>
        </p:nvSpPr>
        <p:spPr>
          <a:xfrm>
            <a:off x="304800" y="274320"/>
            <a:ext cx="5638800" cy="6327648"/>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4"/>
          </p:nvPr>
        </p:nvSpPr>
        <p:spPr/>
        <p:txBody>
          <a:bodyPr rtlCol="0"/>
          <a:lstStyle/>
          <a:p>
            <a:endParaRPr lang="en-US" altLang="zh-CN"/>
          </a:p>
        </p:txBody>
      </p:sp>
      <p:sp>
        <p:nvSpPr>
          <p:cNvPr id="22" name="灯片编号占位符 21"/>
          <p:cNvSpPr>
            <a:spLocks noGrp="1"/>
          </p:cNvSpPr>
          <p:nvPr>
            <p:ph type="sldNum" sz="quarter" idx="15"/>
          </p:nvPr>
        </p:nvSpPr>
        <p:spPr/>
        <p:txBody>
          <a:bodyPr rtlCol="0"/>
          <a:lstStyle/>
          <a:p>
            <a:fld id="{D411EAD1-498A-4797-8CFD-1B93EEFF74B6}" type="slidenum">
              <a:rPr lang="en-US" altLang="zh-CN" smtClean="0"/>
              <a:pPr/>
              <a:t>‹#›</a:t>
            </a:fld>
            <a:endParaRPr lang="en-US" altLang="zh-CN"/>
          </a:p>
        </p:txBody>
      </p:sp>
      <p:sp>
        <p:nvSpPr>
          <p:cNvPr id="23" name="页脚占位符 22"/>
          <p:cNvSpPr>
            <a:spLocks noGrp="1"/>
          </p:cNvSpPr>
          <p:nvPr>
            <p:ph type="ftr" sz="quarter" idx="16"/>
          </p:nvPr>
        </p:nvSpPr>
        <p:spPr/>
        <p:txBody>
          <a:bodyPr rtlCol="0"/>
          <a:lstStyle/>
          <a:p>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直接连接符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椭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标题 1"/>
          <p:cNvSpPr>
            <a:spLocks noGrp="1"/>
          </p:cNvSpPr>
          <p:nvPr>
            <p:ph type="title"/>
          </p:nvPr>
        </p:nvSpPr>
        <p:spPr>
          <a:xfrm rot="5400000">
            <a:off x="3350133" y="3200400"/>
            <a:ext cx="6309360" cy="457200"/>
          </a:xfrm>
        </p:spPr>
        <p:txBody>
          <a:bodyPr anchor="b"/>
          <a:lstStyle>
            <a:lvl1pPr algn="l">
              <a:buNone/>
              <a:defRPr sz="2000" b="1"/>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CN" altLang="en-US" smtClean="0"/>
              <a:t>单击图标添加图片</a:t>
            </a:r>
            <a:endParaRPr kumimoji="0" lang="en-US"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10" name="直接连接符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接连接符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接连接符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接连接符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占位符 16"/>
          <p:cNvSpPr>
            <a:spLocks noGrp="1"/>
          </p:cNvSpPr>
          <p:nvPr>
            <p:ph type="dt" sz="half" idx="10"/>
          </p:nvPr>
        </p:nvSpPr>
        <p:spPr/>
        <p:txBody>
          <a:bodyPr rtlCol="0"/>
          <a:lstStyle/>
          <a:p>
            <a:endParaRPr lang="en-US" altLang="zh-CN"/>
          </a:p>
        </p:txBody>
      </p:sp>
      <p:sp>
        <p:nvSpPr>
          <p:cNvPr id="18" name="灯片编号占位符 17"/>
          <p:cNvSpPr>
            <a:spLocks noGrp="1"/>
          </p:cNvSpPr>
          <p:nvPr>
            <p:ph type="sldNum" sz="quarter" idx="11"/>
          </p:nvPr>
        </p:nvSpPr>
        <p:spPr/>
        <p:txBody>
          <a:bodyPr rtlCol="0"/>
          <a:lstStyle/>
          <a:p>
            <a:fld id="{E8E2C1DE-D84A-4DE5-9FB3-1A5FD67376A3}" type="slidenum">
              <a:rPr lang="en-US" altLang="zh-CN" smtClean="0"/>
              <a:pPr/>
              <a:t>‹#›</a:t>
            </a:fld>
            <a:endParaRPr lang="en-US" altLang="zh-CN"/>
          </a:p>
        </p:txBody>
      </p:sp>
      <p:sp>
        <p:nvSpPr>
          <p:cNvPr id="21" name="页脚占位符 20"/>
          <p:cNvSpPr>
            <a:spLocks noGrp="1"/>
          </p:cNvSpPr>
          <p:nvPr>
            <p:ph type="ftr" sz="quarter" idx="12"/>
          </p:nvPr>
        </p:nvSpPr>
        <p:spPr/>
        <p:txBody>
          <a:bodyPr rtlCol="0"/>
          <a:lstStyle/>
          <a:p>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ltLang="zh-CN"/>
          </a:p>
        </p:txBody>
      </p:sp>
      <p:sp>
        <p:nvSpPr>
          <p:cNvPr id="3" name="页脚占位符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椭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灯片编号占位符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EE56BCF-3111-4003-963F-742AF84B51FD}" type="slidenum">
              <a:rPr lang="en-US" altLang="zh-CN" smtClean="0"/>
              <a:pPr/>
              <a:t>‹#›</a:t>
            </a:fld>
            <a:endParaRPr lang="en-US" altLang="zh-CN"/>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133600" y="2303463"/>
            <a:ext cx="6934200" cy="1582737"/>
          </a:xfrm>
        </p:spPr>
        <p:txBody>
          <a:bodyPr>
            <a:normAutofit/>
          </a:bodyPr>
          <a:lstStyle/>
          <a:p>
            <a:r>
              <a:rPr lang="en-US" sz="3200" dirty="0" smtClean="0"/>
              <a:t>Home Depot Asian Development Strategy</a:t>
            </a:r>
            <a:endParaRPr lang="en-US" sz="3200" dirty="0"/>
          </a:p>
        </p:txBody>
      </p:sp>
      <p:sp>
        <p:nvSpPr>
          <p:cNvPr id="2058" name="Rectangle 10"/>
          <p:cNvSpPr>
            <a:spLocks noGrp="1" noChangeArrowheads="1"/>
          </p:cNvSpPr>
          <p:nvPr>
            <p:ph type="subTitle" idx="1"/>
          </p:nvPr>
        </p:nvSpPr>
        <p:spPr>
          <a:xfrm>
            <a:off x="4495800" y="4724400"/>
            <a:ext cx="4419600" cy="1371600"/>
          </a:xfrm>
        </p:spPr>
        <p:txBody>
          <a:bodyPr/>
          <a:lstStyle/>
          <a:p>
            <a:r>
              <a:rPr lang="en-US" altLang="zh-CN" sz="3200" b="1" dirty="0" err="1" smtClean="0">
                <a:ea typeface="宋体" charset="-122"/>
              </a:rPr>
              <a:t>Fangjian</a:t>
            </a:r>
            <a:r>
              <a:rPr lang="en-US" altLang="zh-CN" sz="3200" b="1" dirty="0" smtClean="0">
                <a:ea typeface="宋体" charset="-122"/>
              </a:rPr>
              <a:t> Shang</a:t>
            </a:r>
          </a:p>
          <a:p>
            <a:r>
              <a:rPr lang="en-US" altLang="zh-CN" sz="3200" dirty="0" err="1" smtClean="0">
                <a:ea typeface="宋体" charset="-122"/>
              </a:rPr>
              <a:t>Xiaoying</a:t>
            </a:r>
            <a:r>
              <a:rPr lang="en-US" altLang="zh-CN" sz="3200" dirty="0" smtClean="0">
                <a:ea typeface="宋体" charset="-122"/>
              </a:rPr>
              <a:t> </a:t>
            </a:r>
            <a:r>
              <a:rPr lang="en-US" altLang="zh-CN" sz="3200" dirty="0" err="1" smtClean="0">
                <a:ea typeface="宋体" charset="-122"/>
              </a:rPr>
              <a:t>Geng</a:t>
            </a:r>
            <a:endParaRPr lang="en-US" altLang="zh-CN" sz="3200" b="1" dirty="0">
              <a:ea typeface="宋体" charset="-122"/>
            </a:endParaRPr>
          </a:p>
        </p:txBody>
      </p:sp>
      <p:pic>
        <p:nvPicPr>
          <p:cNvPr id="5" name="图片 4" descr="HomeDepot.comOpinion_Logo"/>
          <p:cNvPicPr/>
          <p:nvPr/>
        </p:nvPicPr>
        <p:blipFill>
          <a:blip r:embed="rId3" cstate="print"/>
          <a:srcRect/>
          <a:stretch>
            <a:fillRect/>
          </a:stretch>
        </p:blipFill>
        <p:spPr bwMode="auto">
          <a:xfrm>
            <a:off x="7239000" y="685800"/>
            <a:ext cx="1690370" cy="15100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4" name="Rectangle 2"/>
          <p:cNvSpPr txBox="1">
            <a:spLocks noChangeArrowheads="1"/>
          </p:cNvSpPr>
          <p:nvPr/>
        </p:nvSpPr>
        <p:spPr>
          <a:xfrm>
            <a:off x="457200" y="277813"/>
            <a:ext cx="8229600" cy="1093787"/>
          </a:xfrm>
          <a:prstGeom prst="rect">
            <a:avLst/>
          </a:prstGeom>
        </p:spPr>
        <p:txBody>
          <a:bodyPr vert="horz" anchor="b">
            <a:normAutofit fontScale="62500" lnSpcReduction="20000"/>
          </a:bodyPr>
          <a:lstStyle/>
          <a:p>
            <a:pPr fontAlgn="auto">
              <a:spcAft>
                <a:spcPts val="0"/>
              </a:spcAft>
              <a:defRPr/>
            </a:pPr>
            <a:r>
              <a:rPr lang="en-US" sz="4000" cap="small" dirty="0" smtClean="0">
                <a:solidFill>
                  <a:schemeClr val="tx2"/>
                </a:solidFill>
                <a:latin typeface="+mj-lt"/>
                <a:ea typeface="+mj-ea"/>
                <a:cs typeface="+mj-cs"/>
              </a:rPr>
              <a:t>Subnet of Control Criteria: </a:t>
            </a:r>
            <a:r>
              <a:rPr lang="en-US" sz="4000" noProof="0" dirty="0" smtClean="0"/>
              <a:t>COST</a:t>
            </a:r>
            <a:endParaRPr lang="en-US" altLang="zh-CN" sz="4000" dirty="0" smtClean="0"/>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small" spc="0" normalizeH="0" baseline="0" noProof="0" dirty="0" smtClean="0">
                <a:ln>
                  <a:noFill/>
                </a:ln>
                <a:solidFill>
                  <a:schemeClr val="tx2"/>
                </a:solidFill>
                <a:effectLst/>
                <a:uLnTx/>
                <a:uFillTx/>
                <a:latin typeface="+mj-lt"/>
                <a:ea typeface="+mj-ea"/>
                <a:cs typeface="+mj-cs"/>
              </a:rPr>
              <a:t>  </a:t>
            </a:r>
            <a:br>
              <a:rPr kumimoji="0" lang="en-US" sz="4000" b="0" i="0" u="none" strike="noStrike" kern="1200" cap="small" spc="0" normalizeH="0" baseline="0" noProof="0" dirty="0" smtClean="0">
                <a:ln>
                  <a:noFill/>
                </a:ln>
                <a:solidFill>
                  <a:schemeClr val="tx2"/>
                </a:solidFill>
                <a:effectLst/>
                <a:uLnTx/>
                <a:uFillTx/>
                <a:latin typeface="+mj-lt"/>
                <a:ea typeface="+mj-ea"/>
                <a:cs typeface="+mj-cs"/>
              </a:rPr>
            </a:br>
            <a:endParaRPr kumimoji="0" lang="en-US" sz="4000" b="0" i="0" u="none" strike="noStrike" kern="1200" cap="small" spc="0" normalizeH="0" baseline="0" noProof="0" dirty="0">
              <a:ln>
                <a:noFill/>
              </a:ln>
              <a:solidFill>
                <a:schemeClr val="tx2"/>
              </a:solidFill>
              <a:effectLst/>
              <a:uLnTx/>
              <a:uFillTx/>
              <a:latin typeface="+mj-lt"/>
              <a:ea typeface="+mj-ea"/>
              <a:cs typeface="+mj-cs"/>
            </a:endParaRPr>
          </a:p>
        </p:txBody>
      </p:sp>
      <p:sp>
        <p:nvSpPr>
          <p:cNvPr id="5" name="Rectangle 4"/>
          <p:cNvSpPr>
            <a:spLocks noChangeArrowheads="1"/>
          </p:cNvSpPr>
          <p:nvPr/>
        </p:nvSpPr>
        <p:spPr bwMode="auto">
          <a:xfrm>
            <a:off x="1219200" y="1524000"/>
            <a:ext cx="304892" cy="584775"/>
          </a:xfrm>
          <a:prstGeom prst="rect">
            <a:avLst/>
          </a:prstGeom>
          <a:noFill/>
          <a:ln w="9525">
            <a:noFill/>
            <a:miter lim="800000"/>
            <a:headEnd/>
            <a:tailEnd/>
          </a:ln>
          <a:effectLst/>
        </p:spPr>
        <p:txBody>
          <a:bodyPr wrap="none">
            <a:spAutoFit/>
          </a:bodyPr>
          <a:lstStyle/>
          <a:p>
            <a:pPr marL="342900" indent="-342900">
              <a:spcBef>
                <a:spcPct val="20000"/>
              </a:spcBef>
              <a:buClr>
                <a:schemeClr val="hlink"/>
              </a:buClr>
              <a:buSzPct val="65000"/>
            </a:pPr>
            <a:r>
              <a:rPr lang="en-US" sz="3200" dirty="0" smtClean="0">
                <a:effectLst>
                  <a:outerShdw blurRad="38100" dist="38100" dir="2700000" algn="tl">
                    <a:srgbClr val="000000"/>
                  </a:outerShdw>
                </a:effectLst>
                <a:latin typeface="Tahoma" pitchFamily="34" charset="0"/>
              </a:rPr>
              <a:t> </a:t>
            </a:r>
            <a:endParaRPr lang="en-US" sz="3200" dirty="0">
              <a:effectLst>
                <a:outerShdw blurRad="38100" dist="38100" dir="2700000" algn="tl">
                  <a:srgbClr val="000000"/>
                </a:outerShdw>
              </a:effectLst>
              <a:latin typeface="Tahoma" pitchFamily="34" charset="0"/>
            </a:endParaRPr>
          </a:p>
        </p:txBody>
      </p:sp>
      <p:pic>
        <p:nvPicPr>
          <p:cNvPr id="7" name="内容占位符 6"/>
          <p:cNvPicPr>
            <a:picLocks noGrp="1"/>
          </p:cNvPicPr>
          <p:nvPr>
            <p:ph sz="quarter" idx="1"/>
          </p:nvPr>
        </p:nvPicPr>
        <p:blipFill>
          <a:blip r:embed="rId3" cstate="print"/>
          <a:srcRect t="13429" r="1010" b="1644"/>
          <a:stretch>
            <a:fillRect/>
          </a:stretch>
        </p:blipFill>
        <p:spPr bwMode="auto">
          <a:xfrm>
            <a:off x="0" y="685800"/>
            <a:ext cx="5874768" cy="3387171"/>
          </a:xfrm>
          <a:prstGeom prst="rect">
            <a:avLst/>
          </a:prstGeom>
          <a:noFill/>
          <a:ln w="9525">
            <a:noFill/>
            <a:miter lim="800000"/>
            <a:headEnd/>
            <a:tailEnd/>
          </a:ln>
        </p:spPr>
      </p:pic>
      <p:pic>
        <p:nvPicPr>
          <p:cNvPr id="8" name="图片 7"/>
          <p:cNvPicPr/>
          <p:nvPr/>
        </p:nvPicPr>
        <p:blipFill>
          <a:blip r:embed="rId4" cstate="print"/>
          <a:srcRect t="15385" r="-12"/>
          <a:stretch>
            <a:fillRect/>
          </a:stretch>
        </p:blipFill>
        <p:spPr bwMode="auto">
          <a:xfrm>
            <a:off x="2895600" y="3276600"/>
            <a:ext cx="5791200" cy="3276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Synthesized Priorities--COST</a:t>
            </a:r>
            <a:endParaRPr lang="zh-CN" altLang="en-US" dirty="0"/>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228601" y="1524000"/>
            <a:ext cx="7772400" cy="45999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715962"/>
          </a:xfrm>
        </p:spPr>
        <p:txBody>
          <a:bodyPr/>
          <a:lstStyle/>
          <a:p>
            <a:r>
              <a:rPr lang="en-US" altLang="zh-CN" dirty="0" smtClean="0"/>
              <a:t>Sensitivity Graphs for cost</a:t>
            </a:r>
            <a:endParaRPr lang="zh-CN" altLang="en-US" dirty="0"/>
          </a:p>
        </p:txBody>
      </p:sp>
      <p:pic>
        <p:nvPicPr>
          <p:cNvPr id="4" name="内容占位符 3"/>
          <p:cNvPicPr>
            <a:picLocks noGrp="1"/>
          </p:cNvPicPr>
          <p:nvPr>
            <p:ph sz="quarter" idx="1"/>
          </p:nvPr>
        </p:nvPicPr>
        <p:blipFill>
          <a:blip r:embed="rId2" cstate="print"/>
          <a:srcRect t="9355"/>
          <a:stretch>
            <a:fillRect/>
          </a:stretch>
        </p:blipFill>
        <p:spPr bwMode="auto">
          <a:xfrm>
            <a:off x="2305080" y="990600"/>
            <a:ext cx="4933920" cy="5483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792162"/>
          </a:xfrm>
        </p:spPr>
        <p:txBody>
          <a:bodyPr/>
          <a:lstStyle/>
          <a:p>
            <a:r>
              <a:rPr lang="en-US" altLang="zh-CN" sz="3200" dirty="0" smtClean="0"/>
              <a:t>Subnet of Control Criteria: RISK</a:t>
            </a:r>
            <a:endParaRPr lang="zh-CN" altLang="en-US" dirty="0"/>
          </a:p>
        </p:txBody>
      </p:sp>
      <p:pic>
        <p:nvPicPr>
          <p:cNvPr id="4" name="内容占位符 3"/>
          <p:cNvPicPr>
            <a:picLocks noGrp="1"/>
          </p:cNvPicPr>
          <p:nvPr>
            <p:ph sz="quarter" idx="1"/>
          </p:nvPr>
        </p:nvPicPr>
        <p:blipFill>
          <a:blip r:embed="rId2" cstate="print"/>
          <a:srcRect t="15707" r="1511"/>
          <a:stretch>
            <a:fillRect/>
          </a:stretch>
        </p:blipFill>
        <p:spPr bwMode="auto">
          <a:xfrm>
            <a:off x="381000" y="990600"/>
            <a:ext cx="5638800" cy="3048000"/>
          </a:xfrm>
          <a:prstGeom prst="rect">
            <a:avLst/>
          </a:prstGeom>
          <a:noFill/>
          <a:ln w="9525">
            <a:noFill/>
            <a:miter lim="800000"/>
            <a:headEnd/>
            <a:tailEnd/>
          </a:ln>
        </p:spPr>
      </p:pic>
      <p:pic>
        <p:nvPicPr>
          <p:cNvPr id="5" name="图片 4"/>
          <p:cNvPicPr/>
          <p:nvPr/>
        </p:nvPicPr>
        <p:blipFill>
          <a:blip r:embed="rId3" cstate="print"/>
          <a:srcRect t="14878" r="3299"/>
          <a:stretch>
            <a:fillRect/>
          </a:stretch>
        </p:blipFill>
        <p:spPr bwMode="auto">
          <a:xfrm>
            <a:off x="3124200" y="3200400"/>
            <a:ext cx="5097312"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715962"/>
          </a:xfrm>
        </p:spPr>
        <p:txBody>
          <a:bodyPr/>
          <a:lstStyle/>
          <a:p>
            <a:r>
              <a:rPr lang="en-US" altLang="zh-CN" dirty="0" smtClean="0"/>
              <a:t>Synthesized Priorities--RISK</a:t>
            </a:r>
            <a:endParaRPr lang="zh-CN" altLang="en-US" dirty="0"/>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457200" y="1371600"/>
            <a:ext cx="8001000" cy="4267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563562"/>
          </a:xfrm>
        </p:spPr>
        <p:txBody>
          <a:bodyPr/>
          <a:lstStyle/>
          <a:p>
            <a:r>
              <a:rPr lang="en-US" altLang="zh-CN" dirty="0" smtClean="0"/>
              <a:t>Sensitivity Graphs for RISK</a:t>
            </a:r>
            <a:endParaRPr lang="zh-CN" altLang="en-US" dirty="0"/>
          </a:p>
        </p:txBody>
      </p:sp>
      <p:pic>
        <p:nvPicPr>
          <p:cNvPr id="4" name="内容占位符 3"/>
          <p:cNvPicPr>
            <a:picLocks noGrp="1"/>
          </p:cNvPicPr>
          <p:nvPr>
            <p:ph sz="quarter" idx="1"/>
          </p:nvPr>
        </p:nvPicPr>
        <p:blipFill>
          <a:blip r:embed="rId2" cstate="print"/>
          <a:srcRect t="7835"/>
          <a:stretch>
            <a:fillRect/>
          </a:stretch>
        </p:blipFill>
        <p:spPr bwMode="auto">
          <a:xfrm>
            <a:off x="1524000" y="762000"/>
            <a:ext cx="5715000" cy="586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563562"/>
          </a:xfrm>
        </p:spPr>
        <p:txBody>
          <a:bodyPr/>
          <a:lstStyle/>
          <a:p>
            <a:r>
              <a:rPr lang="en-US" altLang="zh-CN" dirty="0" smtClean="0"/>
              <a:t>Rating Model</a:t>
            </a:r>
            <a:endParaRPr lang="zh-CN" altLang="en-US" dirty="0"/>
          </a:p>
        </p:txBody>
      </p:sp>
      <p:sp>
        <p:nvSpPr>
          <p:cNvPr id="5" name="矩形 4"/>
          <p:cNvSpPr/>
          <p:nvPr/>
        </p:nvSpPr>
        <p:spPr>
          <a:xfrm>
            <a:off x="381000" y="3657600"/>
            <a:ext cx="4090863" cy="369332"/>
          </a:xfrm>
          <a:prstGeom prst="rect">
            <a:avLst/>
          </a:prstGeom>
        </p:spPr>
        <p:txBody>
          <a:bodyPr wrap="none">
            <a:spAutoFit/>
          </a:bodyPr>
          <a:lstStyle/>
          <a:p>
            <a:pPr marL="274320" lvl="0" indent="-274320" fontAlgn="auto">
              <a:spcBef>
                <a:spcPts val="600"/>
              </a:spcBef>
              <a:spcAft>
                <a:spcPts val="0"/>
              </a:spcAft>
              <a:buClr>
                <a:schemeClr val="accent1"/>
              </a:buClr>
              <a:buSzPct val="70000"/>
              <a:buFont typeface="Wingdings"/>
              <a:buChar char=""/>
              <a:defRPr/>
            </a:pPr>
            <a:r>
              <a:rPr lang="en-US" b="0" dirty="0" smtClean="0"/>
              <a:t>Market– highest priority at 50.74%</a:t>
            </a:r>
            <a:endParaRPr lang="en-US" b="0" dirty="0"/>
          </a:p>
        </p:txBody>
      </p:sp>
      <p:pic>
        <p:nvPicPr>
          <p:cNvPr id="6" name="图片 5"/>
          <p:cNvPicPr/>
          <p:nvPr/>
        </p:nvPicPr>
        <p:blipFill>
          <a:blip r:embed="rId2" cstate="print"/>
          <a:srcRect t="34681" r="25386" b="13012"/>
          <a:stretch>
            <a:fillRect/>
          </a:stretch>
        </p:blipFill>
        <p:spPr bwMode="auto">
          <a:xfrm>
            <a:off x="381000" y="762000"/>
            <a:ext cx="7772400" cy="2895600"/>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685800" y="4191000"/>
            <a:ext cx="7010400" cy="2247900"/>
          </a:xfrm>
          <a:prstGeom prst="rect">
            <a:avLst/>
          </a:prstGeom>
          <a:noFill/>
          <a:ln w="9525">
            <a:noFill/>
            <a:miter lim="800000"/>
            <a:headEnd/>
            <a:tailEnd/>
          </a:ln>
        </p:spPr>
      </p:pic>
    </p:spTree>
    <p:extLst>
      <p:ext uri="{BB962C8B-B14F-4D97-AF65-F5344CB8AC3E}">
        <p14:creationId xmlns="" xmlns:p14="http://schemas.microsoft.com/office/powerpoint/2010/main" val="3430196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CA" altLang="zh-CN" dirty="0">
                <a:ea typeface="宋体" charset="-122"/>
              </a:rPr>
              <a:t>Conclusion</a:t>
            </a:r>
            <a:endParaRPr lang="zh-CN" altLang="en-US" dirty="0">
              <a:ea typeface="宋体" charset="-122"/>
            </a:endParaRPr>
          </a:p>
        </p:txBody>
      </p:sp>
      <p:sp>
        <p:nvSpPr>
          <p:cNvPr id="4" name="TextBox 3"/>
          <p:cNvSpPr txBox="1"/>
          <p:nvPr/>
        </p:nvSpPr>
        <p:spPr>
          <a:xfrm>
            <a:off x="2438401" y="2037809"/>
            <a:ext cx="6470018" cy="584775"/>
          </a:xfrm>
          <a:prstGeom prst="rect">
            <a:avLst/>
          </a:prstGeom>
          <a:noFill/>
        </p:spPr>
        <p:txBody>
          <a:bodyPr wrap="square">
            <a:spAutoFit/>
          </a:bodyPr>
          <a:lstStyle/>
          <a:p>
            <a:pPr>
              <a:defRPr/>
            </a:pPr>
            <a:r>
              <a:rPr lang="en-US" altLang="zh-CN" sz="3200" dirty="0" smtClean="0">
                <a:solidFill>
                  <a:srgbClr val="FF0000"/>
                </a:solidFill>
                <a:latin typeface="+mn-lt"/>
              </a:rPr>
              <a:t>Hong Kong is the first choice</a:t>
            </a:r>
            <a:endParaRPr lang="zh-CN" altLang="en-US" sz="3200" dirty="0">
              <a:solidFill>
                <a:srgbClr val="FF0000"/>
              </a:solidFill>
              <a:latin typeface="+mn-lt"/>
            </a:endParaRPr>
          </a:p>
        </p:txBody>
      </p:sp>
      <p:sp>
        <p:nvSpPr>
          <p:cNvPr id="5" name="Rounded Rectangle 5"/>
          <p:cNvSpPr/>
          <p:nvPr/>
        </p:nvSpPr>
        <p:spPr>
          <a:xfrm>
            <a:off x="250825" y="1687513"/>
            <a:ext cx="2160588" cy="647700"/>
          </a:xfrm>
          <a:prstGeom prst="round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US" dirty="0"/>
              <a:t>Background</a:t>
            </a:r>
          </a:p>
        </p:txBody>
      </p:sp>
      <p:sp>
        <p:nvSpPr>
          <p:cNvPr id="6" name="Rounded Rectangle 6"/>
          <p:cNvSpPr/>
          <p:nvPr/>
        </p:nvSpPr>
        <p:spPr>
          <a:xfrm>
            <a:off x="238125" y="2527300"/>
            <a:ext cx="2160588" cy="647700"/>
          </a:xfrm>
          <a:prstGeom prst="round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US" dirty="0"/>
              <a:t>Alternatives</a:t>
            </a:r>
          </a:p>
        </p:txBody>
      </p:sp>
      <p:sp>
        <p:nvSpPr>
          <p:cNvPr id="7" name="Rounded Rectangle 7"/>
          <p:cNvSpPr/>
          <p:nvPr/>
        </p:nvSpPr>
        <p:spPr>
          <a:xfrm>
            <a:off x="250825" y="3406775"/>
            <a:ext cx="2160588" cy="647700"/>
          </a:xfrm>
          <a:prstGeom prst="round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US" dirty="0"/>
              <a:t>Model</a:t>
            </a:r>
          </a:p>
        </p:txBody>
      </p:sp>
      <p:sp>
        <p:nvSpPr>
          <p:cNvPr id="8" name="Rounded Rectangle 8"/>
          <p:cNvSpPr/>
          <p:nvPr/>
        </p:nvSpPr>
        <p:spPr>
          <a:xfrm>
            <a:off x="250825" y="4305300"/>
            <a:ext cx="2160588" cy="647700"/>
          </a:xfrm>
          <a:prstGeom prst="roundRect">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r>
              <a:rPr lang="en-US" dirty="0"/>
              <a:t>Analysis</a:t>
            </a:r>
          </a:p>
        </p:txBody>
      </p:sp>
      <p:sp>
        <p:nvSpPr>
          <p:cNvPr id="9" name="Rounded Rectangle 9"/>
          <p:cNvSpPr/>
          <p:nvPr/>
        </p:nvSpPr>
        <p:spPr>
          <a:xfrm>
            <a:off x="238125" y="5222875"/>
            <a:ext cx="2160588" cy="647700"/>
          </a:xfrm>
          <a:prstGeom prst="roundRect">
            <a:avLst/>
          </a:prstGeom>
        </p:spPr>
        <p:style>
          <a:lnRef idx="3">
            <a:schemeClr val="lt1"/>
          </a:lnRef>
          <a:fillRef idx="1">
            <a:schemeClr val="accent5"/>
          </a:fillRef>
          <a:effectRef idx="1">
            <a:schemeClr val="accent5"/>
          </a:effectRef>
          <a:fontRef idx="minor">
            <a:schemeClr val="lt1"/>
          </a:fontRef>
        </p:style>
        <p:txBody>
          <a:bodyPr anchor="ctr"/>
          <a:lstStyle/>
          <a:p>
            <a:pPr algn="ctr">
              <a:defRPr/>
            </a:pPr>
            <a:r>
              <a:rPr lang="en-US" dirty="0"/>
              <a:t>Results</a:t>
            </a:r>
          </a:p>
        </p:txBody>
      </p:sp>
      <p:pic>
        <p:nvPicPr>
          <p:cNvPr id="11" name="图片 10"/>
          <p:cNvPicPr/>
          <p:nvPr/>
        </p:nvPicPr>
        <p:blipFill>
          <a:blip r:embed="rId2" cstate="print"/>
          <a:srcRect l="12065" t="18600" r="7552" b="10313"/>
          <a:stretch>
            <a:fillRect/>
          </a:stretch>
        </p:blipFill>
        <p:spPr bwMode="auto">
          <a:xfrm>
            <a:off x="2895600" y="2819400"/>
            <a:ext cx="5029200" cy="3558396"/>
          </a:xfrm>
          <a:prstGeom prst="rect">
            <a:avLst/>
          </a:prstGeom>
          <a:noFill/>
          <a:ln w="9525">
            <a:noFill/>
            <a:miter lim="800000"/>
            <a:headEnd/>
            <a:tailEnd/>
          </a:ln>
        </p:spPr>
      </p:pic>
    </p:spTree>
    <p:extLst>
      <p:ext uri="{BB962C8B-B14F-4D97-AF65-F5344CB8AC3E}">
        <p14:creationId xmlns="" xmlns:p14="http://schemas.microsoft.com/office/powerpoint/2010/main" val="2488738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924800" cy="1143000"/>
          </a:xfrm>
        </p:spPr>
        <p:txBody>
          <a:bodyPr/>
          <a:lstStyle/>
          <a:p>
            <a:r>
              <a:rPr lang="en-US" altLang="zh-CN" dirty="0" smtClean="0"/>
              <a:t>Analysis results from different formula</a:t>
            </a:r>
            <a:endParaRPr lang="zh-CN" altLang="en-US" dirty="0"/>
          </a:p>
        </p:txBody>
      </p:sp>
      <p:sp>
        <p:nvSpPr>
          <p:cNvPr id="3" name="内容占位符 2"/>
          <p:cNvSpPr>
            <a:spLocks noGrp="1"/>
          </p:cNvSpPr>
          <p:nvPr>
            <p:ph sz="quarter" idx="1"/>
          </p:nvPr>
        </p:nvSpPr>
        <p:spPr/>
        <p:txBody>
          <a:bodyPr/>
          <a:lstStyle/>
          <a:p>
            <a:r>
              <a:rPr lang="en-US" altLang="zh-CN" dirty="0" smtClean="0"/>
              <a:t>Additive(negative)</a:t>
            </a:r>
          </a:p>
          <a:p>
            <a:pPr>
              <a:buNone/>
            </a:pPr>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r>
              <a:rPr lang="en-US" altLang="zh-CN" dirty="0" smtClean="0"/>
              <a:t>Multiplicative</a:t>
            </a:r>
          </a:p>
          <a:p>
            <a:pPr>
              <a:buNone/>
            </a:pPr>
            <a:endParaRPr lang="en-US" altLang="zh-CN" dirty="0" smtClean="0"/>
          </a:p>
          <a:p>
            <a:pPr>
              <a:buNone/>
            </a:pPr>
            <a:endParaRPr lang="zh-CN" altLang="en-US" dirty="0"/>
          </a:p>
        </p:txBody>
      </p:sp>
      <p:pic>
        <p:nvPicPr>
          <p:cNvPr id="6" name="Picture 2"/>
          <p:cNvPicPr>
            <a:picLocks noChangeAspect="1" noChangeArrowheads="1"/>
          </p:cNvPicPr>
          <p:nvPr/>
        </p:nvPicPr>
        <p:blipFill>
          <a:blip r:embed="rId3" cstate="print"/>
          <a:srcRect/>
          <a:stretch>
            <a:fillRect/>
          </a:stretch>
        </p:blipFill>
        <p:spPr bwMode="auto">
          <a:xfrm>
            <a:off x="533400" y="2057400"/>
            <a:ext cx="7620000" cy="1905000"/>
          </a:xfrm>
          <a:prstGeom prst="rect">
            <a:avLst/>
          </a:prstGeom>
          <a:noFill/>
          <a:ln w="9525">
            <a:noFill/>
            <a:miter lim="800000"/>
            <a:headEnd/>
            <a:tailEnd/>
          </a:ln>
        </p:spPr>
      </p:pic>
      <p:pic>
        <p:nvPicPr>
          <p:cNvPr id="7" name="Picture 3"/>
          <p:cNvPicPr>
            <a:picLocks noChangeAspect="1" noChangeArrowheads="1"/>
          </p:cNvPicPr>
          <p:nvPr/>
        </p:nvPicPr>
        <p:blipFill>
          <a:blip r:embed="rId4" cstate="print"/>
          <a:srcRect/>
          <a:stretch>
            <a:fillRect/>
          </a:stretch>
        </p:blipFill>
        <p:spPr bwMode="auto">
          <a:xfrm>
            <a:off x="533400" y="4724400"/>
            <a:ext cx="762000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Analysis results from different formula</a:t>
            </a:r>
            <a:endParaRPr lang="zh-CN" altLang="en-US" dirty="0"/>
          </a:p>
        </p:txBody>
      </p:sp>
      <p:sp>
        <p:nvSpPr>
          <p:cNvPr id="7" name="内容占位符 6"/>
          <p:cNvSpPr>
            <a:spLocks noGrp="1"/>
          </p:cNvSpPr>
          <p:nvPr>
            <p:ph sz="quarter" idx="1"/>
          </p:nvPr>
        </p:nvSpPr>
        <p:spPr/>
        <p:txBody>
          <a:bodyPr/>
          <a:lstStyle/>
          <a:p>
            <a:r>
              <a:rPr lang="en-US" altLang="zh-CN" dirty="0" smtClean="0"/>
              <a:t>From the short term formula-Multiplicative and the short term formula-Additive(negative),</a:t>
            </a:r>
          </a:p>
          <a:p>
            <a:pPr>
              <a:buNone/>
            </a:pPr>
            <a:endParaRPr lang="en-US" altLang="zh-CN" dirty="0" smtClean="0"/>
          </a:p>
          <a:p>
            <a:pPr>
              <a:buNone/>
            </a:pPr>
            <a:endParaRPr lang="en-US" altLang="zh-CN" dirty="0" smtClean="0"/>
          </a:p>
          <a:p>
            <a:pPr>
              <a:buNone/>
            </a:pPr>
            <a:r>
              <a:rPr lang="en-US" altLang="zh-CN" dirty="0" smtClean="0"/>
              <a:t>                  Hong Kong is the first choice </a:t>
            </a:r>
          </a:p>
          <a:p>
            <a:pPr>
              <a:buNone/>
            </a:pPr>
            <a:r>
              <a:rPr lang="en-US" altLang="zh-CN" dirty="0" smtClean="0"/>
              <a:t>                        for Home Depot in Asia</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Line 2"/>
          <p:cNvSpPr>
            <a:spLocks noChangeShapeType="1"/>
          </p:cNvSpPr>
          <p:nvPr/>
        </p:nvSpPr>
        <p:spPr bwMode="black">
          <a:xfrm>
            <a:off x="2928938" y="5543550"/>
            <a:ext cx="4800600" cy="0"/>
          </a:xfrm>
          <a:prstGeom prst="line">
            <a:avLst/>
          </a:prstGeom>
          <a:noFill/>
          <a:ln w="2857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5843" name="Rectangle 3"/>
          <p:cNvSpPr>
            <a:spLocks noChangeArrowheads="1"/>
          </p:cNvSpPr>
          <p:nvPr/>
        </p:nvSpPr>
        <p:spPr bwMode="black">
          <a:xfrm>
            <a:off x="3614738" y="5081885"/>
            <a:ext cx="3552825"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CN" sz="2400" dirty="0" smtClean="0">
                <a:ea typeface="宋体" charset="-122"/>
              </a:rPr>
              <a:t>Results</a:t>
            </a:r>
          </a:p>
        </p:txBody>
      </p:sp>
      <p:sp>
        <p:nvSpPr>
          <p:cNvPr id="35844" name="Line 4"/>
          <p:cNvSpPr>
            <a:spLocks noChangeShapeType="1"/>
          </p:cNvSpPr>
          <p:nvPr/>
        </p:nvSpPr>
        <p:spPr bwMode="black">
          <a:xfrm>
            <a:off x="2971800" y="2743200"/>
            <a:ext cx="4800600" cy="0"/>
          </a:xfrm>
          <a:prstGeom prst="line">
            <a:avLst/>
          </a:prstGeom>
          <a:noFill/>
          <a:ln w="2857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5847" name="Rectangle 7"/>
          <p:cNvSpPr>
            <a:spLocks noGrp="1" noChangeArrowheads="1"/>
          </p:cNvSpPr>
          <p:nvPr>
            <p:ph type="title"/>
          </p:nvPr>
        </p:nvSpPr>
        <p:spPr/>
        <p:txBody>
          <a:bodyPr/>
          <a:lstStyle/>
          <a:p>
            <a:r>
              <a:rPr lang="en-US" altLang="zh-CN" dirty="0" smtClean="0">
                <a:ea typeface="宋体" charset="-122"/>
              </a:rPr>
              <a:t>Agenda</a:t>
            </a:r>
            <a:endParaRPr lang="en-US" altLang="zh-CN" dirty="0">
              <a:ea typeface="宋体" charset="-122"/>
            </a:endParaRPr>
          </a:p>
        </p:txBody>
      </p:sp>
      <p:sp>
        <p:nvSpPr>
          <p:cNvPr id="35848" name="Rectangle 8"/>
          <p:cNvSpPr>
            <a:spLocks noChangeArrowheads="1"/>
          </p:cNvSpPr>
          <p:nvPr/>
        </p:nvSpPr>
        <p:spPr bwMode="black">
          <a:xfrm>
            <a:off x="3529185" y="2281535"/>
            <a:ext cx="3552825"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CN" sz="2400" dirty="0" smtClean="0">
                <a:ea typeface="宋体" charset="-122"/>
              </a:rPr>
              <a:t>Background</a:t>
            </a:r>
          </a:p>
        </p:txBody>
      </p:sp>
      <p:sp>
        <p:nvSpPr>
          <p:cNvPr id="35849" name="Line 9"/>
          <p:cNvSpPr>
            <a:spLocks noChangeShapeType="1"/>
          </p:cNvSpPr>
          <p:nvPr/>
        </p:nvSpPr>
        <p:spPr bwMode="black">
          <a:xfrm>
            <a:off x="3462338" y="3429000"/>
            <a:ext cx="4800600" cy="0"/>
          </a:xfrm>
          <a:prstGeom prst="line">
            <a:avLst/>
          </a:prstGeom>
          <a:noFill/>
          <a:ln w="2857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5850" name="Rectangle 10"/>
          <p:cNvSpPr>
            <a:spLocks noChangeArrowheads="1"/>
          </p:cNvSpPr>
          <p:nvPr/>
        </p:nvSpPr>
        <p:spPr bwMode="black">
          <a:xfrm>
            <a:off x="4098073" y="2906793"/>
            <a:ext cx="4164865"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r>
              <a:rPr lang="en-US" altLang="zh-CN" sz="2400" dirty="0" smtClean="0">
                <a:ea typeface="宋体" charset="-122"/>
              </a:rPr>
              <a:t>Alternatives</a:t>
            </a:r>
            <a:endParaRPr lang="en-US" altLang="zh-CN" sz="2400" dirty="0">
              <a:ea typeface="宋体" charset="-122"/>
            </a:endParaRPr>
          </a:p>
        </p:txBody>
      </p:sp>
      <p:sp>
        <p:nvSpPr>
          <p:cNvPr id="35851" name="Line 11"/>
          <p:cNvSpPr>
            <a:spLocks noChangeShapeType="1"/>
          </p:cNvSpPr>
          <p:nvPr/>
        </p:nvSpPr>
        <p:spPr bwMode="black">
          <a:xfrm>
            <a:off x="3657600" y="4154488"/>
            <a:ext cx="4800600" cy="0"/>
          </a:xfrm>
          <a:prstGeom prst="line">
            <a:avLst/>
          </a:prstGeom>
          <a:noFill/>
          <a:ln w="2857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5852" name="Rectangle 12"/>
          <p:cNvSpPr>
            <a:spLocks noChangeArrowheads="1"/>
          </p:cNvSpPr>
          <p:nvPr/>
        </p:nvSpPr>
        <p:spPr bwMode="black">
          <a:xfrm>
            <a:off x="4343400" y="3716670"/>
            <a:ext cx="3552825"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CN" sz="2400" dirty="0" smtClean="0">
                <a:ea typeface="宋体" charset="-122"/>
              </a:rPr>
              <a:t>Modeling Process</a:t>
            </a:r>
            <a:endParaRPr lang="en-US" altLang="zh-CN" sz="2400" dirty="0">
              <a:ea typeface="宋体" charset="-122"/>
            </a:endParaRPr>
          </a:p>
        </p:txBody>
      </p:sp>
      <p:sp>
        <p:nvSpPr>
          <p:cNvPr id="35853" name="Line 13"/>
          <p:cNvSpPr>
            <a:spLocks noChangeShapeType="1"/>
          </p:cNvSpPr>
          <p:nvPr/>
        </p:nvSpPr>
        <p:spPr bwMode="black">
          <a:xfrm>
            <a:off x="3462338" y="4876800"/>
            <a:ext cx="4800600" cy="0"/>
          </a:xfrm>
          <a:prstGeom prst="line">
            <a:avLst/>
          </a:prstGeom>
          <a:noFill/>
          <a:ln w="28575" cap="rnd">
            <a:solidFill>
              <a:schemeClr val="tx1"/>
            </a:solidFill>
            <a:prstDash val="sysDot"/>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5854" name="Rectangle 14"/>
          <p:cNvSpPr>
            <a:spLocks noChangeArrowheads="1"/>
          </p:cNvSpPr>
          <p:nvPr/>
        </p:nvSpPr>
        <p:spPr bwMode="black">
          <a:xfrm>
            <a:off x="4114799" y="4422716"/>
            <a:ext cx="3552825"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zh-CN" sz="2400" dirty="0" smtClean="0">
                <a:ea typeface="宋体" charset="-122"/>
              </a:rPr>
              <a:t>Analysis</a:t>
            </a:r>
            <a:endParaRPr lang="en-US" altLang="zh-CN" sz="2400" dirty="0">
              <a:ea typeface="宋体" charset="-122"/>
            </a:endParaRPr>
          </a:p>
        </p:txBody>
      </p:sp>
      <p:grpSp>
        <p:nvGrpSpPr>
          <p:cNvPr id="35934" name="Group 94"/>
          <p:cNvGrpSpPr>
            <a:grpSpLocks/>
          </p:cNvGrpSpPr>
          <p:nvPr/>
        </p:nvGrpSpPr>
        <p:grpSpPr bwMode="auto">
          <a:xfrm>
            <a:off x="2813050" y="2351088"/>
            <a:ext cx="393700" cy="393700"/>
            <a:chOff x="2543" y="1006"/>
            <a:chExt cx="416" cy="416"/>
          </a:xfrm>
        </p:grpSpPr>
        <p:sp>
          <p:nvSpPr>
            <p:cNvPr id="35892" name="Oval 52"/>
            <p:cNvSpPr>
              <a:spLocks noChangeArrowheads="1"/>
            </p:cNvSpPr>
            <p:nvPr/>
          </p:nvSpPr>
          <p:spPr bwMode="gray">
            <a:xfrm>
              <a:off x="2543" y="1006"/>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a:solidFill>
                <a:srgbClr val="DDDDDD"/>
              </a:solidFill>
              <a:round/>
              <a:headEnd/>
              <a:tailEnd/>
            </a:ln>
            <a:effectLst>
              <a:outerShdw dist="35921" dir="2700000" algn="ctr" rotWithShape="0">
                <a:schemeClr val="bg2">
                  <a:alpha val="50000"/>
                </a:schemeClr>
              </a:outerShdw>
            </a:effectLst>
          </p:spPr>
          <p:txBody>
            <a:bodyPr wrap="none" anchor="ctr"/>
            <a:lstStyle/>
            <a:p>
              <a:endParaRPr lang="zh-CN" altLang="en-US"/>
            </a:p>
          </p:txBody>
        </p:sp>
        <p:grpSp>
          <p:nvGrpSpPr>
            <p:cNvPr id="35893" name="Group 53"/>
            <p:cNvGrpSpPr>
              <a:grpSpLocks/>
            </p:cNvGrpSpPr>
            <p:nvPr/>
          </p:nvGrpSpPr>
          <p:grpSpPr bwMode="auto">
            <a:xfrm rot="-2288454">
              <a:off x="2578" y="1034"/>
              <a:ext cx="348" cy="356"/>
              <a:chOff x="887" y="2040"/>
              <a:chExt cx="433" cy="422"/>
            </a:xfrm>
          </p:grpSpPr>
          <p:pic>
            <p:nvPicPr>
              <p:cNvPr id="35894" name="Picture 54"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887" y="2040"/>
                <a:ext cx="430" cy="420"/>
              </a:xfrm>
              <a:prstGeom prst="rect">
                <a:avLst/>
              </a:prstGeom>
              <a:noFill/>
              <a:extLst>
                <a:ext uri="{909E8E84-426E-40DD-AFC4-6F175D3DCCD1}">
                  <a14:hiddenFill xmlns="" xmlns:a14="http://schemas.microsoft.com/office/drawing/2010/main">
                    <a:solidFill>
                      <a:srgbClr val="FFFFFF"/>
                    </a:solidFill>
                  </a14:hiddenFill>
                </a:ext>
              </a:extLst>
            </p:spPr>
          </p:pic>
          <p:sp>
            <p:nvSpPr>
              <p:cNvPr id="35895" name="Oval 55"/>
              <p:cNvSpPr>
                <a:spLocks noChangeArrowheads="1"/>
              </p:cNvSpPr>
              <p:nvPr/>
            </p:nvSpPr>
            <p:spPr bwMode="gray">
              <a:xfrm>
                <a:off x="887" y="2040"/>
                <a:ext cx="433" cy="422"/>
              </a:xfrm>
              <a:prstGeom prst="ellipse">
                <a:avLst/>
              </a:prstGeom>
              <a:gradFill rotWithShape="1">
                <a:gsLst>
                  <a:gs pos="0">
                    <a:schemeClr val="accent1">
                      <a:gamma/>
                      <a:shade val="34902"/>
                      <a:invGamma/>
                      <a:alpha val="89999"/>
                    </a:schemeClr>
                  </a:gs>
                  <a:gs pos="50000">
                    <a:schemeClr val="accent1">
                      <a:alpha val="75000"/>
                    </a:schemeClr>
                  </a:gs>
                  <a:gs pos="100000">
                    <a:schemeClr val="accent1">
                      <a:gamma/>
                      <a:shade val="34902"/>
                      <a:invGamma/>
                      <a:alpha val="89999"/>
                    </a:schemeClr>
                  </a:gs>
                </a:gsLst>
                <a:lin ang="189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pic>
            <p:nvPicPr>
              <p:cNvPr id="35896" name="Picture 56" descr="Picture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gray">
              <a:xfrm>
                <a:off x="930" y="2044"/>
                <a:ext cx="345" cy="149"/>
              </a:xfrm>
              <a:prstGeom prst="rect">
                <a:avLst/>
              </a:prstGeom>
              <a:noFill/>
              <a:extLst>
                <a:ext uri="{909E8E84-426E-40DD-AFC4-6F175D3DCCD1}">
                  <a14:hiddenFill xmlns="" xmlns:a14="http://schemas.microsoft.com/office/drawing/2010/main">
                    <a:solidFill>
                      <a:srgbClr val="FFFFFF"/>
                    </a:solidFill>
                  </a14:hiddenFill>
                </a:ext>
              </a:extLst>
            </p:spPr>
          </p:pic>
        </p:grpSp>
        <p:pic>
          <p:nvPicPr>
            <p:cNvPr id="35897" name="Picture 57"/>
            <p:cNvPicPr>
              <a:picLocks noChangeAspect="1" noChangeArrowheads="1"/>
            </p:cNvPicPr>
            <p:nvPr/>
          </p:nvPicPr>
          <p:blipFill>
            <a:blip r:embed="rId5" cstate="print">
              <a:extLst>
                <a:ext uri="{28A0092B-C50C-407E-A947-70E740481C1C}">
                  <a14:useLocalDpi xmlns="" xmlns:a14="http://schemas.microsoft.com/office/drawing/2010/main" val="0"/>
                </a:ext>
              </a:extLst>
            </a:blip>
            <a:srcRect l="12015" t="9302" r="12404" b="12598"/>
            <a:stretch>
              <a:fillRect/>
            </a:stretch>
          </p:blipFill>
          <p:spPr bwMode="gray">
            <a:xfrm>
              <a:off x="2570" y="1020"/>
              <a:ext cx="359" cy="3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5933" name="Group 93"/>
          <p:cNvGrpSpPr>
            <a:grpSpLocks/>
          </p:cNvGrpSpPr>
          <p:nvPr/>
        </p:nvGrpSpPr>
        <p:grpSpPr bwMode="auto">
          <a:xfrm>
            <a:off x="3325813" y="3049588"/>
            <a:ext cx="393700" cy="393700"/>
            <a:chOff x="3071" y="1006"/>
            <a:chExt cx="416" cy="416"/>
          </a:xfrm>
        </p:grpSpPr>
        <p:sp>
          <p:nvSpPr>
            <p:cNvPr id="35902" name="Oval 62"/>
            <p:cNvSpPr>
              <a:spLocks noChangeArrowheads="1"/>
            </p:cNvSpPr>
            <p:nvPr/>
          </p:nvSpPr>
          <p:spPr bwMode="gray">
            <a:xfrm>
              <a:off x="3071" y="1006"/>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a:solidFill>
                <a:srgbClr val="DDDDDD"/>
              </a:solidFill>
              <a:round/>
              <a:headEnd/>
              <a:tailEnd/>
            </a:ln>
            <a:effectLst>
              <a:outerShdw dist="35921" dir="2700000" algn="ctr" rotWithShape="0">
                <a:schemeClr val="bg2">
                  <a:alpha val="50000"/>
                </a:schemeClr>
              </a:outerShdw>
            </a:effectLst>
          </p:spPr>
          <p:txBody>
            <a:bodyPr wrap="none" anchor="ctr"/>
            <a:lstStyle/>
            <a:p>
              <a:endParaRPr lang="zh-CN" altLang="en-US"/>
            </a:p>
          </p:txBody>
        </p:sp>
        <p:grpSp>
          <p:nvGrpSpPr>
            <p:cNvPr id="35903" name="Group 63"/>
            <p:cNvGrpSpPr>
              <a:grpSpLocks/>
            </p:cNvGrpSpPr>
            <p:nvPr/>
          </p:nvGrpSpPr>
          <p:grpSpPr bwMode="auto">
            <a:xfrm rot="-2288454">
              <a:off x="3106" y="1034"/>
              <a:ext cx="348" cy="356"/>
              <a:chOff x="887" y="2040"/>
              <a:chExt cx="433" cy="422"/>
            </a:xfrm>
          </p:grpSpPr>
          <p:pic>
            <p:nvPicPr>
              <p:cNvPr id="35904" name="Picture 64"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887" y="2040"/>
                <a:ext cx="430" cy="420"/>
              </a:xfrm>
              <a:prstGeom prst="rect">
                <a:avLst/>
              </a:prstGeom>
              <a:noFill/>
              <a:extLst>
                <a:ext uri="{909E8E84-426E-40DD-AFC4-6F175D3DCCD1}">
                  <a14:hiddenFill xmlns="" xmlns:a14="http://schemas.microsoft.com/office/drawing/2010/main">
                    <a:solidFill>
                      <a:srgbClr val="FFFFFF"/>
                    </a:solidFill>
                  </a14:hiddenFill>
                </a:ext>
              </a:extLst>
            </p:spPr>
          </p:pic>
          <p:sp>
            <p:nvSpPr>
              <p:cNvPr id="35905" name="Oval 65"/>
              <p:cNvSpPr>
                <a:spLocks noChangeArrowheads="1"/>
              </p:cNvSpPr>
              <p:nvPr/>
            </p:nvSpPr>
            <p:spPr bwMode="gray">
              <a:xfrm>
                <a:off x="887" y="2040"/>
                <a:ext cx="433" cy="422"/>
              </a:xfrm>
              <a:prstGeom prst="ellipse">
                <a:avLst/>
              </a:prstGeom>
              <a:gradFill rotWithShape="1">
                <a:gsLst>
                  <a:gs pos="0">
                    <a:schemeClr val="accent2">
                      <a:gamma/>
                      <a:shade val="34902"/>
                      <a:invGamma/>
                      <a:alpha val="89999"/>
                    </a:schemeClr>
                  </a:gs>
                  <a:gs pos="50000">
                    <a:schemeClr val="accent2">
                      <a:alpha val="75000"/>
                    </a:schemeClr>
                  </a:gs>
                  <a:gs pos="100000">
                    <a:schemeClr val="accent2">
                      <a:gamma/>
                      <a:shade val="34902"/>
                      <a:invGamma/>
                      <a:alpha val="89999"/>
                    </a:schemeClr>
                  </a:gs>
                </a:gsLst>
                <a:lin ang="189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pic>
            <p:nvPicPr>
              <p:cNvPr id="35906" name="Picture 66" descr="Picture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gray">
              <a:xfrm>
                <a:off x="930" y="2044"/>
                <a:ext cx="345" cy="149"/>
              </a:xfrm>
              <a:prstGeom prst="rect">
                <a:avLst/>
              </a:prstGeom>
              <a:noFill/>
              <a:extLst>
                <a:ext uri="{909E8E84-426E-40DD-AFC4-6F175D3DCCD1}">
                  <a14:hiddenFill xmlns="" xmlns:a14="http://schemas.microsoft.com/office/drawing/2010/main">
                    <a:solidFill>
                      <a:srgbClr val="FFFFFF"/>
                    </a:solidFill>
                  </a14:hiddenFill>
                </a:ext>
              </a:extLst>
            </p:spPr>
          </p:pic>
        </p:grpSp>
        <p:pic>
          <p:nvPicPr>
            <p:cNvPr id="35926" name="Picture 86"/>
            <p:cNvPicPr>
              <a:picLocks noChangeAspect="1" noChangeArrowheads="1"/>
            </p:cNvPicPr>
            <p:nvPr/>
          </p:nvPicPr>
          <p:blipFill>
            <a:blip r:embed="rId5" cstate="print">
              <a:extLst>
                <a:ext uri="{28A0092B-C50C-407E-A947-70E740481C1C}">
                  <a14:useLocalDpi xmlns="" xmlns:a14="http://schemas.microsoft.com/office/drawing/2010/main" val="0"/>
                </a:ext>
              </a:extLst>
            </a:blip>
            <a:srcRect l="12015" t="9302" r="12404" b="12598"/>
            <a:stretch>
              <a:fillRect/>
            </a:stretch>
          </p:blipFill>
          <p:spPr bwMode="gray">
            <a:xfrm>
              <a:off x="3098" y="1020"/>
              <a:ext cx="359" cy="3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5932" name="Group 92"/>
          <p:cNvGrpSpPr>
            <a:grpSpLocks/>
          </p:cNvGrpSpPr>
          <p:nvPr/>
        </p:nvGrpSpPr>
        <p:grpSpPr bwMode="auto">
          <a:xfrm>
            <a:off x="3494088" y="3771900"/>
            <a:ext cx="393700" cy="393700"/>
            <a:chOff x="3647" y="1006"/>
            <a:chExt cx="416" cy="416"/>
          </a:xfrm>
        </p:grpSpPr>
        <p:sp>
          <p:nvSpPr>
            <p:cNvPr id="35907" name="Oval 67"/>
            <p:cNvSpPr>
              <a:spLocks noChangeArrowheads="1"/>
            </p:cNvSpPr>
            <p:nvPr/>
          </p:nvSpPr>
          <p:spPr bwMode="gray">
            <a:xfrm>
              <a:off x="3647" y="1006"/>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a:solidFill>
                <a:srgbClr val="DDDDDD"/>
              </a:solidFill>
              <a:round/>
              <a:headEnd/>
              <a:tailEnd/>
            </a:ln>
            <a:effectLst>
              <a:outerShdw dist="35921" dir="2700000" algn="ctr" rotWithShape="0">
                <a:schemeClr val="bg2">
                  <a:alpha val="50000"/>
                </a:schemeClr>
              </a:outerShdw>
            </a:effectLst>
          </p:spPr>
          <p:txBody>
            <a:bodyPr wrap="none" anchor="ctr"/>
            <a:lstStyle/>
            <a:p>
              <a:endParaRPr lang="zh-CN" altLang="en-US"/>
            </a:p>
          </p:txBody>
        </p:sp>
        <p:grpSp>
          <p:nvGrpSpPr>
            <p:cNvPr id="35908" name="Group 68"/>
            <p:cNvGrpSpPr>
              <a:grpSpLocks/>
            </p:cNvGrpSpPr>
            <p:nvPr/>
          </p:nvGrpSpPr>
          <p:grpSpPr bwMode="auto">
            <a:xfrm rot="-2288454">
              <a:off x="3682" y="1034"/>
              <a:ext cx="348" cy="356"/>
              <a:chOff x="887" y="2040"/>
              <a:chExt cx="433" cy="422"/>
            </a:xfrm>
          </p:grpSpPr>
          <p:pic>
            <p:nvPicPr>
              <p:cNvPr id="35909" name="Picture 69"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887" y="2040"/>
                <a:ext cx="430" cy="420"/>
              </a:xfrm>
              <a:prstGeom prst="rect">
                <a:avLst/>
              </a:prstGeom>
              <a:noFill/>
              <a:extLst>
                <a:ext uri="{909E8E84-426E-40DD-AFC4-6F175D3DCCD1}">
                  <a14:hiddenFill xmlns="" xmlns:a14="http://schemas.microsoft.com/office/drawing/2010/main">
                    <a:solidFill>
                      <a:srgbClr val="FFFFFF"/>
                    </a:solidFill>
                  </a14:hiddenFill>
                </a:ext>
              </a:extLst>
            </p:spPr>
          </p:pic>
          <p:sp>
            <p:nvSpPr>
              <p:cNvPr id="35910" name="Oval 70"/>
              <p:cNvSpPr>
                <a:spLocks noChangeArrowheads="1"/>
              </p:cNvSpPr>
              <p:nvPr/>
            </p:nvSpPr>
            <p:spPr bwMode="gray">
              <a:xfrm>
                <a:off x="887" y="2040"/>
                <a:ext cx="433" cy="422"/>
              </a:xfrm>
              <a:prstGeom prst="ellipse">
                <a:avLst/>
              </a:prstGeom>
              <a:gradFill rotWithShape="1">
                <a:gsLst>
                  <a:gs pos="0">
                    <a:schemeClr val="hlink">
                      <a:gamma/>
                      <a:shade val="34902"/>
                      <a:invGamma/>
                      <a:alpha val="89999"/>
                    </a:schemeClr>
                  </a:gs>
                  <a:gs pos="50000">
                    <a:schemeClr val="hlink">
                      <a:alpha val="75000"/>
                    </a:schemeClr>
                  </a:gs>
                  <a:gs pos="100000">
                    <a:schemeClr val="hlink">
                      <a:gamma/>
                      <a:shade val="34902"/>
                      <a:invGamma/>
                      <a:alpha val="89999"/>
                    </a:schemeClr>
                  </a:gs>
                </a:gsLst>
                <a:lin ang="189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pic>
            <p:nvPicPr>
              <p:cNvPr id="35911" name="Picture 71" descr="Picture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gray">
              <a:xfrm>
                <a:off x="930" y="2044"/>
                <a:ext cx="345" cy="149"/>
              </a:xfrm>
              <a:prstGeom prst="rect">
                <a:avLst/>
              </a:prstGeom>
              <a:noFill/>
              <a:extLst>
                <a:ext uri="{909E8E84-426E-40DD-AFC4-6F175D3DCCD1}">
                  <a14:hiddenFill xmlns="" xmlns:a14="http://schemas.microsoft.com/office/drawing/2010/main">
                    <a:solidFill>
                      <a:srgbClr val="FFFFFF"/>
                    </a:solidFill>
                  </a14:hiddenFill>
                </a:ext>
              </a:extLst>
            </p:spPr>
          </p:pic>
        </p:grpSp>
        <p:pic>
          <p:nvPicPr>
            <p:cNvPr id="35927" name="Picture 87"/>
            <p:cNvPicPr>
              <a:picLocks noChangeAspect="1" noChangeArrowheads="1"/>
            </p:cNvPicPr>
            <p:nvPr/>
          </p:nvPicPr>
          <p:blipFill>
            <a:blip r:embed="rId5" cstate="print">
              <a:extLst>
                <a:ext uri="{28A0092B-C50C-407E-A947-70E740481C1C}">
                  <a14:useLocalDpi xmlns="" xmlns:a14="http://schemas.microsoft.com/office/drawing/2010/main" val="0"/>
                </a:ext>
              </a:extLst>
            </a:blip>
            <a:srcRect l="12015" t="9302" r="12404" b="12598"/>
            <a:stretch>
              <a:fillRect/>
            </a:stretch>
          </p:blipFill>
          <p:spPr bwMode="gray">
            <a:xfrm>
              <a:off x="3676" y="1020"/>
              <a:ext cx="359" cy="3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5931" name="Group 91"/>
          <p:cNvGrpSpPr>
            <a:grpSpLocks/>
          </p:cNvGrpSpPr>
          <p:nvPr/>
        </p:nvGrpSpPr>
        <p:grpSpPr bwMode="auto">
          <a:xfrm>
            <a:off x="3309938" y="4484688"/>
            <a:ext cx="393700" cy="393700"/>
            <a:chOff x="4213" y="1006"/>
            <a:chExt cx="416" cy="416"/>
          </a:xfrm>
        </p:grpSpPr>
        <p:sp>
          <p:nvSpPr>
            <p:cNvPr id="35912" name="Oval 72"/>
            <p:cNvSpPr>
              <a:spLocks noChangeArrowheads="1"/>
            </p:cNvSpPr>
            <p:nvPr/>
          </p:nvSpPr>
          <p:spPr bwMode="gray">
            <a:xfrm>
              <a:off x="4213" y="1006"/>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a:solidFill>
                <a:srgbClr val="DDDDDD"/>
              </a:solidFill>
              <a:round/>
              <a:headEnd/>
              <a:tailEnd/>
            </a:ln>
            <a:effectLst>
              <a:outerShdw dist="35921" dir="2700000" algn="ctr" rotWithShape="0">
                <a:schemeClr val="bg2">
                  <a:alpha val="50000"/>
                </a:schemeClr>
              </a:outerShdw>
            </a:effectLst>
          </p:spPr>
          <p:txBody>
            <a:bodyPr wrap="none" anchor="ctr"/>
            <a:lstStyle/>
            <a:p>
              <a:endParaRPr lang="zh-CN" altLang="en-US"/>
            </a:p>
          </p:txBody>
        </p:sp>
        <p:grpSp>
          <p:nvGrpSpPr>
            <p:cNvPr id="35913" name="Group 73"/>
            <p:cNvGrpSpPr>
              <a:grpSpLocks/>
            </p:cNvGrpSpPr>
            <p:nvPr/>
          </p:nvGrpSpPr>
          <p:grpSpPr bwMode="auto">
            <a:xfrm rot="-2288454">
              <a:off x="4248" y="1034"/>
              <a:ext cx="348" cy="356"/>
              <a:chOff x="887" y="2040"/>
              <a:chExt cx="433" cy="422"/>
            </a:xfrm>
          </p:grpSpPr>
          <p:pic>
            <p:nvPicPr>
              <p:cNvPr id="35914" name="Picture 74"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887" y="2040"/>
                <a:ext cx="430" cy="420"/>
              </a:xfrm>
              <a:prstGeom prst="rect">
                <a:avLst/>
              </a:prstGeom>
              <a:noFill/>
              <a:extLst>
                <a:ext uri="{909E8E84-426E-40DD-AFC4-6F175D3DCCD1}">
                  <a14:hiddenFill xmlns="" xmlns:a14="http://schemas.microsoft.com/office/drawing/2010/main">
                    <a:solidFill>
                      <a:srgbClr val="FFFFFF"/>
                    </a:solidFill>
                  </a14:hiddenFill>
                </a:ext>
              </a:extLst>
            </p:spPr>
          </p:pic>
          <p:sp>
            <p:nvSpPr>
              <p:cNvPr id="35915" name="Oval 75"/>
              <p:cNvSpPr>
                <a:spLocks noChangeArrowheads="1"/>
              </p:cNvSpPr>
              <p:nvPr/>
            </p:nvSpPr>
            <p:spPr bwMode="gray">
              <a:xfrm>
                <a:off x="887" y="2040"/>
                <a:ext cx="433" cy="422"/>
              </a:xfrm>
              <a:prstGeom prst="ellipse">
                <a:avLst/>
              </a:prstGeom>
              <a:gradFill rotWithShape="1">
                <a:gsLst>
                  <a:gs pos="0">
                    <a:schemeClr val="folHlink">
                      <a:gamma/>
                      <a:shade val="34902"/>
                      <a:invGamma/>
                      <a:alpha val="89999"/>
                    </a:schemeClr>
                  </a:gs>
                  <a:gs pos="50000">
                    <a:schemeClr val="folHlink">
                      <a:alpha val="75000"/>
                    </a:schemeClr>
                  </a:gs>
                  <a:gs pos="100000">
                    <a:schemeClr val="folHlink">
                      <a:gamma/>
                      <a:shade val="34902"/>
                      <a:invGamma/>
                      <a:alpha val="89999"/>
                    </a:schemeClr>
                  </a:gs>
                </a:gsLst>
                <a:lin ang="189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pic>
            <p:nvPicPr>
              <p:cNvPr id="35916" name="Picture 76" descr="Picture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gray">
              <a:xfrm>
                <a:off x="930" y="2044"/>
                <a:ext cx="345" cy="149"/>
              </a:xfrm>
              <a:prstGeom prst="rect">
                <a:avLst/>
              </a:prstGeom>
              <a:noFill/>
              <a:extLst>
                <a:ext uri="{909E8E84-426E-40DD-AFC4-6F175D3DCCD1}">
                  <a14:hiddenFill xmlns="" xmlns:a14="http://schemas.microsoft.com/office/drawing/2010/main">
                    <a:solidFill>
                      <a:srgbClr val="FFFFFF"/>
                    </a:solidFill>
                  </a14:hiddenFill>
                </a:ext>
              </a:extLst>
            </p:spPr>
          </p:pic>
        </p:grpSp>
        <p:pic>
          <p:nvPicPr>
            <p:cNvPr id="35928" name="Picture 88"/>
            <p:cNvPicPr>
              <a:picLocks noChangeAspect="1" noChangeArrowheads="1"/>
            </p:cNvPicPr>
            <p:nvPr/>
          </p:nvPicPr>
          <p:blipFill>
            <a:blip r:embed="rId5" cstate="print">
              <a:extLst>
                <a:ext uri="{28A0092B-C50C-407E-A947-70E740481C1C}">
                  <a14:useLocalDpi xmlns="" xmlns:a14="http://schemas.microsoft.com/office/drawing/2010/main" val="0"/>
                </a:ext>
              </a:extLst>
            </a:blip>
            <a:srcRect l="12015" t="9302" r="12404" b="12598"/>
            <a:stretch>
              <a:fillRect/>
            </a:stretch>
          </p:blipFill>
          <p:spPr bwMode="gray">
            <a:xfrm>
              <a:off x="4240" y="1020"/>
              <a:ext cx="359" cy="3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grpSp>
        <p:nvGrpSpPr>
          <p:cNvPr id="35930" name="Group 90"/>
          <p:cNvGrpSpPr>
            <a:grpSpLocks/>
          </p:cNvGrpSpPr>
          <p:nvPr/>
        </p:nvGrpSpPr>
        <p:grpSpPr bwMode="auto">
          <a:xfrm>
            <a:off x="2732088" y="5148263"/>
            <a:ext cx="393700" cy="393700"/>
            <a:chOff x="4803" y="1006"/>
            <a:chExt cx="416" cy="416"/>
          </a:xfrm>
        </p:grpSpPr>
        <p:sp>
          <p:nvSpPr>
            <p:cNvPr id="35921" name="Oval 81"/>
            <p:cNvSpPr>
              <a:spLocks noChangeArrowheads="1"/>
            </p:cNvSpPr>
            <p:nvPr/>
          </p:nvSpPr>
          <p:spPr bwMode="gray">
            <a:xfrm>
              <a:off x="4803" y="1006"/>
              <a:ext cx="416" cy="416"/>
            </a:xfrm>
            <a:prstGeom prst="ellipse">
              <a:avLst/>
            </a:prstGeom>
            <a:gradFill rotWithShape="1">
              <a:gsLst>
                <a:gs pos="0">
                  <a:srgbClr val="FFFFFF">
                    <a:gamma/>
                    <a:shade val="54118"/>
                    <a:invGamma/>
                  </a:srgbClr>
                </a:gs>
                <a:gs pos="50000">
                  <a:srgbClr val="FFFFFF"/>
                </a:gs>
                <a:gs pos="100000">
                  <a:srgbClr val="FFFFFF">
                    <a:gamma/>
                    <a:shade val="54118"/>
                    <a:invGamma/>
                  </a:srgbClr>
                </a:gs>
              </a:gsLst>
              <a:lin ang="18900000" scaled="1"/>
            </a:gradFill>
            <a:ln w="9525">
              <a:solidFill>
                <a:srgbClr val="DDDDDD"/>
              </a:solidFill>
              <a:round/>
              <a:headEnd/>
              <a:tailEnd/>
            </a:ln>
            <a:effectLst>
              <a:outerShdw dist="35921" dir="2700000" algn="ctr" rotWithShape="0">
                <a:schemeClr val="bg2">
                  <a:alpha val="50000"/>
                </a:schemeClr>
              </a:outerShdw>
            </a:effectLst>
          </p:spPr>
          <p:txBody>
            <a:bodyPr wrap="none" anchor="ctr"/>
            <a:lstStyle/>
            <a:p>
              <a:endParaRPr lang="zh-CN" altLang="en-US"/>
            </a:p>
          </p:txBody>
        </p:sp>
        <p:grpSp>
          <p:nvGrpSpPr>
            <p:cNvPr id="35922" name="Group 82"/>
            <p:cNvGrpSpPr>
              <a:grpSpLocks/>
            </p:cNvGrpSpPr>
            <p:nvPr/>
          </p:nvGrpSpPr>
          <p:grpSpPr bwMode="auto">
            <a:xfrm rot="-2288454">
              <a:off x="4838" y="1034"/>
              <a:ext cx="348" cy="356"/>
              <a:chOff x="887" y="2040"/>
              <a:chExt cx="433" cy="422"/>
            </a:xfrm>
          </p:grpSpPr>
          <p:pic>
            <p:nvPicPr>
              <p:cNvPr id="35923" name="Picture 83"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887" y="2040"/>
                <a:ext cx="430" cy="420"/>
              </a:xfrm>
              <a:prstGeom prst="rect">
                <a:avLst/>
              </a:prstGeom>
              <a:noFill/>
              <a:extLst>
                <a:ext uri="{909E8E84-426E-40DD-AFC4-6F175D3DCCD1}">
                  <a14:hiddenFill xmlns="" xmlns:a14="http://schemas.microsoft.com/office/drawing/2010/main">
                    <a:solidFill>
                      <a:srgbClr val="FFFFFF"/>
                    </a:solidFill>
                  </a14:hiddenFill>
                </a:ext>
              </a:extLst>
            </p:spPr>
          </p:pic>
          <p:sp>
            <p:nvSpPr>
              <p:cNvPr id="35924" name="Oval 84"/>
              <p:cNvSpPr>
                <a:spLocks noChangeArrowheads="1"/>
              </p:cNvSpPr>
              <p:nvPr/>
            </p:nvSpPr>
            <p:spPr bwMode="gray">
              <a:xfrm>
                <a:off x="887" y="2040"/>
                <a:ext cx="433" cy="422"/>
              </a:xfrm>
              <a:prstGeom prst="ellipse">
                <a:avLst/>
              </a:prstGeom>
              <a:solidFill>
                <a:srgbClr val="FB4F2D">
                  <a:alpha val="75000"/>
                </a:srgbClr>
              </a:soli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pic>
            <p:nvPicPr>
              <p:cNvPr id="35925" name="Picture 85" descr="Picture2"/>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gray">
              <a:xfrm>
                <a:off x="930" y="2044"/>
                <a:ext cx="345" cy="149"/>
              </a:xfrm>
              <a:prstGeom prst="rect">
                <a:avLst/>
              </a:prstGeom>
              <a:noFill/>
              <a:extLst>
                <a:ext uri="{909E8E84-426E-40DD-AFC4-6F175D3DCCD1}">
                  <a14:hiddenFill xmlns="" xmlns:a14="http://schemas.microsoft.com/office/drawing/2010/main">
                    <a:solidFill>
                      <a:srgbClr val="FFFFFF"/>
                    </a:solidFill>
                  </a14:hiddenFill>
                </a:ext>
              </a:extLst>
            </p:spPr>
          </p:pic>
        </p:grpSp>
        <p:pic>
          <p:nvPicPr>
            <p:cNvPr id="35929" name="Picture 89"/>
            <p:cNvPicPr>
              <a:picLocks noChangeAspect="1" noChangeArrowheads="1"/>
            </p:cNvPicPr>
            <p:nvPr/>
          </p:nvPicPr>
          <p:blipFill>
            <a:blip r:embed="rId5" cstate="print">
              <a:extLst>
                <a:ext uri="{28A0092B-C50C-407E-A947-70E740481C1C}">
                  <a14:useLocalDpi xmlns="" xmlns:a14="http://schemas.microsoft.com/office/drawing/2010/main" val="0"/>
                </a:ext>
              </a:extLst>
            </a:blip>
            <a:srcRect l="12015" t="9302" r="12404" b="12598"/>
            <a:stretch>
              <a:fillRect/>
            </a:stretch>
          </p:blipFill>
          <p:spPr bwMode="gray">
            <a:xfrm>
              <a:off x="4830" y="1020"/>
              <a:ext cx="359" cy="37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gr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WordArt 2"/>
          <p:cNvSpPr>
            <a:spLocks noChangeArrowheads="1" noChangeShapeType="1" noTextEdit="1"/>
          </p:cNvSpPr>
          <p:nvPr/>
        </p:nvSpPr>
        <p:spPr bwMode="gray">
          <a:xfrm>
            <a:off x="4572000" y="2868613"/>
            <a:ext cx="4343400" cy="560387"/>
          </a:xfrm>
          <a:prstGeom prst="rect">
            <a:avLst/>
          </a:prstGeom>
        </p:spPr>
        <p:txBody>
          <a:bodyPr wrap="none" fromWordArt="1">
            <a:prstTxWarp prst="textPlain">
              <a:avLst>
                <a:gd name="adj" fmla="val 50000"/>
              </a:avLst>
            </a:prstTxWarp>
          </a:bodyPr>
          <a:lstStyle/>
          <a:p>
            <a:pPr algn="ctr"/>
            <a:r>
              <a:rPr lang="en-US" altLang="zh-CN" sz="3600" kern="10">
                <a:ln w="19050">
                  <a:solidFill>
                    <a:srgbClr val="FFFFFF"/>
                  </a:solidFill>
                  <a:round/>
                  <a:headEnd/>
                  <a:tailEnd/>
                </a:ln>
                <a:solidFill>
                  <a:schemeClr val="tx2"/>
                </a:solidFill>
                <a:effectLst>
                  <a:outerShdw dist="63500" dir="3187806" algn="ctr" rotWithShape="0">
                    <a:schemeClr val="bg2">
                      <a:alpha val="50000"/>
                    </a:schemeClr>
                  </a:outerShdw>
                </a:effectLst>
                <a:latin typeface="Verdana"/>
                <a:ea typeface="Verdana"/>
                <a:cs typeface="Verdana"/>
              </a:rPr>
              <a:t>Thank You!</a:t>
            </a:r>
            <a:endParaRPr lang="zh-CN" altLang="en-US" sz="3600" kern="10">
              <a:ln w="19050">
                <a:solidFill>
                  <a:srgbClr val="FFFFFF"/>
                </a:solidFill>
                <a:round/>
                <a:headEnd/>
                <a:tailEnd/>
              </a:ln>
              <a:solidFill>
                <a:schemeClr val="tx2"/>
              </a:solidFill>
              <a:effectLst>
                <a:outerShdw dist="63500" dir="3187806" algn="ctr" rotWithShape="0">
                  <a:schemeClr val="bg2">
                    <a:alpha val="50000"/>
                  </a:schemeClr>
                </a:outerShdw>
              </a:effectLst>
              <a:latin typeface="Verdana"/>
              <a:cs typeface="Verdana"/>
            </a:endParaRPr>
          </a:p>
        </p:txBody>
      </p:sp>
      <p:pic>
        <p:nvPicPr>
          <p:cNvPr id="4" name="图片 3" descr="HomeDepot.comOpinion_Logo"/>
          <p:cNvPicPr/>
          <p:nvPr/>
        </p:nvPicPr>
        <p:blipFill>
          <a:blip r:embed="rId2" cstate="print"/>
          <a:srcRect/>
          <a:stretch>
            <a:fillRect/>
          </a:stretch>
        </p:blipFill>
        <p:spPr bwMode="auto">
          <a:xfrm>
            <a:off x="7315200" y="762000"/>
            <a:ext cx="1690370" cy="15100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9" name="Arc 3"/>
          <p:cNvSpPr>
            <a:spLocks/>
          </p:cNvSpPr>
          <p:nvPr/>
        </p:nvSpPr>
        <p:spPr bwMode="gray">
          <a:xfrm>
            <a:off x="11113" y="4292600"/>
            <a:ext cx="2568575" cy="25654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solidFill>
            <a:schemeClr val="accent1">
              <a:alpha val="0"/>
            </a:schemeClr>
          </a:solidFill>
          <a:ln w="9525">
            <a:solidFill>
              <a:schemeClr val="accent1"/>
            </a:solidFill>
            <a:round/>
            <a:headEnd/>
            <a:tailEnd/>
          </a:ln>
          <a:effectLst/>
          <a:extLst>
            <a:ext uri="{AF507438-7753-43E0-B8FC-AC1667EBCBE1}">
              <a14:hiddenEffects xmln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lstStyle/>
          <a:p>
            <a:endParaRPr lang="zh-CN" altLang="en-US"/>
          </a:p>
        </p:txBody>
      </p:sp>
      <p:sp>
        <p:nvSpPr>
          <p:cNvPr id="116740" name="Line 4"/>
          <p:cNvSpPr>
            <a:spLocks noChangeShapeType="1"/>
          </p:cNvSpPr>
          <p:nvPr/>
        </p:nvSpPr>
        <p:spPr bwMode="gray">
          <a:xfrm flipH="1">
            <a:off x="0" y="6400800"/>
            <a:ext cx="2819400" cy="228600"/>
          </a:xfrm>
          <a:prstGeom prst="line">
            <a:avLst/>
          </a:prstGeom>
          <a:noFill/>
          <a:ln w="9525">
            <a:solidFill>
              <a:schemeClr val="accent1">
                <a:alpha val="39999"/>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41" name="Line 5"/>
          <p:cNvSpPr>
            <a:spLocks noChangeShapeType="1"/>
          </p:cNvSpPr>
          <p:nvPr/>
        </p:nvSpPr>
        <p:spPr bwMode="gray">
          <a:xfrm flipH="1">
            <a:off x="0" y="3962400"/>
            <a:ext cx="609600" cy="2667000"/>
          </a:xfrm>
          <a:prstGeom prst="line">
            <a:avLst/>
          </a:prstGeom>
          <a:noFill/>
          <a:ln w="9525">
            <a:solidFill>
              <a:schemeClr val="accent1">
                <a:alpha val="39999"/>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42" name="AutoShape 6"/>
          <p:cNvSpPr>
            <a:spLocks noChangeArrowheads="1"/>
          </p:cNvSpPr>
          <p:nvPr/>
        </p:nvSpPr>
        <p:spPr bwMode="black">
          <a:xfrm>
            <a:off x="1614488" y="35433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43" name="AutoShape 7"/>
          <p:cNvSpPr>
            <a:spLocks noChangeArrowheads="1"/>
          </p:cNvSpPr>
          <p:nvPr/>
        </p:nvSpPr>
        <p:spPr bwMode="black">
          <a:xfrm>
            <a:off x="2506663" y="403225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44" name="AutoShape 8"/>
          <p:cNvSpPr>
            <a:spLocks noChangeArrowheads="1"/>
          </p:cNvSpPr>
          <p:nvPr/>
        </p:nvSpPr>
        <p:spPr bwMode="black">
          <a:xfrm>
            <a:off x="2884488" y="5334000"/>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45" name="Line 9"/>
          <p:cNvSpPr>
            <a:spLocks noChangeShapeType="1"/>
          </p:cNvSpPr>
          <p:nvPr/>
        </p:nvSpPr>
        <p:spPr bwMode="gray">
          <a:xfrm flipH="1">
            <a:off x="0" y="3751263"/>
            <a:ext cx="1665288" cy="2878137"/>
          </a:xfrm>
          <a:prstGeom prst="line">
            <a:avLst/>
          </a:prstGeom>
          <a:noFill/>
          <a:ln w="9525">
            <a:solidFill>
              <a:schemeClr val="accent1">
                <a:alpha val="39999"/>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46" name="Line 10"/>
          <p:cNvSpPr>
            <a:spLocks noChangeShapeType="1"/>
          </p:cNvSpPr>
          <p:nvPr/>
        </p:nvSpPr>
        <p:spPr bwMode="gray">
          <a:xfrm flipH="1">
            <a:off x="0" y="5481638"/>
            <a:ext cx="2895600" cy="1147762"/>
          </a:xfrm>
          <a:prstGeom prst="line">
            <a:avLst/>
          </a:prstGeom>
          <a:noFill/>
          <a:ln w="9525">
            <a:solidFill>
              <a:schemeClr val="accent1">
                <a:alpha val="39999"/>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47" name="Line 11"/>
          <p:cNvSpPr>
            <a:spLocks noChangeShapeType="1"/>
          </p:cNvSpPr>
          <p:nvPr/>
        </p:nvSpPr>
        <p:spPr bwMode="black">
          <a:xfrm flipH="1">
            <a:off x="0" y="2243138"/>
            <a:ext cx="1866900" cy="4386262"/>
          </a:xfrm>
          <a:prstGeom prst="line">
            <a:avLst/>
          </a:prstGeom>
          <a:noFill/>
          <a:ln w="19050">
            <a:solidFill>
              <a:schemeClr val="accent1">
                <a:alpha val="60001"/>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48" name="Line 12"/>
          <p:cNvSpPr>
            <a:spLocks noChangeShapeType="1"/>
          </p:cNvSpPr>
          <p:nvPr/>
        </p:nvSpPr>
        <p:spPr bwMode="black">
          <a:xfrm flipH="1">
            <a:off x="0" y="3570288"/>
            <a:ext cx="2309813" cy="3059112"/>
          </a:xfrm>
          <a:prstGeom prst="line">
            <a:avLst/>
          </a:prstGeom>
          <a:noFill/>
          <a:ln w="19050">
            <a:solidFill>
              <a:schemeClr val="accent1">
                <a:alpha val="60001"/>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49" name="Line 13"/>
          <p:cNvSpPr>
            <a:spLocks noChangeShapeType="1"/>
          </p:cNvSpPr>
          <p:nvPr/>
        </p:nvSpPr>
        <p:spPr bwMode="black">
          <a:xfrm flipH="1">
            <a:off x="0" y="4837113"/>
            <a:ext cx="2846388" cy="1792287"/>
          </a:xfrm>
          <a:prstGeom prst="line">
            <a:avLst/>
          </a:prstGeom>
          <a:noFill/>
          <a:ln w="19050">
            <a:solidFill>
              <a:schemeClr val="accent1">
                <a:alpha val="60001"/>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50" name="Line 14"/>
          <p:cNvSpPr>
            <a:spLocks noChangeShapeType="1"/>
          </p:cNvSpPr>
          <p:nvPr/>
        </p:nvSpPr>
        <p:spPr bwMode="black">
          <a:xfrm flipH="1">
            <a:off x="0" y="5883275"/>
            <a:ext cx="3867150" cy="746125"/>
          </a:xfrm>
          <a:prstGeom prst="line">
            <a:avLst/>
          </a:prstGeom>
          <a:noFill/>
          <a:ln w="19050">
            <a:solidFill>
              <a:schemeClr val="accent1">
                <a:alpha val="60001"/>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51" name="Arc 15"/>
          <p:cNvSpPr>
            <a:spLocks/>
          </p:cNvSpPr>
          <p:nvPr/>
        </p:nvSpPr>
        <p:spPr bwMode="gray">
          <a:xfrm>
            <a:off x="0" y="4343400"/>
            <a:ext cx="2509838" cy="251460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solidFill>
            <a:schemeClr val="accent1">
              <a:alpha val="50000"/>
            </a:schemeClr>
          </a:solidFill>
          <a:ln w="9525">
            <a:solidFill>
              <a:schemeClr val="accent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52" name="Line 16"/>
          <p:cNvSpPr>
            <a:spLocks noChangeShapeType="1"/>
          </p:cNvSpPr>
          <p:nvPr/>
        </p:nvSpPr>
        <p:spPr bwMode="gray">
          <a:xfrm flipH="1">
            <a:off x="0" y="4232275"/>
            <a:ext cx="2532063" cy="2625725"/>
          </a:xfrm>
          <a:prstGeom prst="line">
            <a:avLst/>
          </a:prstGeom>
          <a:noFill/>
          <a:ln w="9525">
            <a:solidFill>
              <a:schemeClr val="accent1">
                <a:alpha val="39999"/>
              </a:schemeClr>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53" name="Arc 17"/>
          <p:cNvSpPr>
            <a:spLocks/>
          </p:cNvSpPr>
          <p:nvPr/>
        </p:nvSpPr>
        <p:spPr bwMode="gray">
          <a:xfrm>
            <a:off x="0" y="4422775"/>
            <a:ext cx="2438400" cy="243522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solidFill>
            <a:schemeClr val="accent1"/>
          </a:solidFill>
          <a:ln w="9525">
            <a:solidFill>
              <a:schemeClr val="accent1"/>
            </a:solidFill>
            <a:round/>
            <a:headEnd/>
            <a:tailEnd/>
          </a:ln>
          <a:effectLst/>
          <a:extLst>
            <a:ext uri="{AF507438-7753-43E0-B8FC-AC1667EBCBE1}">
              <a14:hiddenEffects xmlns="" xmlns:a14="http://schemas.microsoft.com/office/drawing/2010/main">
                <a:effectLst>
                  <a:outerShdw dist="17961" dir="2700000" algn="ctr" rotWithShape="0">
                    <a:schemeClr val="accent1">
                      <a:gamma/>
                      <a:shade val="60000"/>
                      <a:invGamma/>
                    </a:schemeClr>
                  </a:outerShdw>
                </a:effectLst>
              </a14:hiddenEffects>
            </a:ext>
          </a:extLst>
        </p:spPr>
        <p:txBody>
          <a:bodyPr wrap="none" anchor="ctr"/>
          <a:lstStyle/>
          <a:p>
            <a:endParaRPr lang="zh-CN" altLang="en-US"/>
          </a:p>
        </p:txBody>
      </p:sp>
      <p:grpSp>
        <p:nvGrpSpPr>
          <p:cNvPr id="116758" name="Group 22"/>
          <p:cNvGrpSpPr>
            <a:grpSpLocks/>
          </p:cNvGrpSpPr>
          <p:nvPr/>
        </p:nvGrpSpPr>
        <p:grpSpPr bwMode="auto">
          <a:xfrm>
            <a:off x="2404836" y="1749425"/>
            <a:ext cx="119062" cy="119063"/>
            <a:chOff x="2995" y="1525"/>
            <a:chExt cx="112" cy="112"/>
          </a:xfrm>
        </p:grpSpPr>
        <p:sp>
          <p:nvSpPr>
            <p:cNvPr id="116759" name="AutoShape 23"/>
            <p:cNvSpPr>
              <a:spLocks noChangeArrowheads="1"/>
            </p:cNvSpPr>
            <p:nvPr/>
          </p:nvSpPr>
          <p:spPr bwMode="gray">
            <a:xfrm>
              <a:off x="2995" y="1525"/>
              <a:ext cx="112" cy="112"/>
            </a:xfrm>
            <a:prstGeom prst="roundRect">
              <a:avLst>
                <a:gd name="adj" fmla="val 16667"/>
              </a:avLst>
            </a:prstGeom>
            <a:solidFill>
              <a:srgbClr val="808080"/>
            </a:solidFill>
            <a:ln w="9525">
              <a:solidFill>
                <a:srgbClr val="F8F8F8"/>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60" name="AutoShape 24"/>
            <p:cNvSpPr>
              <a:spLocks noChangeArrowheads="1"/>
            </p:cNvSpPr>
            <p:nvPr/>
          </p:nvSpPr>
          <p:spPr bwMode="gray">
            <a:xfrm>
              <a:off x="3029" y="1540"/>
              <a:ext cx="60" cy="81"/>
            </a:xfrm>
            <a:prstGeom prst="homePlate">
              <a:avLst>
                <a:gd name="adj" fmla="val 100000"/>
              </a:avLst>
            </a:prstGeom>
            <a:solidFill>
              <a:srgbClr val="80808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sp>
        <p:nvSpPr>
          <p:cNvPr id="116761" name="Text Box 25"/>
          <p:cNvSpPr txBox="1">
            <a:spLocks noChangeArrowheads="1"/>
          </p:cNvSpPr>
          <p:nvPr/>
        </p:nvSpPr>
        <p:spPr bwMode="black">
          <a:xfrm>
            <a:off x="2542947" y="1662113"/>
            <a:ext cx="5069073" cy="73494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lnSpc>
                <a:spcPts val="2600"/>
              </a:lnSpc>
            </a:pPr>
            <a:r>
              <a:rPr lang="en-US" dirty="0" smtClean="0"/>
              <a:t>The Home Depot, Inc. is the world’s largest home improvement retailer</a:t>
            </a:r>
            <a:endParaRPr lang="en-US" altLang="zh-CN" b="0" dirty="0">
              <a:latin typeface="Calibri" pitchFamily="34" charset="0"/>
              <a:ea typeface="宋体" charset="-122"/>
            </a:endParaRPr>
          </a:p>
        </p:txBody>
      </p:sp>
      <p:sp>
        <p:nvSpPr>
          <p:cNvPr id="116765" name="Text Box 29"/>
          <p:cNvSpPr txBox="1">
            <a:spLocks noChangeArrowheads="1"/>
          </p:cNvSpPr>
          <p:nvPr/>
        </p:nvSpPr>
        <p:spPr bwMode="black">
          <a:xfrm>
            <a:off x="2895600" y="2943223"/>
            <a:ext cx="5791200" cy="72840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lnSpc>
                <a:spcPts val="2600"/>
              </a:lnSpc>
            </a:pPr>
            <a:r>
              <a:rPr lang="en-US" dirty="0" smtClean="0"/>
              <a:t>The Home Depot stores provide Do-It-Yourself ("D-I-Y") service.</a:t>
            </a:r>
            <a:endParaRPr lang="en-US" altLang="zh-CN" dirty="0"/>
          </a:p>
        </p:txBody>
      </p:sp>
      <p:sp>
        <p:nvSpPr>
          <p:cNvPr id="116769" name="Text Box 33"/>
          <p:cNvSpPr txBox="1">
            <a:spLocks noChangeArrowheads="1"/>
          </p:cNvSpPr>
          <p:nvPr/>
        </p:nvSpPr>
        <p:spPr bwMode="black">
          <a:xfrm>
            <a:off x="3409466" y="4232275"/>
            <a:ext cx="5734534" cy="10926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lnSpc>
                <a:spcPts val="2600"/>
              </a:lnSpc>
            </a:pPr>
            <a:r>
              <a:rPr lang="en-US" dirty="0" smtClean="0"/>
              <a:t>During fiscal 2012, Home Depot closed all seven of its remaining big-box stores in China after years of losses</a:t>
            </a:r>
            <a:endParaRPr lang="en-US" altLang="zh-CN" dirty="0"/>
          </a:p>
        </p:txBody>
      </p:sp>
      <p:sp>
        <p:nvSpPr>
          <p:cNvPr id="116773" name="Text Box 37"/>
          <p:cNvSpPr txBox="1">
            <a:spLocks noChangeArrowheads="1"/>
          </p:cNvSpPr>
          <p:nvPr/>
        </p:nvSpPr>
        <p:spPr bwMode="black">
          <a:xfrm>
            <a:off x="4237852" y="5462225"/>
            <a:ext cx="4906148" cy="109260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eaLnBrk="0" hangingPunct="0">
              <a:lnSpc>
                <a:spcPts val="2600"/>
              </a:lnSpc>
            </a:pPr>
            <a:r>
              <a:rPr lang="en-US" dirty="0" smtClean="0"/>
              <a:t>DIY service approach fails to grasp the local Chinese culture due to the cheap labor cost</a:t>
            </a:r>
            <a:endParaRPr lang="en-US" altLang="zh-CN" dirty="0"/>
          </a:p>
        </p:txBody>
      </p:sp>
      <p:sp>
        <p:nvSpPr>
          <p:cNvPr id="116774" name="AutoShape 38"/>
          <p:cNvSpPr>
            <a:spLocks noChangeArrowheads="1"/>
          </p:cNvSpPr>
          <p:nvPr/>
        </p:nvSpPr>
        <p:spPr bwMode="black">
          <a:xfrm>
            <a:off x="534988" y="3732213"/>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75" name="AutoShape 39"/>
          <p:cNvSpPr>
            <a:spLocks noChangeArrowheads="1"/>
          </p:cNvSpPr>
          <p:nvPr/>
        </p:nvSpPr>
        <p:spPr bwMode="black">
          <a:xfrm>
            <a:off x="2819400" y="6302375"/>
            <a:ext cx="228600" cy="228600"/>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rgbClr val="FFFFFF">
              <a:alpha val="60001"/>
            </a:srgbClr>
          </a:solidFill>
          <a:ln w="9525">
            <a:solidFill>
              <a:schemeClr val="accent1"/>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6776" name="Oval 40"/>
          <p:cNvSpPr>
            <a:spLocks noChangeArrowheads="1"/>
          </p:cNvSpPr>
          <p:nvPr/>
        </p:nvSpPr>
        <p:spPr bwMode="gray">
          <a:xfrm rot="3083608">
            <a:off x="3714750" y="5619750"/>
            <a:ext cx="400050" cy="400050"/>
          </a:xfrm>
          <a:prstGeom prst="ellipse">
            <a:avLst/>
          </a:prstGeom>
          <a:gradFill rotWithShape="1">
            <a:gsLst>
              <a:gs pos="0">
                <a:schemeClr val="accent2">
                  <a:gamma/>
                  <a:tint val="50980"/>
                  <a:invGamma/>
                </a:schemeClr>
              </a:gs>
              <a:gs pos="100000">
                <a:schemeClr val="accent2"/>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zh-CN" altLang="en-US"/>
          </a:p>
        </p:txBody>
      </p:sp>
      <p:sp>
        <p:nvSpPr>
          <p:cNvPr id="116777" name="Oval 41"/>
          <p:cNvSpPr>
            <a:spLocks noChangeArrowheads="1"/>
          </p:cNvSpPr>
          <p:nvPr/>
        </p:nvSpPr>
        <p:spPr bwMode="gray">
          <a:xfrm>
            <a:off x="1503363" y="1735138"/>
            <a:ext cx="730250" cy="730250"/>
          </a:xfrm>
          <a:prstGeom prst="ellipse">
            <a:avLst/>
          </a:prstGeom>
          <a:gradFill rotWithShape="1">
            <a:gsLst>
              <a:gs pos="0">
                <a:schemeClr val="hlink">
                  <a:gamma/>
                  <a:tint val="20000"/>
                  <a:invGamma/>
                </a:schemeClr>
              </a:gs>
              <a:gs pos="100000">
                <a:schemeClr va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zh-CN" altLang="en-US"/>
          </a:p>
        </p:txBody>
      </p:sp>
      <p:sp>
        <p:nvSpPr>
          <p:cNvPr id="116778" name="Oval 42"/>
          <p:cNvSpPr>
            <a:spLocks noChangeArrowheads="1"/>
          </p:cNvSpPr>
          <p:nvPr/>
        </p:nvSpPr>
        <p:spPr bwMode="gray">
          <a:xfrm rot="802016">
            <a:off x="2133600" y="3124200"/>
            <a:ext cx="598488" cy="598488"/>
          </a:xfrm>
          <a:prstGeom prst="ellipse">
            <a:avLst/>
          </a:prstGeom>
          <a:gradFill rotWithShape="1">
            <a:gsLst>
              <a:gs pos="0">
                <a:schemeClr val="accent1">
                  <a:gamma/>
                  <a:tint val="28627"/>
                  <a:invGamma/>
                </a:schemeClr>
              </a:gs>
              <a:gs pos="100000">
                <a:schemeClr val="accent1"/>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zh-CN" altLang="en-US"/>
          </a:p>
        </p:txBody>
      </p:sp>
      <p:sp>
        <p:nvSpPr>
          <p:cNvPr id="116779" name="Oval 43"/>
          <p:cNvSpPr>
            <a:spLocks noChangeArrowheads="1"/>
          </p:cNvSpPr>
          <p:nvPr/>
        </p:nvSpPr>
        <p:spPr bwMode="gray">
          <a:xfrm rot="3116201">
            <a:off x="2714625" y="4468813"/>
            <a:ext cx="504825" cy="504825"/>
          </a:xfrm>
          <a:prstGeom prst="ellipse">
            <a:avLst/>
          </a:prstGeom>
          <a:gradFill rotWithShape="1">
            <a:gsLst>
              <a:gs pos="0">
                <a:schemeClr val="folHlink">
                  <a:gamma/>
                  <a:tint val="63529"/>
                  <a:invGamma/>
                </a:schemeClr>
              </a:gs>
              <a:gs pos="100000">
                <a:schemeClr val="folHlink"/>
              </a:gs>
            </a:gsLst>
            <a:path path="shape">
              <a:fillToRect l="50000" t="50000" r="50000" b="50000"/>
            </a:path>
          </a:gradFill>
          <a:ln w="9525">
            <a:solidFill>
              <a:srgbClr val="FEFFFF"/>
            </a:solidFill>
            <a:round/>
            <a:headEnd/>
            <a:tailEnd/>
          </a:ln>
          <a:effectLst>
            <a:outerShdw dist="35921" dir="2700000" algn="ctr" rotWithShape="0">
              <a:srgbClr val="080808">
                <a:alpha val="50000"/>
              </a:srgbClr>
            </a:outerShdw>
          </a:effectLst>
        </p:spPr>
        <p:txBody>
          <a:bodyPr wrap="none" anchor="ctr"/>
          <a:lstStyle/>
          <a:p>
            <a:endParaRPr lang="zh-CN" altLang="en-US"/>
          </a:p>
        </p:txBody>
      </p:sp>
      <p:sp>
        <p:nvSpPr>
          <p:cNvPr id="116780" name="Rectangle 44"/>
          <p:cNvSpPr>
            <a:spLocks noGrp="1" noChangeArrowheads="1"/>
          </p:cNvSpPr>
          <p:nvPr>
            <p:ph type="title"/>
          </p:nvPr>
        </p:nvSpPr>
        <p:spPr/>
        <p:txBody>
          <a:bodyPr/>
          <a:lstStyle/>
          <a:p>
            <a:pPr eaLnBrk="0" hangingPunct="0"/>
            <a:r>
              <a:rPr lang="en-US" altLang="zh-CN" dirty="0" smtClean="0">
                <a:ea typeface="宋体" charset="-122"/>
              </a:rPr>
              <a:t>Background</a:t>
            </a:r>
          </a:p>
        </p:txBody>
      </p:sp>
      <p:grpSp>
        <p:nvGrpSpPr>
          <p:cNvPr id="116781" name="Group 45"/>
          <p:cNvGrpSpPr>
            <a:grpSpLocks/>
          </p:cNvGrpSpPr>
          <p:nvPr/>
        </p:nvGrpSpPr>
        <p:grpSpPr bwMode="auto">
          <a:xfrm>
            <a:off x="304800" y="4495800"/>
            <a:ext cx="1752600" cy="1958975"/>
            <a:chOff x="482" y="1851"/>
            <a:chExt cx="860" cy="796"/>
          </a:xfrm>
        </p:grpSpPr>
        <p:sp>
          <p:nvSpPr>
            <p:cNvPr id="116782" name="Freeform 46"/>
            <p:cNvSpPr>
              <a:spLocks/>
            </p:cNvSpPr>
            <p:nvPr/>
          </p:nvSpPr>
          <p:spPr bwMode="gray">
            <a:xfrm>
              <a:off x="567" y="2464"/>
              <a:ext cx="335" cy="173"/>
            </a:xfrm>
            <a:custGeom>
              <a:avLst/>
              <a:gdLst>
                <a:gd name="T0" fmla="*/ 0 w 335"/>
                <a:gd name="T1" fmla="*/ 166 h 173"/>
                <a:gd name="T2" fmla="*/ 58 w 335"/>
                <a:gd name="T3" fmla="*/ 173 h 173"/>
                <a:gd name="T4" fmla="*/ 297 w 335"/>
                <a:gd name="T5" fmla="*/ 32 h 173"/>
                <a:gd name="T6" fmla="*/ 289 w 335"/>
                <a:gd name="T7" fmla="*/ 8 h 173"/>
                <a:gd name="T8" fmla="*/ 223 w 335"/>
                <a:gd name="T9" fmla="*/ 26 h 173"/>
                <a:gd name="T10" fmla="*/ 0 w 335"/>
                <a:gd name="T11" fmla="*/ 166 h 173"/>
              </a:gdLst>
              <a:ahLst/>
              <a:cxnLst>
                <a:cxn ang="0">
                  <a:pos x="T0" y="T1"/>
                </a:cxn>
                <a:cxn ang="0">
                  <a:pos x="T2" y="T3"/>
                </a:cxn>
                <a:cxn ang="0">
                  <a:pos x="T4" y="T5"/>
                </a:cxn>
                <a:cxn ang="0">
                  <a:pos x="T6" y="T7"/>
                </a:cxn>
                <a:cxn ang="0">
                  <a:pos x="T8" y="T9"/>
                </a:cxn>
                <a:cxn ang="0">
                  <a:pos x="T10" y="T11"/>
                </a:cxn>
              </a:cxnLst>
              <a:rect l="0" t="0" r="r" b="b"/>
              <a:pathLst>
                <a:path w="335" h="173">
                  <a:moveTo>
                    <a:pt x="0" y="166"/>
                  </a:moveTo>
                  <a:lnTo>
                    <a:pt x="58" y="173"/>
                  </a:lnTo>
                  <a:lnTo>
                    <a:pt x="297" y="32"/>
                  </a:lnTo>
                  <a:cubicBezTo>
                    <a:pt x="335" y="5"/>
                    <a:pt x="301" y="9"/>
                    <a:pt x="289" y="8"/>
                  </a:cubicBezTo>
                  <a:cubicBezTo>
                    <a:pt x="277" y="7"/>
                    <a:pt x="271" y="0"/>
                    <a:pt x="223" y="26"/>
                  </a:cubicBezTo>
                  <a:lnTo>
                    <a:pt x="0" y="166"/>
                  </a:lnTo>
                  <a:close/>
                </a:path>
              </a:pathLst>
            </a:custGeom>
            <a:gradFill rotWithShape="1">
              <a:gsLst>
                <a:gs pos="0">
                  <a:srgbClr val="1C1C1C">
                    <a:gamma/>
                    <a:shade val="85882"/>
                    <a:invGamma/>
                    <a:alpha val="0"/>
                  </a:srgbClr>
                </a:gs>
                <a:gs pos="100000">
                  <a:srgbClr val="1C1C1C"/>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83" name="Freeform 47"/>
            <p:cNvSpPr>
              <a:spLocks/>
            </p:cNvSpPr>
            <p:nvPr/>
          </p:nvSpPr>
          <p:spPr bwMode="gray">
            <a:xfrm>
              <a:off x="797" y="2401"/>
              <a:ext cx="367" cy="170"/>
            </a:xfrm>
            <a:custGeom>
              <a:avLst/>
              <a:gdLst>
                <a:gd name="T0" fmla="*/ 0 w 367"/>
                <a:gd name="T1" fmla="*/ 158 h 170"/>
                <a:gd name="T2" fmla="*/ 80 w 367"/>
                <a:gd name="T3" fmla="*/ 170 h 170"/>
                <a:gd name="T4" fmla="*/ 332 w 367"/>
                <a:gd name="T5" fmla="*/ 37 h 170"/>
                <a:gd name="T6" fmla="*/ 292 w 367"/>
                <a:gd name="T7" fmla="*/ 1 h 170"/>
                <a:gd name="T8" fmla="*/ 230 w 367"/>
                <a:gd name="T9" fmla="*/ 29 h 170"/>
                <a:gd name="T10" fmla="*/ 0 w 367"/>
                <a:gd name="T11" fmla="*/ 158 h 170"/>
              </a:gdLst>
              <a:ahLst/>
              <a:cxnLst>
                <a:cxn ang="0">
                  <a:pos x="T0" y="T1"/>
                </a:cxn>
                <a:cxn ang="0">
                  <a:pos x="T2" y="T3"/>
                </a:cxn>
                <a:cxn ang="0">
                  <a:pos x="T4" y="T5"/>
                </a:cxn>
                <a:cxn ang="0">
                  <a:pos x="T6" y="T7"/>
                </a:cxn>
                <a:cxn ang="0">
                  <a:pos x="T8" y="T9"/>
                </a:cxn>
                <a:cxn ang="0">
                  <a:pos x="T10" y="T11"/>
                </a:cxn>
              </a:cxnLst>
              <a:rect l="0" t="0" r="r" b="b"/>
              <a:pathLst>
                <a:path w="367" h="170">
                  <a:moveTo>
                    <a:pt x="0" y="158"/>
                  </a:moveTo>
                  <a:lnTo>
                    <a:pt x="80" y="170"/>
                  </a:lnTo>
                  <a:lnTo>
                    <a:pt x="332" y="37"/>
                  </a:lnTo>
                  <a:cubicBezTo>
                    <a:pt x="367" y="9"/>
                    <a:pt x="309" y="2"/>
                    <a:pt x="292" y="1"/>
                  </a:cubicBezTo>
                  <a:cubicBezTo>
                    <a:pt x="280" y="0"/>
                    <a:pt x="279" y="3"/>
                    <a:pt x="230" y="29"/>
                  </a:cubicBezTo>
                  <a:lnTo>
                    <a:pt x="0" y="158"/>
                  </a:lnTo>
                  <a:close/>
                </a:path>
              </a:pathLst>
            </a:custGeom>
            <a:gradFill rotWithShape="1">
              <a:gsLst>
                <a:gs pos="0">
                  <a:srgbClr val="1C1C1C">
                    <a:gamma/>
                    <a:shade val="85882"/>
                    <a:invGamma/>
                    <a:alpha val="0"/>
                  </a:srgbClr>
                </a:gs>
                <a:gs pos="100000">
                  <a:srgbClr val="1C1C1C"/>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84" name="Freeform 48"/>
            <p:cNvSpPr>
              <a:spLocks/>
            </p:cNvSpPr>
            <p:nvPr/>
          </p:nvSpPr>
          <p:spPr bwMode="gray">
            <a:xfrm>
              <a:off x="1035" y="2504"/>
              <a:ext cx="307" cy="143"/>
            </a:xfrm>
            <a:custGeom>
              <a:avLst/>
              <a:gdLst>
                <a:gd name="T0" fmla="*/ 0 w 307"/>
                <a:gd name="T1" fmla="*/ 134 h 143"/>
                <a:gd name="T2" fmla="*/ 66 w 307"/>
                <a:gd name="T3" fmla="*/ 143 h 143"/>
                <a:gd name="T4" fmla="*/ 282 w 307"/>
                <a:gd name="T5" fmla="*/ 35 h 143"/>
                <a:gd name="T6" fmla="*/ 219 w 307"/>
                <a:gd name="T7" fmla="*/ 17 h 143"/>
                <a:gd name="T8" fmla="*/ 0 w 307"/>
                <a:gd name="T9" fmla="*/ 134 h 143"/>
              </a:gdLst>
              <a:ahLst/>
              <a:cxnLst>
                <a:cxn ang="0">
                  <a:pos x="T0" y="T1"/>
                </a:cxn>
                <a:cxn ang="0">
                  <a:pos x="T2" y="T3"/>
                </a:cxn>
                <a:cxn ang="0">
                  <a:pos x="T4" y="T5"/>
                </a:cxn>
                <a:cxn ang="0">
                  <a:pos x="T6" y="T7"/>
                </a:cxn>
                <a:cxn ang="0">
                  <a:pos x="T8" y="T9"/>
                </a:cxn>
              </a:cxnLst>
              <a:rect l="0" t="0" r="r" b="b"/>
              <a:pathLst>
                <a:path w="307" h="143">
                  <a:moveTo>
                    <a:pt x="0" y="134"/>
                  </a:moveTo>
                  <a:lnTo>
                    <a:pt x="66" y="143"/>
                  </a:lnTo>
                  <a:lnTo>
                    <a:pt x="282" y="35"/>
                  </a:lnTo>
                  <a:cubicBezTo>
                    <a:pt x="307" y="14"/>
                    <a:pt x="266" y="0"/>
                    <a:pt x="219" y="17"/>
                  </a:cubicBezTo>
                  <a:lnTo>
                    <a:pt x="0" y="134"/>
                  </a:lnTo>
                  <a:close/>
                </a:path>
              </a:pathLst>
            </a:custGeom>
            <a:gradFill rotWithShape="1">
              <a:gsLst>
                <a:gs pos="0">
                  <a:srgbClr val="1C1C1C">
                    <a:gamma/>
                    <a:shade val="85882"/>
                    <a:invGamma/>
                    <a:alpha val="0"/>
                  </a:srgbClr>
                </a:gs>
                <a:gs pos="100000">
                  <a:srgbClr val="1C1C1C"/>
                </a:gs>
              </a:gsLst>
              <a:lin ang="5400000" scaled="1"/>
            </a:gra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16785" name="Freeform 49"/>
            <p:cNvSpPr>
              <a:spLocks/>
            </p:cNvSpPr>
            <p:nvPr/>
          </p:nvSpPr>
          <p:spPr bwMode="gray">
            <a:xfrm>
              <a:off x="482" y="2066"/>
              <a:ext cx="224" cy="569"/>
            </a:xfrm>
            <a:custGeom>
              <a:avLst/>
              <a:gdLst>
                <a:gd name="T0" fmla="*/ 103 w 224"/>
                <a:gd name="T1" fmla="*/ 101 h 569"/>
                <a:gd name="T2" fmla="*/ 74 w 224"/>
                <a:gd name="T3" fmla="*/ 50 h 569"/>
                <a:gd name="T4" fmla="*/ 121 w 224"/>
                <a:gd name="T5" fmla="*/ 1 h 569"/>
                <a:gd name="T6" fmla="*/ 171 w 224"/>
                <a:gd name="T7" fmla="*/ 52 h 569"/>
                <a:gd name="T8" fmla="*/ 135 w 224"/>
                <a:gd name="T9" fmla="*/ 101 h 569"/>
                <a:gd name="T10" fmla="*/ 134 w 224"/>
                <a:gd name="T11" fmla="*/ 124 h 569"/>
                <a:gd name="T12" fmla="*/ 209 w 224"/>
                <a:gd name="T13" fmla="*/ 145 h 569"/>
                <a:gd name="T14" fmla="*/ 221 w 224"/>
                <a:gd name="T15" fmla="*/ 204 h 569"/>
                <a:gd name="T16" fmla="*/ 218 w 224"/>
                <a:gd name="T17" fmla="*/ 321 h 569"/>
                <a:gd name="T18" fmla="*/ 209 w 224"/>
                <a:gd name="T19" fmla="*/ 365 h 569"/>
                <a:gd name="T20" fmla="*/ 196 w 224"/>
                <a:gd name="T21" fmla="*/ 308 h 569"/>
                <a:gd name="T22" fmla="*/ 187 w 224"/>
                <a:gd name="T23" fmla="*/ 202 h 569"/>
                <a:gd name="T24" fmla="*/ 170 w 224"/>
                <a:gd name="T25" fmla="*/ 321 h 569"/>
                <a:gd name="T26" fmla="*/ 144 w 224"/>
                <a:gd name="T27" fmla="*/ 569 h 569"/>
                <a:gd name="T28" fmla="*/ 78 w 224"/>
                <a:gd name="T29" fmla="*/ 565 h 569"/>
                <a:gd name="T30" fmla="*/ 50 w 224"/>
                <a:gd name="T31" fmla="*/ 325 h 569"/>
                <a:gd name="T32" fmla="*/ 33 w 224"/>
                <a:gd name="T33" fmla="*/ 208 h 569"/>
                <a:gd name="T34" fmla="*/ 25 w 224"/>
                <a:gd name="T35" fmla="*/ 310 h 569"/>
                <a:gd name="T36" fmla="*/ 12 w 224"/>
                <a:gd name="T37" fmla="*/ 365 h 569"/>
                <a:gd name="T38" fmla="*/ 1 w 224"/>
                <a:gd name="T39" fmla="*/ 305 h 569"/>
                <a:gd name="T40" fmla="*/ 7 w 224"/>
                <a:gd name="T41" fmla="*/ 184 h 569"/>
                <a:gd name="T42" fmla="*/ 23 w 224"/>
                <a:gd name="T43" fmla="*/ 140 h 569"/>
                <a:gd name="T44" fmla="*/ 102 w 224"/>
                <a:gd name="T45" fmla="*/ 124 h 569"/>
                <a:gd name="T46" fmla="*/ 103 w 224"/>
                <a:gd name="T47" fmla="*/ 101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a:noFill/>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a:extLst>
              <a:ext uri="{91240B29-F687-4F45-9708-019B960494DF}">
                <a14:hiddenLine xmlns="" xmlns:a14="http://schemas.microsoft.com/office/drawing/2010/main" w="9525">
                  <a:noFill/>
                  <a:round/>
                  <a:headEnd/>
                  <a:tailEnd/>
                </a14:hiddenLine>
              </a:ext>
              <a:ext uri="{AF507438-7753-43E0-B8FC-AC1667EBCBE1}">
                <a14:hiddenEffects xmlns="" xmlns:a14="http://schemas.microsoft.com/office/drawing/2010/main">
                  <a:effectLst>
                    <a:outerShdw sy="50000" rotWithShape="0">
                      <a:srgbClr val="1C1C1C">
                        <a:alpha val="50000"/>
                      </a:srgbClr>
                    </a:outerShdw>
                  </a:effectLst>
                </a14:hiddenEffects>
              </a:ext>
            </a:extLst>
          </p:spPr>
          <p:txBody>
            <a:bodyPr>
              <a:flatTx/>
            </a:bodyPr>
            <a:lstStyle/>
            <a:p>
              <a:endParaRPr lang="zh-CN" altLang="en-US"/>
            </a:p>
          </p:txBody>
        </p:sp>
        <p:sp>
          <p:nvSpPr>
            <p:cNvPr id="116786" name="Freeform 50"/>
            <p:cNvSpPr>
              <a:spLocks/>
            </p:cNvSpPr>
            <p:nvPr/>
          </p:nvSpPr>
          <p:spPr bwMode="gray">
            <a:xfrm>
              <a:off x="698" y="1851"/>
              <a:ext cx="282" cy="716"/>
            </a:xfrm>
            <a:custGeom>
              <a:avLst/>
              <a:gdLst>
                <a:gd name="T0" fmla="*/ 103 w 224"/>
                <a:gd name="T1" fmla="*/ 101 h 569"/>
                <a:gd name="T2" fmla="*/ 74 w 224"/>
                <a:gd name="T3" fmla="*/ 50 h 569"/>
                <a:gd name="T4" fmla="*/ 121 w 224"/>
                <a:gd name="T5" fmla="*/ 1 h 569"/>
                <a:gd name="T6" fmla="*/ 171 w 224"/>
                <a:gd name="T7" fmla="*/ 52 h 569"/>
                <a:gd name="T8" fmla="*/ 135 w 224"/>
                <a:gd name="T9" fmla="*/ 101 h 569"/>
                <a:gd name="T10" fmla="*/ 134 w 224"/>
                <a:gd name="T11" fmla="*/ 124 h 569"/>
                <a:gd name="T12" fmla="*/ 209 w 224"/>
                <a:gd name="T13" fmla="*/ 145 h 569"/>
                <a:gd name="T14" fmla="*/ 221 w 224"/>
                <a:gd name="T15" fmla="*/ 204 h 569"/>
                <a:gd name="T16" fmla="*/ 218 w 224"/>
                <a:gd name="T17" fmla="*/ 321 h 569"/>
                <a:gd name="T18" fmla="*/ 209 w 224"/>
                <a:gd name="T19" fmla="*/ 365 h 569"/>
                <a:gd name="T20" fmla="*/ 196 w 224"/>
                <a:gd name="T21" fmla="*/ 308 h 569"/>
                <a:gd name="T22" fmla="*/ 187 w 224"/>
                <a:gd name="T23" fmla="*/ 202 h 569"/>
                <a:gd name="T24" fmla="*/ 170 w 224"/>
                <a:gd name="T25" fmla="*/ 321 h 569"/>
                <a:gd name="T26" fmla="*/ 144 w 224"/>
                <a:gd name="T27" fmla="*/ 569 h 569"/>
                <a:gd name="T28" fmla="*/ 78 w 224"/>
                <a:gd name="T29" fmla="*/ 565 h 569"/>
                <a:gd name="T30" fmla="*/ 50 w 224"/>
                <a:gd name="T31" fmla="*/ 325 h 569"/>
                <a:gd name="T32" fmla="*/ 33 w 224"/>
                <a:gd name="T33" fmla="*/ 208 h 569"/>
                <a:gd name="T34" fmla="*/ 25 w 224"/>
                <a:gd name="T35" fmla="*/ 310 h 569"/>
                <a:gd name="T36" fmla="*/ 12 w 224"/>
                <a:gd name="T37" fmla="*/ 365 h 569"/>
                <a:gd name="T38" fmla="*/ 1 w 224"/>
                <a:gd name="T39" fmla="*/ 305 h 569"/>
                <a:gd name="T40" fmla="*/ 7 w 224"/>
                <a:gd name="T41" fmla="*/ 184 h 569"/>
                <a:gd name="T42" fmla="*/ 23 w 224"/>
                <a:gd name="T43" fmla="*/ 140 h 569"/>
                <a:gd name="T44" fmla="*/ 102 w 224"/>
                <a:gd name="T45" fmla="*/ 124 h 569"/>
                <a:gd name="T46" fmla="*/ 103 w 224"/>
                <a:gd name="T47" fmla="*/ 101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a:noFill/>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a:extLst>
              <a:ext uri="{91240B29-F687-4F45-9708-019B960494DF}">
                <a14:hiddenLine xmlns="" xmlns:a14="http://schemas.microsoft.com/office/drawing/2010/main" w="9525">
                  <a:noFill/>
                  <a:round/>
                  <a:headEnd/>
                  <a:tailEnd/>
                </a14:hiddenLine>
              </a:ext>
              <a:ext uri="{AF507438-7753-43E0-B8FC-AC1667EBCBE1}">
                <a14:hiddenEffects xmlns="" xmlns:a14="http://schemas.microsoft.com/office/drawing/2010/main">
                  <a:effectLst>
                    <a:outerShdw sy="50000" rotWithShape="0">
                      <a:srgbClr val="1C1C1C">
                        <a:alpha val="50000"/>
                      </a:srgbClr>
                    </a:outerShdw>
                  </a:effectLst>
                </a14:hiddenEffects>
              </a:ext>
            </a:extLst>
          </p:spPr>
          <p:txBody>
            <a:bodyPr>
              <a:flatTx/>
            </a:bodyPr>
            <a:lstStyle/>
            <a:p>
              <a:endParaRPr lang="zh-CN" altLang="en-US"/>
            </a:p>
          </p:txBody>
        </p:sp>
        <p:sp>
          <p:nvSpPr>
            <p:cNvPr id="116787" name="Freeform 51"/>
            <p:cNvSpPr>
              <a:spLocks/>
            </p:cNvSpPr>
            <p:nvPr/>
          </p:nvSpPr>
          <p:spPr bwMode="gray">
            <a:xfrm>
              <a:off x="956" y="2078"/>
              <a:ext cx="224" cy="569"/>
            </a:xfrm>
            <a:custGeom>
              <a:avLst/>
              <a:gdLst>
                <a:gd name="T0" fmla="*/ 103 w 224"/>
                <a:gd name="T1" fmla="*/ 101 h 569"/>
                <a:gd name="T2" fmla="*/ 74 w 224"/>
                <a:gd name="T3" fmla="*/ 50 h 569"/>
                <a:gd name="T4" fmla="*/ 121 w 224"/>
                <a:gd name="T5" fmla="*/ 1 h 569"/>
                <a:gd name="T6" fmla="*/ 171 w 224"/>
                <a:gd name="T7" fmla="*/ 52 h 569"/>
                <a:gd name="T8" fmla="*/ 135 w 224"/>
                <a:gd name="T9" fmla="*/ 101 h 569"/>
                <a:gd name="T10" fmla="*/ 134 w 224"/>
                <a:gd name="T11" fmla="*/ 124 h 569"/>
                <a:gd name="T12" fmla="*/ 209 w 224"/>
                <a:gd name="T13" fmla="*/ 145 h 569"/>
                <a:gd name="T14" fmla="*/ 221 w 224"/>
                <a:gd name="T15" fmla="*/ 204 h 569"/>
                <a:gd name="T16" fmla="*/ 218 w 224"/>
                <a:gd name="T17" fmla="*/ 321 h 569"/>
                <a:gd name="T18" fmla="*/ 209 w 224"/>
                <a:gd name="T19" fmla="*/ 365 h 569"/>
                <a:gd name="T20" fmla="*/ 196 w 224"/>
                <a:gd name="T21" fmla="*/ 308 h 569"/>
                <a:gd name="T22" fmla="*/ 187 w 224"/>
                <a:gd name="T23" fmla="*/ 202 h 569"/>
                <a:gd name="T24" fmla="*/ 170 w 224"/>
                <a:gd name="T25" fmla="*/ 321 h 569"/>
                <a:gd name="T26" fmla="*/ 144 w 224"/>
                <a:gd name="T27" fmla="*/ 569 h 569"/>
                <a:gd name="T28" fmla="*/ 78 w 224"/>
                <a:gd name="T29" fmla="*/ 565 h 569"/>
                <a:gd name="T30" fmla="*/ 50 w 224"/>
                <a:gd name="T31" fmla="*/ 325 h 569"/>
                <a:gd name="T32" fmla="*/ 33 w 224"/>
                <a:gd name="T33" fmla="*/ 208 h 569"/>
                <a:gd name="T34" fmla="*/ 25 w 224"/>
                <a:gd name="T35" fmla="*/ 310 h 569"/>
                <a:gd name="T36" fmla="*/ 12 w 224"/>
                <a:gd name="T37" fmla="*/ 365 h 569"/>
                <a:gd name="T38" fmla="*/ 1 w 224"/>
                <a:gd name="T39" fmla="*/ 305 h 569"/>
                <a:gd name="T40" fmla="*/ 7 w 224"/>
                <a:gd name="T41" fmla="*/ 184 h 569"/>
                <a:gd name="T42" fmla="*/ 23 w 224"/>
                <a:gd name="T43" fmla="*/ 140 h 569"/>
                <a:gd name="T44" fmla="*/ 102 w 224"/>
                <a:gd name="T45" fmla="*/ 124 h 569"/>
                <a:gd name="T46" fmla="*/ 103 w 224"/>
                <a:gd name="T47" fmla="*/ 101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4" h="569">
                  <a:moveTo>
                    <a:pt x="103" y="101"/>
                  </a:moveTo>
                  <a:cubicBezTo>
                    <a:pt x="87" y="94"/>
                    <a:pt x="75" y="75"/>
                    <a:pt x="74" y="50"/>
                  </a:cubicBezTo>
                  <a:cubicBezTo>
                    <a:pt x="72" y="26"/>
                    <a:pt x="90" y="0"/>
                    <a:pt x="121" y="1"/>
                  </a:cubicBezTo>
                  <a:cubicBezTo>
                    <a:pt x="152" y="2"/>
                    <a:pt x="172" y="18"/>
                    <a:pt x="171" y="52"/>
                  </a:cubicBezTo>
                  <a:cubicBezTo>
                    <a:pt x="170" y="85"/>
                    <a:pt x="151" y="96"/>
                    <a:pt x="135" y="101"/>
                  </a:cubicBezTo>
                  <a:cubicBezTo>
                    <a:pt x="132" y="111"/>
                    <a:pt x="132" y="118"/>
                    <a:pt x="134" y="124"/>
                  </a:cubicBezTo>
                  <a:cubicBezTo>
                    <a:pt x="151" y="131"/>
                    <a:pt x="194" y="132"/>
                    <a:pt x="209" y="145"/>
                  </a:cubicBezTo>
                  <a:cubicBezTo>
                    <a:pt x="224" y="156"/>
                    <a:pt x="219" y="175"/>
                    <a:pt x="221" y="204"/>
                  </a:cubicBezTo>
                  <a:lnTo>
                    <a:pt x="218" y="321"/>
                  </a:lnTo>
                  <a:cubicBezTo>
                    <a:pt x="216" y="348"/>
                    <a:pt x="212" y="367"/>
                    <a:pt x="209" y="365"/>
                  </a:cubicBezTo>
                  <a:cubicBezTo>
                    <a:pt x="199" y="370"/>
                    <a:pt x="200" y="335"/>
                    <a:pt x="196" y="308"/>
                  </a:cubicBezTo>
                  <a:lnTo>
                    <a:pt x="187" y="202"/>
                  </a:lnTo>
                  <a:cubicBezTo>
                    <a:pt x="182" y="204"/>
                    <a:pt x="177" y="260"/>
                    <a:pt x="170" y="321"/>
                  </a:cubicBezTo>
                  <a:lnTo>
                    <a:pt x="144" y="569"/>
                  </a:lnTo>
                  <a:lnTo>
                    <a:pt x="78" y="565"/>
                  </a:lnTo>
                  <a:lnTo>
                    <a:pt x="50" y="325"/>
                  </a:lnTo>
                  <a:cubicBezTo>
                    <a:pt x="39" y="255"/>
                    <a:pt x="37" y="211"/>
                    <a:pt x="33" y="208"/>
                  </a:cubicBezTo>
                  <a:lnTo>
                    <a:pt x="25" y="310"/>
                  </a:lnTo>
                  <a:cubicBezTo>
                    <a:pt x="22" y="336"/>
                    <a:pt x="16" y="366"/>
                    <a:pt x="12" y="365"/>
                  </a:cubicBezTo>
                  <a:cubicBezTo>
                    <a:pt x="4" y="365"/>
                    <a:pt x="2" y="335"/>
                    <a:pt x="1" y="305"/>
                  </a:cubicBezTo>
                  <a:cubicBezTo>
                    <a:pt x="0" y="275"/>
                    <a:pt x="3" y="212"/>
                    <a:pt x="7" y="184"/>
                  </a:cubicBezTo>
                  <a:cubicBezTo>
                    <a:pt x="12" y="157"/>
                    <a:pt x="7" y="150"/>
                    <a:pt x="23" y="140"/>
                  </a:cubicBezTo>
                  <a:cubicBezTo>
                    <a:pt x="39" y="131"/>
                    <a:pt x="89" y="131"/>
                    <a:pt x="102" y="124"/>
                  </a:cubicBezTo>
                  <a:cubicBezTo>
                    <a:pt x="106" y="120"/>
                    <a:pt x="108" y="108"/>
                    <a:pt x="103" y="101"/>
                  </a:cubicBezTo>
                  <a:close/>
                </a:path>
              </a:pathLst>
            </a:custGeom>
            <a:gradFill rotWithShape="1">
              <a:gsLst>
                <a:gs pos="0">
                  <a:srgbClr val="FFFFFF"/>
                </a:gs>
                <a:gs pos="100000">
                  <a:srgbClr val="FFFFFF">
                    <a:gamma/>
                    <a:shade val="46275"/>
                    <a:invGamma/>
                  </a:srgbClr>
                </a:gs>
              </a:gsLst>
              <a:lin ang="5400000" scaled="1"/>
            </a:gradFill>
            <a:ln>
              <a:noFill/>
            </a:ln>
            <a:effectLst/>
            <a:scene3d>
              <a:camera prst="legacyPerspectiveTopRight">
                <a:rot lat="0" lon="900000" rev="0"/>
              </a:camera>
              <a:lightRig rig="legacyFlat1" dir="t"/>
            </a:scene3d>
            <a:sp3d extrusionH="36500" prstMaterial="legacyMetal">
              <a:bevelT w="13500" h="13500" prst="angle"/>
              <a:bevelB w="13500" h="13500" prst="angle"/>
              <a:extrusionClr>
                <a:srgbClr val="333333"/>
              </a:extrusionClr>
            </a:sp3d>
            <a:extLst>
              <a:ext uri="{91240B29-F687-4F45-9708-019B960494DF}">
                <a14:hiddenLine xmlns="" xmlns:a14="http://schemas.microsoft.com/office/drawing/2010/main" w="9525">
                  <a:noFill/>
                  <a:round/>
                  <a:headEnd/>
                  <a:tailEnd/>
                </a14:hiddenLine>
              </a:ext>
              <a:ext uri="{AF507438-7753-43E0-B8FC-AC1667EBCBE1}">
                <a14:hiddenEffects xmlns="" xmlns:a14="http://schemas.microsoft.com/office/drawing/2010/main">
                  <a:effectLst>
                    <a:outerShdw sy="50000" rotWithShape="0">
                      <a:srgbClr val="1C1C1C">
                        <a:alpha val="50000"/>
                      </a:srgbClr>
                    </a:outerShdw>
                  </a:effectLst>
                </a14:hiddenEffects>
              </a:ext>
            </a:extLst>
          </p:spPr>
          <p:txBody>
            <a:bodyPr>
              <a:flatTx/>
            </a:bodyPr>
            <a:lstStyle/>
            <a:p>
              <a:endParaRPr lang="zh-CN" altLang="en-US"/>
            </a:p>
          </p:txBody>
        </p:sp>
      </p:grpSp>
      <p:grpSp>
        <p:nvGrpSpPr>
          <p:cNvPr id="53" name="Group 22"/>
          <p:cNvGrpSpPr>
            <a:grpSpLocks/>
          </p:cNvGrpSpPr>
          <p:nvPr/>
        </p:nvGrpSpPr>
        <p:grpSpPr bwMode="auto">
          <a:xfrm>
            <a:off x="2928938" y="3063125"/>
            <a:ext cx="119062" cy="119063"/>
            <a:chOff x="2995" y="1525"/>
            <a:chExt cx="112" cy="112"/>
          </a:xfrm>
        </p:grpSpPr>
        <p:sp>
          <p:nvSpPr>
            <p:cNvPr id="54" name="AutoShape 23"/>
            <p:cNvSpPr>
              <a:spLocks noChangeArrowheads="1"/>
            </p:cNvSpPr>
            <p:nvPr/>
          </p:nvSpPr>
          <p:spPr bwMode="gray">
            <a:xfrm>
              <a:off x="2995" y="1525"/>
              <a:ext cx="112" cy="112"/>
            </a:xfrm>
            <a:prstGeom prst="roundRect">
              <a:avLst>
                <a:gd name="adj" fmla="val 16667"/>
              </a:avLst>
            </a:prstGeom>
            <a:solidFill>
              <a:srgbClr val="808080"/>
            </a:solidFill>
            <a:ln w="9525">
              <a:solidFill>
                <a:srgbClr val="F8F8F8"/>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5" name="AutoShape 24"/>
            <p:cNvSpPr>
              <a:spLocks noChangeArrowheads="1"/>
            </p:cNvSpPr>
            <p:nvPr/>
          </p:nvSpPr>
          <p:spPr bwMode="gray">
            <a:xfrm>
              <a:off x="3029" y="1540"/>
              <a:ext cx="60" cy="81"/>
            </a:xfrm>
            <a:prstGeom prst="homePlate">
              <a:avLst>
                <a:gd name="adj" fmla="val 100000"/>
              </a:avLst>
            </a:prstGeom>
            <a:solidFill>
              <a:srgbClr val="80808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6" name="Group 22"/>
          <p:cNvGrpSpPr>
            <a:grpSpLocks/>
          </p:cNvGrpSpPr>
          <p:nvPr/>
        </p:nvGrpSpPr>
        <p:grpSpPr bwMode="auto">
          <a:xfrm>
            <a:off x="3309539" y="4334712"/>
            <a:ext cx="119062" cy="119063"/>
            <a:chOff x="2995" y="1525"/>
            <a:chExt cx="112" cy="112"/>
          </a:xfrm>
        </p:grpSpPr>
        <p:sp>
          <p:nvSpPr>
            <p:cNvPr id="57" name="AutoShape 23"/>
            <p:cNvSpPr>
              <a:spLocks noChangeArrowheads="1"/>
            </p:cNvSpPr>
            <p:nvPr/>
          </p:nvSpPr>
          <p:spPr bwMode="gray">
            <a:xfrm>
              <a:off x="2995" y="1525"/>
              <a:ext cx="112" cy="112"/>
            </a:xfrm>
            <a:prstGeom prst="roundRect">
              <a:avLst>
                <a:gd name="adj" fmla="val 16667"/>
              </a:avLst>
            </a:prstGeom>
            <a:solidFill>
              <a:srgbClr val="808080"/>
            </a:solidFill>
            <a:ln w="9525">
              <a:solidFill>
                <a:srgbClr val="F8F8F8"/>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8" name="AutoShape 24"/>
            <p:cNvSpPr>
              <a:spLocks noChangeArrowheads="1"/>
            </p:cNvSpPr>
            <p:nvPr/>
          </p:nvSpPr>
          <p:spPr bwMode="gray">
            <a:xfrm>
              <a:off x="3029" y="1540"/>
              <a:ext cx="60" cy="81"/>
            </a:xfrm>
            <a:prstGeom prst="homePlate">
              <a:avLst>
                <a:gd name="adj" fmla="val 100000"/>
              </a:avLst>
            </a:prstGeom>
            <a:solidFill>
              <a:srgbClr val="80808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9" name="Group 22"/>
          <p:cNvGrpSpPr>
            <a:grpSpLocks/>
          </p:cNvGrpSpPr>
          <p:nvPr/>
        </p:nvGrpSpPr>
        <p:grpSpPr bwMode="auto">
          <a:xfrm>
            <a:off x="4136363" y="5558216"/>
            <a:ext cx="119062" cy="119063"/>
            <a:chOff x="2995" y="1525"/>
            <a:chExt cx="112" cy="112"/>
          </a:xfrm>
        </p:grpSpPr>
        <p:sp>
          <p:nvSpPr>
            <p:cNvPr id="60" name="AutoShape 23"/>
            <p:cNvSpPr>
              <a:spLocks noChangeArrowheads="1"/>
            </p:cNvSpPr>
            <p:nvPr/>
          </p:nvSpPr>
          <p:spPr bwMode="gray">
            <a:xfrm>
              <a:off x="2995" y="1525"/>
              <a:ext cx="112" cy="112"/>
            </a:xfrm>
            <a:prstGeom prst="roundRect">
              <a:avLst>
                <a:gd name="adj" fmla="val 16667"/>
              </a:avLst>
            </a:prstGeom>
            <a:solidFill>
              <a:srgbClr val="808080"/>
            </a:solidFill>
            <a:ln w="9525">
              <a:solidFill>
                <a:srgbClr val="F8F8F8"/>
              </a:solidFill>
              <a:round/>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 name="AutoShape 24"/>
            <p:cNvSpPr>
              <a:spLocks noChangeArrowheads="1"/>
            </p:cNvSpPr>
            <p:nvPr/>
          </p:nvSpPr>
          <p:spPr bwMode="gray">
            <a:xfrm>
              <a:off x="3029" y="1540"/>
              <a:ext cx="60" cy="81"/>
            </a:xfrm>
            <a:prstGeom prst="homePlate">
              <a:avLst>
                <a:gd name="adj" fmla="val 100000"/>
              </a:avLst>
            </a:prstGeom>
            <a:solidFill>
              <a:srgbClr val="808080"/>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457200" y="274638"/>
            <a:ext cx="1676400" cy="868362"/>
          </a:xfrm>
        </p:spPr>
        <p:txBody>
          <a:bodyPr>
            <a:normAutofit fontScale="90000"/>
          </a:bodyPr>
          <a:lstStyle/>
          <a:p>
            <a:r>
              <a:rPr lang="en-US" b="1" i="1" dirty="0" smtClean="0"/>
              <a:t>Goal</a:t>
            </a:r>
            <a:r>
              <a:rPr lang="en-US" dirty="0" smtClean="0"/>
              <a:t/>
            </a:r>
            <a:br>
              <a:rPr lang="en-US" dirty="0" smtClean="0"/>
            </a:br>
            <a:endParaRPr lang="en-US" altLang="zh-CN" dirty="0">
              <a:ea typeface="宋体" charset="-122"/>
            </a:endParaRPr>
          </a:p>
        </p:txBody>
      </p:sp>
      <p:sp>
        <p:nvSpPr>
          <p:cNvPr id="132296" name="Freeform 200"/>
          <p:cNvSpPr>
            <a:spLocks/>
          </p:cNvSpPr>
          <p:nvPr/>
        </p:nvSpPr>
        <p:spPr bwMode="gray">
          <a:xfrm rot="-424169">
            <a:off x="822325" y="3332163"/>
            <a:ext cx="1812925" cy="2336800"/>
          </a:xfrm>
          <a:custGeom>
            <a:avLst/>
            <a:gdLst>
              <a:gd name="T0" fmla="*/ 756 w 2220"/>
              <a:gd name="T1" fmla="*/ 0 h 2878"/>
              <a:gd name="T2" fmla="*/ 568 w 2220"/>
              <a:gd name="T3" fmla="*/ 112 h 2878"/>
              <a:gd name="T4" fmla="*/ 464 w 2220"/>
              <a:gd name="T5" fmla="*/ 212 h 2878"/>
              <a:gd name="T6" fmla="*/ 300 w 2220"/>
              <a:gd name="T7" fmla="*/ 164 h 2878"/>
              <a:gd name="T8" fmla="*/ 180 w 2220"/>
              <a:gd name="T9" fmla="*/ 156 h 2878"/>
              <a:gd name="T10" fmla="*/ 16 w 2220"/>
              <a:gd name="T11" fmla="*/ 184 h 2878"/>
              <a:gd name="T12" fmla="*/ 68 w 2220"/>
              <a:gd name="T13" fmla="*/ 368 h 2878"/>
              <a:gd name="T14" fmla="*/ 224 w 2220"/>
              <a:gd name="T15" fmla="*/ 460 h 2878"/>
              <a:gd name="T16" fmla="*/ 272 w 2220"/>
              <a:gd name="T17" fmla="*/ 664 h 2878"/>
              <a:gd name="T18" fmla="*/ 248 w 2220"/>
              <a:gd name="T19" fmla="*/ 900 h 2878"/>
              <a:gd name="T20" fmla="*/ 180 w 2220"/>
              <a:gd name="T21" fmla="*/ 1072 h 2878"/>
              <a:gd name="T22" fmla="*/ 144 w 2220"/>
              <a:gd name="T23" fmla="*/ 1240 h 2878"/>
              <a:gd name="T24" fmla="*/ 236 w 2220"/>
              <a:gd name="T25" fmla="*/ 1476 h 2878"/>
              <a:gd name="T26" fmla="*/ 328 w 2220"/>
              <a:gd name="T27" fmla="*/ 1556 h 2878"/>
              <a:gd name="T28" fmla="*/ 436 w 2220"/>
              <a:gd name="T29" fmla="*/ 1772 h 2878"/>
              <a:gd name="T30" fmla="*/ 452 w 2220"/>
              <a:gd name="T31" fmla="*/ 1964 h 2878"/>
              <a:gd name="T32" fmla="*/ 384 w 2220"/>
              <a:gd name="T33" fmla="*/ 2196 h 2878"/>
              <a:gd name="T34" fmla="*/ 140 w 2220"/>
              <a:gd name="T35" fmla="*/ 2420 h 2878"/>
              <a:gd name="T36" fmla="*/ 64 w 2220"/>
              <a:gd name="T37" fmla="*/ 2572 h 2878"/>
              <a:gd name="T38" fmla="*/ 188 w 2220"/>
              <a:gd name="T39" fmla="*/ 2848 h 2878"/>
              <a:gd name="T40" fmla="*/ 360 w 2220"/>
              <a:gd name="T41" fmla="*/ 2556 h 2878"/>
              <a:gd name="T42" fmla="*/ 680 w 2220"/>
              <a:gd name="T43" fmla="*/ 2340 h 2878"/>
              <a:gd name="T44" fmla="*/ 744 w 2220"/>
              <a:gd name="T45" fmla="*/ 2076 h 2878"/>
              <a:gd name="T46" fmla="*/ 736 w 2220"/>
              <a:gd name="T47" fmla="*/ 1644 h 2878"/>
              <a:gd name="T48" fmla="*/ 756 w 2220"/>
              <a:gd name="T49" fmla="*/ 1412 h 2878"/>
              <a:gd name="T50" fmla="*/ 888 w 2220"/>
              <a:gd name="T51" fmla="*/ 1304 h 2878"/>
              <a:gd name="T52" fmla="*/ 1060 w 2220"/>
              <a:gd name="T53" fmla="*/ 1292 h 2878"/>
              <a:gd name="T54" fmla="*/ 1260 w 2220"/>
              <a:gd name="T55" fmla="*/ 1328 h 2878"/>
              <a:gd name="T56" fmla="*/ 1400 w 2220"/>
              <a:gd name="T57" fmla="*/ 1380 h 2878"/>
              <a:gd name="T58" fmla="*/ 1672 w 2220"/>
              <a:gd name="T59" fmla="*/ 1484 h 2878"/>
              <a:gd name="T60" fmla="*/ 1856 w 2220"/>
              <a:gd name="T61" fmla="*/ 1432 h 2878"/>
              <a:gd name="T62" fmla="*/ 1896 w 2220"/>
              <a:gd name="T63" fmla="*/ 1148 h 2878"/>
              <a:gd name="T64" fmla="*/ 2032 w 2220"/>
              <a:gd name="T65" fmla="*/ 832 h 2878"/>
              <a:gd name="T66" fmla="*/ 2220 w 2220"/>
              <a:gd name="T67" fmla="*/ 140 h 2878"/>
              <a:gd name="T68" fmla="*/ 1788 w 2220"/>
              <a:gd name="T69" fmla="*/ 108 h 2878"/>
              <a:gd name="T70" fmla="*/ 1724 w 2220"/>
              <a:gd name="T71" fmla="*/ 320 h 2878"/>
              <a:gd name="T72" fmla="*/ 1723 w 2220"/>
              <a:gd name="T73" fmla="*/ 351 h 2878"/>
              <a:gd name="T74" fmla="*/ 1620 w 2220"/>
              <a:gd name="T75" fmla="*/ 548 h 2878"/>
              <a:gd name="T76" fmla="*/ 1700 w 2220"/>
              <a:gd name="T77" fmla="*/ 780 h 2878"/>
              <a:gd name="T78" fmla="*/ 1632 w 2220"/>
              <a:gd name="T79" fmla="*/ 904 h 2878"/>
              <a:gd name="T80" fmla="*/ 1424 w 2220"/>
              <a:gd name="T81" fmla="*/ 952 h 2878"/>
              <a:gd name="T82" fmla="*/ 1216 w 2220"/>
              <a:gd name="T83" fmla="*/ 992 h 2878"/>
              <a:gd name="T84" fmla="*/ 992 w 2220"/>
              <a:gd name="T85" fmla="*/ 956 h 2878"/>
              <a:gd name="T86" fmla="*/ 876 w 2220"/>
              <a:gd name="T87" fmla="*/ 884 h 2878"/>
              <a:gd name="T88" fmla="*/ 928 w 2220"/>
              <a:gd name="T89" fmla="*/ 728 h 2878"/>
              <a:gd name="T90" fmla="*/ 1204 w 2220"/>
              <a:gd name="T91" fmla="*/ 740 h 2878"/>
              <a:gd name="T92" fmla="*/ 1468 w 2220"/>
              <a:gd name="T93" fmla="*/ 592 h 2878"/>
              <a:gd name="T94" fmla="*/ 1592 w 2220"/>
              <a:gd name="T95" fmla="*/ 520 h 2878"/>
              <a:gd name="T96" fmla="*/ 1612 w 2220"/>
              <a:gd name="T97" fmla="*/ 492 h 2878"/>
              <a:gd name="T98" fmla="*/ 1648 w 2220"/>
              <a:gd name="T99" fmla="*/ 376 h 2878"/>
              <a:gd name="T100" fmla="*/ 1584 w 2220"/>
              <a:gd name="T101" fmla="*/ 344 h 2878"/>
              <a:gd name="T102" fmla="*/ 1496 w 2220"/>
              <a:gd name="T103" fmla="*/ 424 h 2878"/>
              <a:gd name="T104" fmla="*/ 1392 w 2220"/>
              <a:gd name="T105" fmla="*/ 492 h 2878"/>
              <a:gd name="T106" fmla="*/ 1300 w 2220"/>
              <a:gd name="T107" fmla="*/ 540 h 2878"/>
              <a:gd name="T108" fmla="*/ 1148 w 2220"/>
              <a:gd name="T109" fmla="*/ 564 h 2878"/>
              <a:gd name="T110" fmla="*/ 1028 w 2220"/>
              <a:gd name="T111" fmla="*/ 500 h 2878"/>
              <a:gd name="T112" fmla="*/ 936 w 2220"/>
              <a:gd name="T113" fmla="*/ 388 h 2878"/>
              <a:gd name="T114" fmla="*/ 824 w 2220"/>
              <a:gd name="T115" fmla="*/ 344 h 2878"/>
              <a:gd name="T116" fmla="*/ 860 w 2220"/>
              <a:gd name="T117" fmla="*/ 212 h 2878"/>
              <a:gd name="T118" fmla="*/ 876 w 2220"/>
              <a:gd name="T119" fmla="*/ 96 h 2878"/>
              <a:gd name="T120" fmla="*/ 832 w 2220"/>
              <a:gd name="T121" fmla="*/ 20 h 2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220" h="2878">
                <a:moveTo>
                  <a:pt x="832" y="20"/>
                </a:moveTo>
                <a:lnTo>
                  <a:pt x="784" y="20"/>
                </a:lnTo>
                <a:lnTo>
                  <a:pt x="756" y="0"/>
                </a:lnTo>
                <a:lnTo>
                  <a:pt x="676" y="20"/>
                </a:lnTo>
                <a:lnTo>
                  <a:pt x="624" y="44"/>
                </a:lnTo>
                <a:lnTo>
                  <a:pt x="568" y="112"/>
                </a:lnTo>
                <a:lnTo>
                  <a:pt x="536" y="164"/>
                </a:lnTo>
                <a:lnTo>
                  <a:pt x="508" y="208"/>
                </a:lnTo>
                <a:lnTo>
                  <a:pt x="464" y="212"/>
                </a:lnTo>
                <a:lnTo>
                  <a:pt x="392" y="164"/>
                </a:lnTo>
                <a:lnTo>
                  <a:pt x="352" y="140"/>
                </a:lnTo>
                <a:lnTo>
                  <a:pt x="300" y="164"/>
                </a:lnTo>
                <a:lnTo>
                  <a:pt x="280" y="184"/>
                </a:lnTo>
                <a:lnTo>
                  <a:pt x="216" y="184"/>
                </a:lnTo>
                <a:lnTo>
                  <a:pt x="180" y="156"/>
                </a:lnTo>
                <a:lnTo>
                  <a:pt x="108" y="152"/>
                </a:lnTo>
                <a:lnTo>
                  <a:pt x="48" y="184"/>
                </a:lnTo>
                <a:lnTo>
                  <a:pt x="16" y="184"/>
                </a:lnTo>
                <a:lnTo>
                  <a:pt x="0" y="264"/>
                </a:lnTo>
                <a:lnTo>
                  <a:pt x="4" y="312"/>
                </a:lnTo>
                <a:lnTo>
                  <a:pt x="68" y="368"/>
                </a:lnTo>
                <a:lnTo>
                  <a:pt x="124" y="408"/>
                </a:lnTo>
                <a:lnTo>
                  <a:pt x="196" y="432"/>
                </a:lnTo>
                <a:lnTo>
                  <a:pt x="224" y="460"/>
                </a:lnTo>
                <a:lnTo>
                  <a:pt x="256" y="588"/>
                </a:lnTo>
                <a:lnTo>
                  <a:pt x="272" y="636"/>
                </a:lnTo>
                <a:lnTo>
                  <a:pt x="272" y="664"/>
                </a:lnTo>
                <a:lnTo>
                  <a:pt x="276" y="724"/>
                </a:lnTo>
                <a:lnTo>
                  <a:pt x="256" y="812"/>
                </a:lnTo>
                <a:lnTo>
                  <a:pt x="248" y="900"/>
                </a:lnTo>
                <a:lnTo>
                  <a:pt x="216" y="964"/>
                </a:lnTo>
                <a:lnTo>
                  <a:pt x="216" y="1012"/>
                </a:lnTo>
                <a:lnTo>
                  <a:pt x="180" y="1072"/>
                </a:lnTo>
                <a:lnTo>
                  <a:pt x="180" y="1100"/>
                </a:lnTo>
                <a:lnTo>
                  <a:pt x="132" y="1160"/>
                </a:lnTo>
                <a:lnTo>
                  <a:pt x="144" y="1240"/>
                </a:lnTo>
                <a:lnTo>
                  <a:pt x="156" y="1296"/>
                </a:lnTo>
                <a:lnTo>
                  <a:pt x="184" y="1372"/>
                </a:lnTo>
                <a:lnTo>
                  <a:pt x="236" y="1476"/>
                </a:lnTo>
                <a:lnTo>
                  <a:pt x="268" y="1500"/>
                </a:lnTo>
                <a:lnTo>
                  <a:pt x="292" y="1500"/>
                </a:lnTo>
                <a:lnTo>
                  <a:pt x="328" y="1556"/>
                </a:lnTo>
                <a:lnTo>
                  <a:pt x="404" y="1640"/>
                </a:lnTo>
                <a:lnTo>
                  <a:pt x="412" y="1716"/>
                </a:lnTo>
                <a:lnTo>
                  <a:pt x="436" y="1772"/>
                </a:lnTo>
                <a:lnTo>
                  <a:pt x="452" y="1796"/>
                </a:lnTo>
                <a:lnTo>
                  <a:pt x="460" y="1824"/>
                </a:lnTo>
                <a:lnTo>
                  <a:pt x="452" y="1964"/>
                </a:lnTo>
                <a:lnTo>
                  <a:pt x="452" y="2152"/>
                </a:lnTo>
                <a:lnTo>
                  <a:pt x="424" y="2196"/>
                </a:lnTo>
                <a:lnTo>
                  <a:pt x="384" y="2196"/>
                </a:lnTo>
                <a:lnTo>
                  <a:pt x="264" y="2276"/>
                </a:lnTo>
                <a:lnTo>
                  <a:pt x="116" y="2392"/>
                </a:lnTo>
                <a:lnTo>
                  <a:pt x="140" y="2420"/>
                </a:lnTo>
                <a:lnTo>
                  <a:pt x="76" y="2420"/>
                </a:lnTo>
                <a:lnTo>
                  <a:pt x="16" y="2472"/>
                </a:lnTo>
                <a:lnTo>
                  <a:pt x="64" y="2572"/>
                </a:lnTo>
                <a:lnTo>
                  <a:pt x="100" y="2708"/>
                </a:lnTo>
                <a:lnTo>
                  <a:pt x="136" y="2828"/>
                </a:lnTo>
                <a:cubicBezTo>
                  <a:pt x="151" y="2851"/>
                  <a:pt x="171" y="2878"/>
                  <a:pt x="188" y="2848"/>
                </a:cubicBezTo>
                <a:cubicBezTo>
                  <a:pt x="213" y="2839"/>
                  <a:pt x="221" y="2698"/>
                  <a:pt x="240" y="2648"/>
                </a:cubicBezTo>
                <a:cubicBezTo>
                  <a:pt x="259" y="2598"/>
                  <a:pt x="280" y="2563"/>
                  <a:pt x="300" y="2548"/>
                </a:cubicBezTo>
                <a:lnTo>
                  <a:pt x="360" y="2556"/>
                </a:lnTo>
                <a:lnTo>
                  <a:pt x="408" y="2484"/>
                </a:lnTo>
                <a:lnTo>
                  <a:pt x="524" y="2420"/>
                </a:lnTo>
                <a:lnTo>
                  <a:pt x="680" y="2340"/>
                </a:lnTo>
                <a:lnTo>
                  <a:pt x="736" y="2224"/>
                </a:lnTo>
                <a:lnTo>
                  <a:pt x="752" y="2144"/>
                </a:lnTo>
                <a:lnTo>
                  <a:pt x="744" y="2076"/>
                </a:lnTo>
                <a:lnTo>
                  <a:pt x="748" y="1972"/>
                </a:lnTo>
                <a:lnTo>
                  <a:pt x="756" y="1720"/>
                </a:lnTo>
                <a:lnTo>
                  <a:pt x="736" y="1644"/>
                </a:lnTo>
                <a:lnTo>
                  <a:pt x="728" y="1584"/>
                </a:lnTo>
                <a:lnTo>
                  <a:pt x="728" y="1500"/>
                </a:lnTo>
                <a:lnTo>
                  <a:pt x="756" y="1412"/>
                </a:lnTo>
                <a:lnTo>
                  <a:pt x="808" y="1412"/>
                </a:lnTo>
                <a:lnTo>
                  <a:pt x="844" y="1332"/>
                </a:lnTo>
                <a:lnTo>
                  <a:pt x="888" y="1304"/>
                </a:lnTo>
                <a:lnTo>
                  <a:pt x="940" y="1320"/>
                </a:lnTo>
                <a:lnTo>
                  <a:pt x="980" y="1308"/>
                </a:lnTo>
                <a:lnTo>
                  <a:pt x="1060" y="1292"/>
                </a:lnTo>
                <a:lnTo>
                  <a:pt x="1164" y="1312"/>
                </a:lnTo>
                <a:lnTo>
                  <a:pt x="1240" y="1304"/>
                </a:lnTo>
                <a:lnTo>
                  <a:pt x="1260" y="1328"/>
                </a:lnTo>
                <a:lnTo>
                  <a:pt x="1312" y="1332"/>
                </a:lnTo>
                <a:lnTo>
                  <a:pt x="1364" y="1360"/>
                </a:lnTo>
                <a:lnTo>
                  <a:pt x="1400" y="1380"/>
                </a:lnTo>
                <a:lnTo>
                  <a:pt x="1488" y="1384"/>
                </a:lnTo>
                <a:lnTo>
                  <a:pt x="1548" y="1460"/>
                </a:lnTo>
                <a:lnTo>
                  <a:pt x="1672" y="1484"/>
                </a:lnTo>
                <a:lnTo>
                  <a:pt x="1744" y="1500"/>
                </a:lnTo>
                <a:lnTo>
                  <a:pt x="1808" y="1488"/>
                </a:lnTo>
                <a:lnTo>
                  <a:pt x="1856" y="1432"/>
                </a:lnTo>
                <a:lnTo>
                  <a:pt x="1908" y="1304"/>
                </a:lnTo>
                <a:lnTo>
                  <a:pt x="1912" y="1228"/>
                </a:lnTo>
                <a:lnTo>
                  <a:pt x="1896" y="1148"/>
                </a:lnTo>
                <a:lnTo>
                  <a:pt x="1932" y="1028"/>
                </a:lnTo>
                <a:lnTo>
                  <a:pt x="1996" y="936"/>
                </a:lnTo>
                <a:lnTo>
                  <a:pt x="2032" y="832"/>
                </a:lnTo>
                <a:lnTo>
                  <a:pt x="2168" y="856"/>
                </a:lnTo>
                <a:lnTo>
                  <a:pt x="2196" y="860"/>
                </a:lnTo>
                <a:lnTo>
                  <a:pt x="2220" y="140"/>
                </a:lnTo>
                <a:lnTo>
                  <a:pt x="2144" y="132"/>
                </a:lnTo>
                <a:lnTo>
                  <a:pt x="1988" y="136"/>
                </a:lnTo>
                <a:lnTo>
                  <a:pt x="1788" y="108"/>
                </a:lnTo>
                <a:lnTo>
                  <a:pt x="1724" y="120"/>
                </a:lnTo>
                <a:lnTo>
                  <a:pt x="1712" y="188"/>
                </a:lnTo>
                <a:lnTo>
                  <a:pt x="1724" y="320"/>
                </a:lnTo>
                <a:lnTo>
                  <a:pt x="1652" y="340"/>
                </a:lnTo>
                <a:lnTo>
                  <a:pt x="1674" y="356"/>
                </a:lnTo>
                <a:lnTo>
                  <a:pt x="1723" y="351"/>
                </a:lnTo>
                <a:lnTo>
                  <a:pt x="1724" y="536"/>
                </a:lnTo>
                <a:lnTo>
                  <a:pt x="1660" y="536"/>
                </a:lnTo>
                <a:lnTo>
                  <a:pt x="1620" y="548"/>
                </a:lnTo>
                <a:lnTo>
                  <a:pt x="1712" y="584"/>
                </a:lnTo>
                <a:lnTo>
                  <a:pt x="1720" y="612"/>
                </a:lnTo>
                <a:lnTo>
                  <a:pt x="1700" y="780"/>
                </a:lnTo>
                <a:lnTo>
                  <a:pt x="1668" y="820"/>
                </a:lnTo>
                <a:lnTo>
                  <a:pt x="1664" y="868"/>
                </a:lnTo>
                <a:lnTo>
                  <a:pt x="1632" y="904"/>
                </a:lnTo>
                <a:lnTo>
                  <a:pt x="1564" y="900"/>
                </a:lnTo>
                <a:lnTo>
                  <a:pt x="1496" y="924"/>
                </a:lnTo>
                <a:lnTo>
                  <a:pt x="1424" y="952"/>
                </a:lnTo>
                <a:lnTo>
                  <a:pt x="1384" y="980"/>
                </a:lnTo>
                <a:lnTo>
                  <a:pt x="1368" y="1008"/>
                </a:lnTo>
                <a:lnTo>
                  <a:pt x="1216" y="992"/>
                </a:lnTo>
                <a:lnTo>
                  <a:pt x="1168" y="956"/>
                </a:lnTo>
                <a:lnTo>
                  <a:pt x="1088" y="956"/>
                </a:lnTo>
                <a:lnTo>
                  <a:pt x="992" y="956"/>
                </a:lnTo>
                <a:lnTo>
                  <a:pt x="924" y="940"/>
                </a:lnTo>
                <a:lnTo>
                  <a:pt x="892" y="924"/>
                </a:lnTo>
                <a:lnTo>
                  <a:pt x="876" y="884"/>
                </a:lnTo>
                <a:lnTo>
                  <a:pt x="888" y="832"/>
                </a:lnTo>
                <a:lnTo>
                  <a:pt x="912" y="784"/>
                </a:lnTo>
                <a:lnTo>
                  <a:pt x="928" y="728"/>
                </a:lnTo>
                <a:lnTo>
                  <a:pt x="976" y="712"/>
                </a:lnTo>
                <a:lnTo>
                  <a:pt x="1060" y="732"/>
                </a:lnTo>
                <a:lnTo>
                  <a:pt x="1204" y="740"/>
                </a:lnTo>
                <a:lnTo>
                  <a:pt x="1288" y="712"/>
                </a:lnTo>
                <a:lnTo>
                  <a:pt x="1388" y="660"/>
                </a:lnTo>
                <a:lnTo>
                  <a:pt x="1468" y="592"/>
                </a:lnTo>
                <a:lnTo>
                  <a:pt x="1520" y="536"/>
                </a:lnTo>
                <a:lnTo>
                  <a:pt x="1544" y="508"/>
                </a:lnTo>
                <a:lnTo>
                  <a:pt x="1592" y="520"/>
                </a:lnTo>
                <a:lnTo>
                  <a:pt x="1624" y="548"/>
                </a:lnTo>
                <a:lnTo>
                  <a:pt x="1647" y="536"/>
                </a:lnTo>
                <a:lnTo>
                  <a:pt x="1612" y="492"/>
                </a:lnTo>
                <a:lnTo>
                  <a:pt x="1632" y="456"/>
                </a:lnTo>
                <a:lnTo>
                  <a:pt x="1632" y="420"/>
                </a:lnTo>
                <a:lnTo>
                  <a:pt x="1648" y="376"/>
                </a:lnTo>
                <a:lnTo>
                  <a:pt x="1672" y="356"/>
                </a:lnTo>
                <a:lnTo>
                  <a:pt x="1656" y="341"/>
                </a:lnTo>
                <a:lnTo>
                  <a:pt x="1584" y="344"/>
                </a:lnTo>
                <a:lnTo>
                  <a:pt x="1536" y="356"/>
                </a:lnTo>
                <a:lnTo>
                  <a:pt x="1540" y="392"/>
                </a:lnTo>
                <a:lnTo>
                  <a:pt x="1496" y="424"/>
                </a:lnTo>
                <a:lnTo>
                  <a:pt x="1444" y="464"/>
                </a:lnTo>
                <a:lnTo>
                  <a:pt x="1444" y="492"/>
                </a:lnTo>
                <a:lnTo>
                  <a:pt x="1392" y="492"/>
                </a:lnTo>
                <a:lnTo>
                  <a:pt x="1384" y="520"/>
                </a:lnTo>
                <a:lnTo>
                  <a:pt x="1340" y="520"/>
                </a:lnTo>
                <a:lnTo>
                  <a:pt x="1300" y="540"/>
                </a:lnTo>
                <a:lnTo>
                  <a:pt x="1236" y="572"/>
                </a:lnTo>
                <a:lnTo>
                  <a:pt x="1208" y="584"/>
                </a:lnTo>
                <a:lnTo>
                  <a:pt x="1148" y="564"/>
                </a:lnTo>
                <a:lnTo>
                  <a:pt x="1080" y="556"/>
                </a:lnTo>
                <a:lnTo>
                  <a:pt x="1048" y="528"/>
                </a:lnTo>
                <a:lnTo>
                  <a:pt x="1028" y="500"/>
                </a:lnTo>
                <a:lnTo>
                  <a:pt x="1012" y="480"/>
                </a:lnTo>
                <a:lnTo>
                  <a:pt x="976" y="432"/>
                </a:lnTo>
                <a:lnTo>
                  <a:pt x="936" y="388"/>
                </a:lnTo>
                <a:lnTo>
                  <a:pt x="904" y="368"/>
                </a:lnTo>
                <a:lnTo>
                  <a:pt x="844" y="372"/>
                </a:lnTo>
                <a:lnTo>
                  <a:pt x="824" y="344"/>
                </a:lnTo>
                <a:lnTo>
                  <a:pt x="820" y="316"/>
                </a:lnTo>
                <a:lnTo>
                  <a:pt x="844" y="264"/>
                </a:lnTo>
                <a:lnTo>
                  <a:pt x="860" y="212"/>
                </a:lnTo>
                <a:lnTo>
                  <a:pt x="868" y="152"/>
                </a:lnTo>
                <a:lnTo>
                  <a:pt x="880" y="120"/>
                </a:lnTo>
                <a:lnTo>
                  <a:pt x="876" y="96"/>
                </a:lnTo>
                <a:lnTo>
                  <a:pt x="856" y="72"/>
                </a:lnTo>
                <a:lnTo>
                  <a:pt x="852" y="48"/>
                </a:lnTo>
                <a:lnTo>
                  <a:pt x="832" y="20"/>
                </a:lnTo>
                <a:close/>
              </a:path>
            </a:pathLst>
          </a:custGeom>
          <a:solidFill>
            <a:srgbClr val="000000"/>
          </a:solidFill>
          <a:ln>
            <a:noFill/>
          </a:ln>
          <a:effectLst/>
          <a:extLst>
            <a:ext uri="{91240B29-F687-4F45-9708-019B960494DF}">
              <a14:hiddenLine xmlns="" xmlns:a14="http://schemas.microsoft.com/office/drawing/2010/main" w="9525">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2297" name="Line 201"/>
          <p:cNvSpPr>
            <a:spLocks noChangeShapeType="1"/>
          </p:cNvSpPr>
          <p:nvPr/>
        </p:nvSpPr>
        <p:spPr bwMode="auto">
          <a:xfrm flipV="1">
            <a:off x="2057400" y="2819399"/>
            <a:ext cx="4953000" cy="3101975"/>
          </a:xfrm>
          <a:prstGeom prst="line">
            <a:avLst/>
          </a:prstGeom>
          <a:noFill/>
          <a:ln w="381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32298" name="Group 202"/>
          <p:cNvGrpSpPr>
            <a:grpSpLocks/>
          </p:cNvGrpSpPr>
          <p:nvPr/>
        </p:nvGrpSpPr>
        <p:grpSpPr bwMode="auto">
          <a:xfrm>
            <a:off x="3276600" y="4953000"/>
            <a:ext cx="203200" cy="190500"/>
            <a:chOff x="1355" y="3452"/>
            <a:chExt cx="183" cy="172"/>
          </a:xfrm>
        </p:grpSpPr>
        <p:pic>
          <p:nvPicPr>
            <p:cNvPr id="132299" name="Picture 203"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1364" y="3452"/>
              <a:ext cx="174" cy="172"/>
            </a:xfrm>
            <a:prstGeom prst="rect">
              <a:avLst/>
            </a:prstGeom>
            <a:noFill/>
            <a:extLst>
              <a:ext uri="{909E8E84-426E-40DD-AFC4-6F175D3DCCD1}">
                <a14:hiddenFill xmlns="" xmlns:a14="http://schemas.microsoft.com/office/drawing/2010/main">
                  <a:solidFill>
                    <a:srgbClr val="FFFFFF"/>
                  </a:solidFill>
                </a14:hiddenFill>
              </a:ext>
            </a:extLst>
          </p:spPr>
        </p:pic>
        <p:sp>
          <p:nvSpPr>
            <p:cNvPr id="132300" name="Oval 204"/>
            <p:cNvSpPr>
              <a:spLocks noChangeArrowheads="1"/>
            </p:cNvSpPr>
            <p:nvPr/>
          </p:nvSpPr>
          <p:spPr bwMode="gray">
            <a:xfrm>
              <a:off x="1364" y="3452"/>
              <a:ext cx="173" cy="172"/>
            </a:xfrm>
            <a:prstGeom prst="ellipse">
              <a:avLst/>
            </a:prstGeom>
            <a:gradFill rotWithShape="1">
              <a:gsLst>
                <a:gs pos="0">
                  <a:schemeClr val="tx2">
                    <a:gamma/>
                    <a:shade val="46275"/>
                    <a:invGamma/>
                  </a:schemeClr>
                </a:gs>
                <a:gs pos="50000">
                  <a:schemeClr val="tx2">
                    <a:alpha val="50000"/>
                  </a:schemeClr>
                </a:gs>
                <a:gs pos="100000">
                  <a:schemeClr val="tx2">
                    <a:gamma/>
                    <a:shade val="46275"/>
                    <a:invGamma/>
                  </a:scheme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32301" name="Group 205"/>
            <p:cNvGrpSpPr>
              <a:grpSpLocks/>
            </p:cNvGrpSpPr>
            <p:nvPr/>
          </p:nvGrpSpPr>
          <p:grpSpPr bwMode="auto">
            <a:xfrm rot="-1297425" flipH="1" flipV="1">
              <a:off x="1377" y="3586"/>
              <a:ext cx="151" cy="37"/>
              <a:chOff x="2532" y="1051"/>
              <a:chExt cx="893" cy="246"/>
            </a:xfrm>
          </p:grpSpPr>
          <p:grpSp>
            <p:nvGrpSpPr>
              <p:cNvPr id="132302" name="Group 206"/>
              <p:cNvGrpSpPr>
                <a:grpSpLocks/>
              </p:cNvGrpSpPr>
              <p:nvPr/>
            </p:nvGrpSpPr>
            <p:grpSpPr bwMode="auto">
              <a:xfrm>
                <a:off x="2532" y="1051"/>
                <a:ext cx="743" cy="185"/>
                <a:chOff x="1565" y="2568"/>
                <a:chExt cx="1118" cy="279"/>
              </a:xfrm>
            </p:grpSpPr>
            <p:sp>
              <p:nvSpPr>
                <p:cNvPr id="132303" name="AutoShape 207"/>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04" name="AutoShape 208"/>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05" name="AutoShape 209"/>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06" name="AutoShape 210"/>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32307" name="Group 211"/>
              <p:cNvGrpSpPr>
                <a:grpSpLocks/>
              </p:cNvGrpSpPr>
              <p:nvPr/>
            </p:nvGrpSpPr>
            <p:grpSpPr bwMode="auto">
              <a:xfrm rot="1353540">
                <a:off x="2682" y="1111"/>
                <a:ext cx="743" cy="186"/>
                <a:chOff x="1565" y="2568"/>
                <a:chExt cx="1118" cy="279"/>
              </a:xfrm>
            </p:grpSpPr>
            <p:sp>
              <p:nvSpPr>
                <p:cNvPr id="132308" name="AutoShape 212"/>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09" name="AutoShape 213"/>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10" name="AutoShape 214"/>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11" name="AutoShape 215"/>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pic>
          <p:nvPicPr>
            <p:cNvPr id="132312" name="Picture 216" descr="light_shadow1"/>
            <p:cNvPicPr>
              <a:picLocks noChangeAspect="1" noChangeArrowheads="1"/>
            </p:cNvPicPr>
            <p:nvPr/>
          </p:nvPicPr>
          <p:blipFill>
            <a:blip r:embed="rId4" cstate="print">
              <a:extLst>
                <a:ext uri="{28A0092B-C50C-407E-A947-70E740481C1C}">
                  <a14:useLocalDpi xmlns="" xmlns:a14="http://schemas.microsoft.com/office/drawing/2010/main" val="0"/>
                </a:ext>
              </a:extLst>
            </a:blip>
            <a:srcRect t="23740"/>
            <a:stretch>
              <a:fillRect/>
            </a:stretch>
          </p:blipFill>
          <p:spPr bwMode="gray">
            <a:xfrm rot="-2569845">
              <a:off x="1355" y="3467"/>
              <a:ext cx="129" cy="84"/>
            </a:xfrm>
            <a:prstGeom prst="rect">
              <a:avLst/>
            </a:prstGeom>
            <a:noFill/>
            <a:extLst>
              <a:ext uri="{909E8E84-426E-40DD-AFC4-6F175D3DCCD1}">
                <a14:hiddenFill xmlns="" xmlns:a14="http://schemas.microsoft.com/office/drawing/2010/main">
                  <a:solidFill>
                    <a:srgbClr val="FFFFFF"/>
                  </a:solidFill>
                </a14:hiddenFill>
              </a:ext>
            </a:extLst>
          </p:spPr>
        </p:pic>
      </p:grpSp>
      <p:grpSp>
        <p:nvGrpSpPr>
          <p:cNvPr id="132313" name="Group 217"/>
          <p:cNvGrpSpPr>
            <a:grpSpLocks/>
          </p:cNvGrpSpPr>
          <p:nvPr/>
        </p:nvGrpSpPr>
        <p:grpSpPr bwMode="auto">
          <a:xfrm>
            <a:off x="4495800" y="4267200"/>
            <a:ext cx="203200" cy="190500"/>
            <a:chOff x="1355" y="3452"/>
            <a:chExt cx="183" cy="172"/>
          </a:xfrm>
        </p:grpSpPr>
        <p:pic>
          <p:nvPicPr>
            <p:cNvPr id="132314" name="Picture 218"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1364" y="3452"/>
              <a:ext cx="174" cy="172"/>
            </a:xfrm>
            <a:prstGeom prst="rect">
              <a:avLst/>
            </a:prstGeom>
            <a:noFill/>
            <a:extLst>
              <a:ext uri="{909E8E84-426E-40DD-AFC4-6F175D3DCCD1}">
                <a14:hiddenFill xmlns="" xmlns:a14="http://schemas.microsoft.com/office/drawing/2010/main">
                  <a:solidFill>
                    <a:srgbClr val="FFFFFF"/>
                  </a:solidFill>
                </a14:hiddenFill>
              </a:ext>
            </a:extLst>
          </p:spPr>
        </p:pic>
        <p:sp>
          <p:nvSpPr>
            <p:cNvPr id="132315" name="Oval 219"/>
            <p:cNvSpPr>
              <a:spLocks noChangeArrowheads="1"/>
            </p:cNvSpPr>
            <p:nvPr/>
          </p:nvSpPr>
          <p:spPr bwMode="gray">
            <a:xfrm>
              <a:off x="1364" y="3452"/>
              <a:ext cx="173" cy="172"/>
            </a:xfrm>
            <a:prstGeom prst="ellipse">
              <a:avLst/>
            </a:prstGeom>
            <a:gradFill rotWithShape="1">
              <a:gsLst>
                <a:gs pos="0">
                  <a:schemeClr val="tx2">
                    <a:gamma/>
                    <a:shade val="46275"/>
                    <a:invGamma/>
                  </a:schemeClr>
                </a:gs>
                <a:gs pos="50000">
                  <a:schemeClr val="tx2">
                    <a:alpha val="50000"/>
                  </a:schemeClr>
                </a:gs>
                <a:gs pos="100000">
                  <a:schemeClr val="tx2">
                    <a:gamma/>
                    <a:shade val="46275"/>
                    <a:invGamma/>
                  </a:scheme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32316" name="Group 220"/>
            <p:cNvGrpSpPr>
              <a:grpSpLocks/>
            </p:cNvGrpSpPr>
            <p:nvPr/>
          </p:nvGrpSpPr>
          <p:grpSpPr bwMode="auto">
            <a:xfrm rot="-1297425" flipH="1" flipV="1">
              <a:off x="1377" y="3586"/>
              <a:ext cx="151" cy="37"/>
              <a:chOff x="2532" y="1051"/>
              <a:chExt cx="893" cy="246"/>
            </a:xfrm>
          </p:grpSpPr>
          <p:grpSp>
            <p:nvGrpSpPr>
              <p:cNvPr id="132317" name="Group 221"/>
              <p:cNvGrpSpPr>
                <a:grpSpLocks/>
              </p:cNvGrpSpPr>
              <p:nvPr/>
            </p:nvGrpSpPr>
            <p:grpSpPr bwMode="auto">
              <a:xfrm>
                <a:off x="2532" y="1051"/>
                <a:ext cx="743" cy="185"/>
                <a:chOff x="1565" y="2568"/>
                <a:chExt cx="1118" cy="279"/>
              </a:xfrm>
            </p:grpSpPr>
            <p:sp>
              <p:nvSpPr>
                <p:cNvPr id="132318" name="AutoShape 222"/>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19" name="AutoShape 223"/>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20" name="AutoShape 224"/>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21" name="AutoShape 225"/>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32322" name="Group 226"/>
              <p:cNvGrpSpPr>
                <a:grpSpLocks/>
              </p:cNvGrpSpPr>
              <p:nvPr/>
            </p:nvGrpSpPr>
            <p:grpSpPr bwMode="auto">
              <a:xfrm rot="1353540">
                <a:off x="2682" y="1111"/>
                <a:ext cx="743" cy="186"/>
                <a:chOff x="1565" y="2568"/>
                <a:chExt cx="1118" cy="279"/>
              </a:xfrm>
            </p:grpSpPr>
            <p:sp>
              <p:nvSpPr>
                <p:cNvPr id="132323" name="AutoShape 227"/>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24" name="AutoShape 228"/>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25" name="AutoShape 229"/>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26" name="AutoShape 230"/>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pic>
          <p:nvPicPr>
            <p:cNvPr id="132327" name="Picture 231" descr="light_shadow1"/>
            <p:cNvPicPr>
              <a:picLocks noChangeAspect="1" noChangeArrowheads="1"/>
            </p:cNvPicPr>
            <p:nvPr/>
          </p:nvPicPr>
          <p:blipFill>
            <a:blip r:embed="rId4" cstate="print">
              <a:extLst>
                <a:ext uri="{28A0092B-C50C-407E-A947-70E740481C1C}">
                  <a14:useLocalDpi xmlns="" xmlns:a14="http://schemas.microsoft.com/office/drawing/2010/main" val="0"/>
                </a:ext>
              </a:extLst>
            </a:blip>
            <a:srcRect t="23740"/>
            <a:stretch>
              <a:fillRect/>
            </a:stretch>
          </p:blipFill>
          <p:spPr bwMode="gray">
            <a:xfrm rot="-2569845">
              <a:off x="1355" y="3467"/>
              <a:ext cx="129" cy="84"/>
            </a:xfrm>
            <a:prstGeom prst="rect">
              <a:avLst/>
            </a:prstGeom>
            <a:noFill/>
            <a:extLst>
              <a:ext uri="{909E8E84-426E-40DD-AFC4-6F175D3DCCD1}">
                <a14:hiddenFill xmlns="" xmlns:a14="http://schemas.microsoft.com/office/drawing/2010/main">
                  <a:solidFill>
                    <a:srgbClr val="FFFFFF"/>
                  </a:solidFill>
                </a14:hiddenFill>
              </a:ext>
            </a:extLst>
          </p:spPr>
        </p:pic>
      </p:grpSp>
      <p:grpSp>
        <p:nvGrpSpPr>
          <p:cNvPr id="132328" name="Group 232"/>
          <p:cNvGrpSpPr>
            <a:grpSpLocks/>
          </p:cNvGrpSpPr>
          <p:nvPr/>
        </p:nvGrpSpPr>
        <p:grpSpPr bwMode="auto">
          <a:xfrm>
            <a:off x="5943600" y="3276600"/>
            <a:ext cx="203200" cy="190500"/>
            <a:chOff x="1355" y="3452"/>
            <a:chExt cx="183" cy="172"/>
          </a:xfrm>
        </p:grpSpPr>
        <p:pic>
          <p:nvPicPr>
            <p:cNvPr id="132329" name="Picture 233"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1364" y="3452"/>
              <a:ext cx="174" cy="172"/>
            </a:xfrm>
            <a:prstGeom prst="rect">
              <a:avLst/>
            </a:prstGeom>
            <a:noFill/>
            <a:extLst>
              <a:ext uri="{909E8E84-426E-40DD-AFC4-6F175D3DCCD1}">
                <a14:hiddenFill xmlns="" xmlns:a14="http://schemas.microsoft.com/office/drawing/2010/main">
                  <a:solidFill>
                    <a:srgbClr val="FFFFFF"/>
                  </a:solidFill>
                </a14:hiddenFill>
              </a:ext>
            </a:extLst>
          </p:spPr>
        </p:pic>
        <p:sp>
          <p:nvSpPr>
            <p:cNvPr id="132330" name="Oval 234"/>
            <p:cNvSpPr>
              <a:spLocks noChangeArrowheads="1"/>
            </p:cNvSpPr>
            <p:nvPr/>
          </p:nvSpPr>
          <p:spPr bwMode="gray">
            <a:xfrm>
              <a:off x="1364" y="3452"/>
              <a:ext cx="173" cy="172"/>
            </a:xfrm>
            <a:prstGeom prst="ellipse">
              <a:avLst/>
            </a:prstGeom>
            <a:gradFill rotWithShape="1">
              <a:gsLst>
                <a:gs pos="0">
                  <a:schemeClr val="tx2">
                    <a:gamma/>
                    <a:shade val="46275"/>
                    <a:invGamma/>
                  </a:schemeClr>
                </a:gs>
                <a:gs pos="50000">
                  <a:schemeClr val="tx2">
                    <a:alpha val="50000"/>
                  </a:schemeClr>
                </a:gs>
                <a:gs pos="100000">
                  <a:schemeClr val="tx2">
                    <a:gamma/>
                    <a:shade val="46275"/>
                    <a:invGamma/>
                  </a:scheme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32331" name="Group 235"/>
            <p:cNvGrpSpPr>
              <a:grpSpLocks/>
            </p:cNvGrpSpPr>
            <p:nvPr/>
          </p:nvGrpSpPr>
          <p:grpSpPr bwMode="auto">
            <a:xfrm rot="-1297425" flipH="1" flipV="1">
              <a:off x="1377" y="3586"/>
              <a:ext cx="151" cy="37"/>
              <a:chOff x="2532" y="1051"/>
              <a:chExt cx="893" cy="246"/>
            </a:xfrm>
          </p:grpSpPr>
          <p:grpSp>
            <p:nvGrpSpPr>
              <p:cNvPr id="132332" name="Group 236"/>
              <p:cNvGrpSpPr>
                <a:grpSpLocks/>
              </p:cNvGrpSpPr>
              <p:nvPr/>
            </p:nvGrpSpPr>
            <p:grpSpPr bwMode="auto">
              <a:xfrm>
                <a:off x="2532" y="1051"/>
                <a:ext cx="743" cy="185"/>
                <a:chOff x="1565" y="2568"/>
                <a:chExt cx="1118" cy="279"/>
              </a:xfrm>
            </p:grpSpPr>
            <p:sp>
              <p:nvSpPr>
                <p:cNvPr id="132333" name="AutoShape 237"/>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34" name="AutoShape 238"/>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35" name="AutoShape 239"/>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36" name="AutoShape 240"/>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32337" name="Group 241"/>
              <p:cNvGrpSpPr>
                <a:grpSpLocks/>
              </p:cNvGrpSpPr>
              <p:nvPr/>
            </p:nvGrpSpPr>
            <p:grpSpPr bwMode="auto">
              <a:xfrm rot="1353540">
                <a:off x="2682" y="1111"/>
                <a:ext cx="743" cy="186"/>
                <a:chOff x="1565" y="2568"/>
                <a:chExt cx="1118" cy="279"/>
              </a:xfrm>
            </p:grpSpPr>
            <p:sp>
              <p:nvSpPr>
                <p:cNvPr id="132338" name="AutoShape 242"/>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39" name="AutoShape 243"/>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40" name="AutoShape 244"/>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41" name="AutoShape 245"/>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pic>
          <p:nvPicPr>
            <p:cNvPr id="132342" name="Picture 246" descr="light_shadow1"/>
            <p:cNvPicPr>
              <a:picLocks noChangeAspect="1" noChangeArrowheads="1"/>
            </p:cNvPicPr>
            <p:nvPr/>
          </p:nvPicPr>
          <p:blipFill>
            <a:blip r:embed="rId4" cstate="print">
              <a:extLst>
                <a:ext uri="{28A0092B-C50C-407E-A947-70E740481C1C}">
                  <a14:useLocalDpi xmlns="" xmlns:a14="http://schemas.microsoft.com/office/drawing/2010/main" val="0"/>
                </a:ext>
              </a:extLst>
            </a:blip>
            <a:srcRect t="23740"/>
            <a:stretch>
              <a:fillRect/>
            </a:stretch>
          </p:blipFill>
          <p:spPr bwMode="gray">
            <a:xfrm rot="-2569845">
              <a:off x="1355" y="3467"/>
              <a:ext cx="129" cy="84"/>
            </a:xfrm>
            <a:prstGeom prst="rect">
              <a:avLst/>
            </a:prstGeom>
            <a:noFill/>
            <a:extLst>
              <a:ext uri="{909E8E84-426E-40DD-AFC4-6F175D3DCCD1}">
                <a14:hiddenFill xmlns="" xmlns:a14="http://schemas.microsoft.com/office/drawing/2010/main">
                  <a:solidFill>
                    <a:srgbClr val="FFFFFF"/>
                  </a:solidFill>
                </a14:hiddenFill>
              </a:ext>
            </a:extLst>
          </p:spPr>
        </p:pic>
      </p:grpSp>
      <p:grpSp>
        <p:nvGrpSpPr>
          <p:cNvPr id="132343" name="Group 247"/>
          <p:cNvGrpSpPr>
            <a:grpSpLocks/>
          </p:cNvGrpSpPr>
          <p:nvPr/>
        </p:nvGrpSpPr>
        <p:grpSpPr bwMode="auto">
          <a:xfrm>
            <a:off x="6934200" y="2667000"/>
            <a:ext cx="203200" cy="190500"/>
            <a:chOff x="1355" y="3452"/>
            <a:chExt cx="183" cy="172"/>
          </a:xfrm>
        </p:grpSpPr>
        <p:pic>
          <p:nvPicPr>
            <p:cNvPr id="132344" name="Picture 248"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1364" y="3452"/>
              <a:ext cx="174" cy="172"/>
            </a:xfrm>
            <a:prstGeom prst="rect">
              <a:avLst/>
            </a:prstGeom>
            <a:noFill/>
            <a:extLst>
              <a:ext uri="{909E8E84-426E-40DD-AFC4-6F175D3DCCD1}">
                <a14:hiddenFill xmlns="" xmlns:a14="http://schemas.microsoft.com/office/drawing/2010/main">
                  <a:solidFill>
                    <a:srgbClr val="FFFFFF"/>
                  </a:solidFill>
                </a14:hiddenFill>
              </a:ext>
            </a:extLst>
          </p:spPr>
        </p:pic>
        <p:sp>
          <p:nvSpPr>
            <p:cNvPr id="132345" name="Oval 249"/>
            <p:cNvSpPr>
              <a:spLocks noChangeArrowheads="1"/>
            </p:cNvSpPr>
            <p:nvPr/>
          </p:nvSpPr>
          <p:spPr bwMode="gray">
            <a:xfrm>
              <a:off x="1364" y="3452"/>
              <a:ext cx="173" cy="172"/>
            </a:xfrm>
            <a:prstGeom prst="ellipse">
              <a:avLst/>
            </a:prstGeom>
            <a:gradFill rotWithShape="1">
              <a:gsLst>
                <a:gs pos="0">
                  <a:srgbClr val="01BCFF">
                    <a:gamma/>
                    <a:shade val="46275"/>
                    <a:invGamma/>
                  </a:srgbClr>
                </a:gs>
                <a:gs pos="50000">
                  <a:srgbClr val="01BCFF">
                    <a:alpha val="50000"/>
                  </a:srgbClr>
                </a:gs>
                <a:gs pos="100000">
                  <a:srgbClr val="01BCFF">
                    <a:gamma/>
                    <a:shade val="46275"/>
                    <a:invGamma/>
                  </a:srgb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32346" name="Group 250"/>
            <p:cNvGrpSpPr>
              <a:grpSpLocks/>
            </p:cNvGrpSpPr>
            <p:nvPr/>
          </p:nvGrpSpPr>
          <p:grpSpPr bwMode="auto">
            <a:xfrm rot="-1297425" flipH="1" flipV="1">
              <a:off x="1377" y="3586"/>
              <a:ext cx="151" cy="37"/>
              <a:chOff x="2532" y="1051"/>
              <a:chExt cx="893" cy="246"/>
            </a:xfrm>
          </p:grpSpPr>
          <p:grpSp>
            <p:nvGrpSpPr>
              <p:cNvPr id="132347" name="Group 251"/>
              <p:cNvGrpSpPr>
                <a:grpSpLocks/>
              </p:cNvGrpSpPr>
              <p:nvPr/>
            </p:nvGrpSpPr>
            <p:grpSpPr bwMode="auto">
              <a:xfrm>
                <a:off x="2532" y="1051"/>
                <a:ext cx="743" cy="185"/>
                <a:chOff x="1565" y="2568"/>
                <a:chExt cx="1118" cy="279"/>
              </a:xfrm>
            </p:grpSpPr>
            <p:sp>
              <p:nvSpPr>
                <p:cNvPr id="132348" name="AutoShape 252"/>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49" name="AutoShape 253"/>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50" name="AutoShape 254"/>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51" name="AutoShape 255"/>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32352" name="Group 256"/>
              <p:cNvGrpSpPr>
                <a:grpSpLocks/>
              </p:cNvGrpSpPr>
              <p:nvPr/>
            </p:nvGrpSpPr>
            <p:grpSpPr bwMode="auto">
              <a:xfrm rot="1353540">
                <a:off x="2682" y="1111"/>
                <a:ext cx="743" cy="186"/>
                <a:chOff x="1565" y="2568"/>
                <a:chExt cx="1118" cy="279"/>
              </a:xfrm>
            </p:grpSpPr>
            <p:sp>
              <p:nvSpPr>
                <p:cNvPr id="132353" name="AutoShape 257"/>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54" name="AutoShape 258"/>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55" name="AutoShape 259"/>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32356" name="AutoShape 260"/>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pic>
          <p:nvPicPr>
            <p:cNvPr id="132357" name="Picture 261" descr="light_shadow1"/>
            <p:cNvPicPr>
              <a:picLocks noChangeAspect="1" noChangeArrowheads="1"/>
            </p:cNvPicPr>
            <p:nvPr/>
          </p:nvPicPr>
          <p:blipFill>
            <a:blip r:embed="rId4" cstate="print">
              <a:extLst>
                <a:ext uri="{28A0092B-C50C-407E-A947-70E740481C1C}">
                  <a14:useLocalDpi xmlns="" xmlns:a14="http://schemas.microsoft.com/office/drawing/2010/main" val="0"/>
                </a:ext>
              </a:extLst>
            </a:blip>
            <a:srcRect t="23740"/>
            <a:stretch>
              <a:fillRect/>
            </a:stretch>
          </p:blipFill>
          <p:spPr bwMode="gray">
            <a:xfrm rot="-2569845">
              <a:off x="1355" y="3467"/>
              <a:ext cx="129" cy="84"/>
            </a:xfrm>
            <a:prstGeom prst="rect">
              <a:avLst/>
            </a:prstGeom>
            <a:noFill/>
            <a:extLst>
              <a:ext uri="{909E8E84-426E-40DD-AFC4-6F175D3DCCD1}">
                <a14:hiddenFill xmlns="" xmlns:a14="http://schemas.microsoft.com/office/drawing/2010/main">
                  <a:solidFill>
                    <a:srgbClr val="FFFFFF"/>
                  </a:solidFill>
                </a14:hiddenFill>
              </a:ext>
            </a:extLst>
          </p:spPr>
        </p:pic>
      </p:grpSp>
      <p:sp>
        <p:nvSpPr>
          <p:cNvPr id="132359" name="AutoShape 263"/>
          <p:cNvSpPr>
            <a:spLocks noChangeArrowheads="1"/>
          </p:cNvSpPr>
          <p:nvPr/>
        </p:nvSpPr>
        <p:spPr bwMode="gray">
          <a:xfrm>
            <a:off x="2971800" y="3962400"/>
            <a:ext cx="1447801" cy="327025"/>
          </a:xfrm>
          <a:prstGeom prst="roundRect">
            <a:avLst>
              <a:gd name="adj" fmla="val 22815"/>
            </a:avLst>
          </a:prstGeom>
          <a:solidFill>
            <a:schemeClr val="hlink"/>
          </a:solidFill>
          <a:ln w="12700" algn="ctr">
            <a:solidFill>
              <a:srgbClr val="080808"/>
            </a:solidFill>
            <a:round/>
            <a:headEnd/>
            <a:tailEnd/>
          </a:ln>
          <a:effectLst>
            <a:outerShdw dist="28398" dir="6993903" algn="ctr" rotWithShape="0">
              <a:srgbClr val="1C1C1C">
                <a:alpha val="50000"/>
              </a:srgbClr>
            </a:outerShdw>
          </a:effectLst>
        </p:spPr>
        <p:txBody>
          <a:bodyPr wrap="none" anchor="ctr"/>
          <a:lstStyle/>
          <a:p>
            <a:endParaRPr lang="zh-CN" altLang="en-US"/>
          </a:p>
        </p:txBody>
      </p:sp>
      <p:sp>
        <p:nvSpPr>
          <p:cNvPr id="132362" name="Text Box 266"/>
          <p:cNvSpPr txBox="1">
            <a:spLocks noChangeArrowheads="1"/>
          </p:cNvSpPr>
          <p:nvPr/>
        </p:nvSpPr>
        <p:spPr bwMode="white">
          <a:xfrm>
            <a:off x="2819400" y="3962400"/>
            <a:ext cx="1792739" cy="336550"/>
          </a:xfrm>
          <a:prstGeom prst="rect">
            <a:avLst/>
          </a:prstGeom>
          <a:noFill/>
          <a:ln>
            <a:noFill/>
          </a:ln>
          <a:effectLst/>
          <a:extLst>
            <a:ext uri="{909E8E84-426E-40DD-AFC4-6F175D3DCCD1}">
              <a14:hiddenFill xmlns="" xmlns:a14="http://schemas.microsoft.com/office/drawing/2010/main">
                <a:gradFill rotWithShape="1">
                  <a:gsLst>
                    <a:gs pos="0">
                      <a:schemeClr val="accent1"/>
                    </a:gs>
                    <a:gs pos="50000">
                      <a:schemeClr val="bg1"/>
                    </a:gs>
                    <a:gs pos="100000">
                      <a:schemeClr val="accent1"/>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zh-CN" sz="1600" dirty="0" smtClean="0">
                <a:solidFill>
                  <a:srgbClr val="FFFFFF"/>
                </a:solidFill>
                <a:ea typeface="宋体" charset="-122"/>
              </a:rPr>
              <a:t>Alternative </a:t>
            </a:r>
            <a:r>
              <a:rPr lang="en-US" altLang="zh-CN" sz="1600" dirty="0">
                <a:solidFill>
                  <a:srgbClr val="FFFFFF"/>
                </a:solidFill>
                <a:ea typeface="宋体" charset="-122"/>
              </a:rPr>
              <a:t>2</a:t>
            </a:r>
          </a:p>
        </p:txBody>
      </p:sp>
      <p:pic>
        <p:nvPicPr>
          <p:cNvPr id="132364" name="Picture 268" descr="095"/>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gray">
          <a:xfrm>
            <a:off x="6919913" y="1601788"/>
            <a:ext cx="1435100" cy="1281112"/>
          </a:xfrm>
          <a:prstGeom prst="rect">
            <a:avLst/>
          </a:prstGeom>
          <a:noFill/>
          <a:extLst>
            <a:ext uri="{909E8E84-426E-40DD-AFC4-6F175D3DCCD1}">
              <a14:hiddenFill xmlns="" xmlns:a14="http://schemas.microsoft.com/office/drawing/2010/main">
                <a:solidFill>
                  <a:srgbClr val="FFFFFF"/>
                </a:solidFill>
              </a14:hiddenFill>
            </a:ext>
          </a:extLst>
        </p:spPr>
      </p:pic>
      <p:sp>
        <p:nvSpPr>
          <p:cNvPr id="132365" name="Text Box 269"/>
          <p:cNvSpPr txBox="1">
            <a:spLocks noChangeArrowheads="1"/>
          </p:cNvSpPr>
          <p:nvPr/>
        </p:nvSpPr>
        <p:spPr bwMode="black">
          <a:xfrm>
            <a:off x="3505200" y="5105400"/>
            <a:ext cx="5810456" cy="400110"/>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en-US" sz="2000" dirty="0" smtClean="0"/>
              <a:t>Hong Kong</a:t>
            </a:r>
            <a:endParaRPr lang="en-US" sz="2000" dirty="0"/>
          </a:p>
        </p:txBody>
      </p:sp>
      <p:sp>
        <p:nvSpPr>
          <p:cNvPr id="132366" name="Text Box 270"/>
          <p:cNvSpPr txBox="1">
            <a:spLocks noChangeArrowheads="1"/>
          </p:cNvSpPr>
          <p:nvPr/>
        </p:nvSpPr>
        <p:spPr bwMode="black">
          <a:xfrm>
            <a:off x="4876800" y="4343400"/>
            <a:ext cx="3610692" cy="400110"/>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en-US" sz="2000" dirty="0" smtClean="0"/>
              <a:t>Seoul</a:t>
            </a:r>
            <a:endParaRPr lang="en-US" sz="2000" dirty="0"/>
          </a:p>
        </p:txBody>
      </p:sp>
      <p:sp>
        <p:nvSpPr>
          <p:cNvPr id="132367" name="Text Box 271"/>
          <p:cNvSpPr txBox="1">
            <a:spLocks noChangeArrowheads="1"/>
          </p:cNvSpPr>
          <p:nvPr/>
        </p:nvSpPr>
        <p:spPr bwMode="black">
          <a:xfrm>
            <a:off x="5943600" y="3657600"/>
            <a:ext cx="3516312" cy="400110"/>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en-US" sz="2000" dirty="0" smtClean="0"/>
              <a:t>Tokyo</a:t>
            </a:r>
            <a:endParaRPr lang="en-US" sz="2000" dirty="0"/>
          </a:p>
        </p:txBody>
      </p:sp>
      <p:sp>
        <p:nvSpPr>
          <p:cNvPr id="77" name="AutoShape 263"/>
          <p:cNvSpPr>
            <a:spLocks noChangeArrowheads="1"/>
          </p:cNvSpPr>
          <p:nvPr/>
        </p:nvSpPr>
        <p:spPr bwMode="gray">
          <a:xfrm>
            <a:off x="4267200" y="2971800"/>
            <a:ext cx="1792740" cy="327025"/>
          </a:xfrm>
          <a:prstGeom prst="roundRect">
            <a:avLst>
              <a:gd name="adj" fmla="val 22815"/>
            </a:avLst>
          </a:prstGeom>
          <a:solidFill>
            <a:schemeClr val="hlink"/>
          </a:solidFill>
          <a:ln w="12700" algn="ctr">
            <a:solidFill>
              <a:srgbClr val="080808"/>
            </a:solidFill>
            <a:round/>
            <a:headEnd/>
            <a:tailEnd/>
          </a:ln>
          <a:effectLst>
            <a:outerShdw dist="28398" dir="6993903" algn="ctr" rotWithShape="0">
              <a:srgbClr val="1C1C1C">
                <a:alpha val="50000"/>
              </a:srgbClr>
            </a:outerShdw>
          </a:effectLst>
        </p:spPr>
        <p:txBody>
          <a:bodyPr wrap="none" anchor="ctr"/>
          <a:lstStyle/>
          <a:p>
            <a:endParaRPr lang="zh-CN" altLang="en-US"/>
          </a:p>
        </p:txBody>
      </p:sp>
      <p:sp>
        <p:nvSpPr>
          <p:cNvPr id="78" name="Text Box 266"/>
          <p:cNvSpPr txBox="1">
            <a:spLocks noChangeArrowheads="1"/>
          </p:cNvSpPr>
          <p:nvPr/>
        </p:nvSpPr>
        <p:spPr bwMode="white">
          <a:xfrm>
            <a:off x="4191000" y="2971800"/>
            <a:ext cx="1792739" cy="336550"/>
          </a:xfrm>
          <a:prstGeom prst="rect">
            <a:avLst/>
          </a:prstGeom>
          <a:noFill/>
          <a:ln>
            <a:noFill/>
          </a:ln>
          <a:effectLst/>
          <a:extLst>
            <a:ext uri="{909E8E84-426E-40DD-AFC4-6F175D3DCCD1}">
              <a14:hiddenFill xmlns="" xmlns:a14="http://schemas.microsoft.com/office/drawing/2010/main">
                <a:gradFill rotWithShape="1">
                  <a:gsLst>
                    <a:gs pos="0">
                      <a:schemeClr val="accent1"/>
                    </a:gs>
                    <a:gs pos="50000">
                      <a:schemeClr val="bg1"/>
                    </a:gs>
                    <a:gs pos="100000">
                      <a:schemeClr val="accent1"/>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zh-CN" sz="1600" dirty="0" smtClean="0">
                <a:solidFill>
                  <a:srgbClr val="FFFFFF"/>
                </a:solidFill>
                <a:ea typeface="宋体" charset="-122"/>
              </a:rPr>
              <a:t>Alternative 1</a:t>
            </a:r>
            <a:endParaRPr lang="en-US" altLang="zh-CN" sz="1600" dirty="0">
              <a:solidFill>
                <a:srgbClr val="FFFFFF"/>
              </a:solidFill>
              <a:ea typeface="宋体" charset="-122"/>
            </a:endParaRPr>
          </a:p>
        </p:txBody>
      </p:sp>
      <p:sp>
        <p:nvSpPr>
          <p:cNvPr id="80" name="AutoShape 263"/>
          <p:cNvSpPr>
            <a:spLocks noChangeArrowheads="1"/>
          </p:cNvSpPr>
          <p:nvPr/>
        </p:nvSpPr>
        <p:spPr bwMode="gray">
          <a:xfrm>
            <a:off x="1600200" y="4876800"/>
            <a:ext cx="1524001" cy="327025"/>
          </a:xfrm>
          <a:prstGeom prst="roundRect">
            <a:avLst>
              <a:gd name="adj" fmla="val 22815"/>
            </a:avLst>
          </a:prstGeom>
          <a:solidFill>
            <a:schemeClr val="hlink"/>
          </a:solidFill>
          <a:ln w="12700" algn="ctr">
            <a:solidFill>
              <a:srgbClr val="080808"/>
            </a:solidFill>
            <a:round/>
            <a:headEnd/>
            <a:tailEnd/>
          </a:ln>
          <a:effectLst>
            <a:outerShdw dist="28398" dir="6993903" algn="ctr" rotWithShape="0">
              <a:srgbClr val="1C1C1C">
                <a:alpha val="50000"/>
              </a:srgbClr>
            </a:outerShdw>
          </a:effectLst>
        </p:spPr>
        <p:txBody>
          <a:bodyPr wrap="none" anchor="ctr"/>
          <a:lstStyle/>
          <a:p>
            <a:endParaRPr lang="zh-CN" altLang="en-US"/>
          </a:p>
        </p:txBody>
      </p:sp>
      <p:sp>
        <p:nvSpPr>
          <p:cNvPr id="81" name="Text Box 266"/>
          <p:cNvSpPr txBox="1">
            <a:spLocks noChangeArrowheads="1"/>
          </p:cNvSpPr>
          <p:nvPr/>
        </p:nvSpPr>
        <p:spPr bwMode="white">
          <a:xfrm>
            <a:off x="1524000" y="4876800"/>
            <a:ext cx="1635800" cy="336550"/>
          </a:xfrm>
          <a:prstGeom prst="rect">
            <a:avLst/>
          </a:prstGeom>
          <a:noFill/>
          <a:ln>
            <a:noFill/>
          </a:ln>
          <a:effectLst/>
          <a:extLst>
            <a:ext uri="{909E8E84-426E-40DD-AFC4-6F175D3DCCD1}">
              <a14:hiddenFill xmlns="" xmlns:a14="http://schemas.microsoft.com/office/drawing/2010/main">
                <a:gradFill rotWithShape="1">
                  <a:gsLst>
                    <a:gs pos="0">
                      <a:schemeClr val="accent1"/>
                    </a:gs>
                    <a:gs pos="50000">
                      <a:schemeClr val="bg1"/>
                    </a:gs>
                    <a:gs pos="100000">
                      <a:schemeClr val="accent1"/>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eaLnBrk="0" hangingPunct="0">
              <a:spcBef>
                <a:spcPct val="50000"/>
              </a:spcBef>
            </a:pPr>
            <a:r>
              <a:rPr lang="en-US" altLang="zh-CN" sz="1600" dirty="0" smtClean="0">
                <a:solidFill>
                  <a:srgbClr val="FFFFFF"/>
                </a:solidFill>
                <a:ea typeface="宋体" charset="-122"/>
              </a:rPr>
              <a:t>Alternative 3</a:t>
            </a:r>
            <a:endParaRPr lang="en-US" altLang="zh-CN" sz="1600" dirty="0">
              <a:solidFill>
                <a:srgbClr val="FFFFFF"/>
              </a:solidFill>
              <a:ea typeface="宋体" charset="-122"/>
            </a:endParaRPr>
          </a:p>
        </p:txBody>
      </p:sp>
      <p:sp>
        <p:nvSpPr>
          <p:cNvPr id="75" name="Rectangle 2"/>
          <p:cNvSpPr txBox="1">
            <a:spLocks noChangeArrowheads="1"/>
          </p:cNvSpPr>
          <p:nvPr/>
        </p:nvSpPr>
        <p:spPr>
          <a:xfrm>
            <a:off x="457200" y="1524000"/>
            <a:ext cx="7467600" cy="1143000"/>
          </a:xfrm>
          <a:prstGeom prst="rect">
            <a:avLst/>
          </a:prstGeom>
        </p:spPr>
        <p:txBody>
          <a:bodyPr vert="horz" anchor="b">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zh-CN" sz="3000" b="0" i="0" u="none" strike="noStrike" kern="1200" cap="small" spc="0" normalizeH="0" baseline="0" noProof="0" dirty="0" smtClean="0">
                <a:ln>
                  <a:noFill/>
                </a:ln>
                <a:solidFill>
                  <a:schemeClr val="tx2"/>
                </a:solidFill>
                <a:effectLst/>
                <a:uLnTx/>
                <a:uFillTx/>
                <a:latin typeface="+mj-lt"/>
                <a:ea typeface="宋体" charset="-122"/>
                <a:cs typeface="+mj-cs"/>
              </a:rPr>
              <a:t>Alternatives</a:t>
            </a:r>
            <a:endParaRPr kumimoji="0" lang="en-US" altLang="zh-CN" sz="3000" b="0" i="0" u="none" strike="noStrike" kern="1200" cap="small" spc="0" normalizeH="0" baseline="0" noProof="0" dirty="0">
              <a:ln>
                <a:noFill/>
              </a:ln>
              <a:solidFill>
                <a:schemeClr val="tx2"/>
              </a:solidFill>
              <a:effectLst/>
              <a:uLnTx/>
              <a:uFillTx/>
              <a:latin typeface="+mj-lt"/>
              <a:ea typeface="宋体" charset="-122"/>
              <a:cs typeface="+mj-cs"/>
            </a:endParaRPr>
          </a:p>
        </p:txBody>
      </p:sp>
      <p:sp>
        <p:nvSpPr>
          <p:cNvPr id="79" name="AutoShape 263"/>
          <p:cNvSpPr>
            <a:spLocks noChangeArrowheads="1"/>
          </p:cNvSpPr>
          <p:nvPr/>
        </p:nvSpPr>
        <p:spPr bwMode="gray">
          <a:xfrm>
            <a:off x="1676400" y="228600"/>
            <a:ext cx="6477000" cy="838200"/>
          </a:xfrm>
          <a:prstGeom prst="roundRect">
            <a:avLst>
              <a:gd name="adj" fmla="val 22815"/>
            </a:avLst>
          </a:prstGeom>
          <a:solidFill>
            <a:schemeClr val="hlink"/>
          </a:solidFill>
          <a:ln w="12700" algn="ctr">
            <a:solidFill>
              <a:srgbClr val="080808"/>
            </a:solidFill>
            <a:round/>
            <a:headEnd/>
            <a:tailEnd/>
          </a:ln>
          <a:effectLst>
            <a:outerShdw dist="28398" dir="6993903" algn="ctr" rotWithShape="0">
              <a:srgbClr val="1C1C1C">
                <a:alpha val="50000"/>
              </a:srgbClr>
            </a:outerShdw>
          </a:effectLst>
        </p:spPr>
        <p:txBody>
          <a:bodyPr wrap="none" anchor="ctr"/>
          <a:lstStyle/>
          <a:p>
            <a:r>
              <a:rPr lang="en-US" i="1" dirty="0" smtClean="0">
                <a:solidFill>
                  <a:schemeClr val="bg1"/>
                </a:solidFill>
              </a:rPr>
              <a:t>The next city in Asia Home Depot should march on </a:t>
            </a:r>
          </a:p>
          <a:p>
            <a:r>
              <a:rPr lang="en-US" i="1" dirty="0" smtClean="0">
                <a:solidFill>
                  <a:schemeClr val="bg1"/>
                </a:solidFill>
              </a:rPr>
              <a:t>after failing to grasp </a:t>
            </a:r>
            <a:r>
              <a:rPr lang="en-US" i="1" dirty="0" smtClean="0">
                <a:solidFill>
                  <a:schemeClr val="bg1"/>
                </a:solidFill>
              </a:rPr>
              <a:t>China Mainland market</a:t>
            </a:r>
            <a:endParaRPr lang="en-US" dirty="0">
              <a:solidFill>
                <a:schemeClr val="bg1"/>
              </a:solidFill>
            </a:endParaRPr>
          </a:p>
        </p:txBody>
      </p:sp>
      <p:grpSp>
        <p:nvGrpSpPr>
          <p:cNvPr id="82" name="Group 202"/>
          <p:cNvGrpSpPr>
            <a:grpSpLocks/>
          </p:cNvGrpSpPr>
          <p:nvPr/>
        </p:nvGrpSpPr>
        <p:grpSpPr bwMode="auto">
          <a:xfrm>
            <a:off x="1981200" y="5791200"/>
            <a:ext cx="203200" cy="190500"/>
            <a:chOff x="1355" y="3452"/>
            <a:chExt cx="183" cy="172"/>
          </a:xfrm>
        </p:grpSpPr>
        <p:pic>
          <p:nvPicPr>
            <p:cNvPr id="83" name="Picture 203" descr="circuler_1"/>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gray">
            <a:xfrm>
              <a:off x="1364" y="3452"/>
              <a:ext cx="174" cy="172"/>
            </a:xfrm>
            <a:prstGeom prst="rect">
              <a:avLst/>
            </a:prstGeom>
            <a:noFill/>
            <a:extLst>
              <a:ext uri="{909E8E84-426E-40DD-AFC4-6F175D3DCCD1}">
                <a14:hiddenFill xmlns="" xmlns:a14="http://schemas.microsoft.com/office/drawing/2010/main">
                  <a:solidFill>
                    <a:srgbClr val="FFFFFF"/>
                  </a:solidFill>
                </a14:hiddenFill>
              </a:ext>
            </a:extLst>
          </p:spPr>
        </p:pic>
        <p:sp>
          <p:nvSpPr>
            <p:cNvPr id="84" name="Oval 204"/>
            <p:cNvSpPr>
              <a:spLocks noChangeArrowheads="1"/>
            </p:cNvSpPr>
            <p:nvPr/>
          </p:nvSpPr>
          <p:spPr bwMode="gray">
            <a:xfrm>
              <a:off x="1364" y="3452"/>
              <a:ext cx="173" cy="172"/>
            </a:xfrm>
            <a:prstGeom prst="ellipse">
              <a:avLst/>
            </a:prstGeom>
            <a:gradFill rotWithShape="1">
              <a:gsLst>
                <a:gs pos="0">
                  <a:schemeClr val="tx2">
                    <a:gamma/>
                    <a:shade val="46275"/>
                    <a:invGamma/>
                  </a:schemeClr>
                </a:gs>
                <a:gs pos="50000">
                  <a:schemeClr val="tx2">
                    <a:alpha val="50000"/>
                  </a:schemeClr>
                </a:gs>
                <a:gs pos="100000">
                  <a:schemeClr val="tx2">
                    <a:gamma/>
                    <a:shade val="46275"/>
                    <a:invGamma/>
                  </a:schemeClr>
                </a:gs>
              </a:gsLst>
              <a:lin ang="5400000" scaled="1"/>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85" name="Group 205"/>
            <p:cNvGrpSpPr>
              <a:grpSpLocks/>
            </p:cNvGrpSpPr>
            <p:nvPr/>
          </p:nvGrpSpPr>
          <p:grpSpPr bwMode="auto">
            <a:xfrm rot="-1297425" flipH="1" flipV="1">
              <a:off x="1377" y="3586"/>
              <a:ext cx="151" cy="37"/>
              <a:chOff x="2532" y="1051"/>
              <a:chExt cx="893" cy="246"/>
            </a:xfrm>
          </p:grpSpPr>
          <p:grpSp>
            <p:nvGrpSpPr>
              <p:cNvPr id="87" name="Group 206"/>
              <p:cNvGrpSpPr>
                <a:grpSpLocks/>
              </p:cNvGrpSpPr>
              <p:nvPr/>
            </p:nvGrpSpPr>
            <p:grpSpPr bwMode="auto">
              <a:xfrm>
                <a:off x="2532" y="1051"/>
                <a:ext cx="743" cy="185"/>
                <a:chOff x="1565" y="2568"/>
                <a:chExt cx="1118" cy="279"/>
              </a:xfrm>
            </p:grpSpPr>
            <p:sp>
              <p:nvSpPr>
                <p:cNvPr id="93" name="AutoShape 207"/>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4" name="AutoShape 208"/>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5" name="AutoShape 209"/>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6" name="AutoShape 210"/>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8" name="Group 211"/>
              <p:cNvGrpSpPr>
                <a:grpSpLocks/>
              </p:cNvGrpSpPr>
              <p:nvPr/>
            </p:nvGrpSpPr>
            <p:grpSpPr bwMode="auto">
              <a:xfrm rot="1353540">
                <a:off x="2682" y="1111"/>
                <a:ext cx="743" cy="186"/>
                <a:chOff x="1565" y="2568"/>
                <a:chExt cx="1118" cy="279"/>
              </a:xfrm>
            </p:grpSpPr>
            <p:sp>
              <p:nvSpPr>
                <p:cNvPr id="89" name="AutoShape 212"/>
                <p:cNvSpPr>
                  <a:spLocks noChangeArrowheads="1"/>
                </p:cNvSpPr>
                <p:nvPr/>
              </p:nvSpPr>
              <p:spPr bwMode="gray">
                <a:xfrm rot="5263130">
                  <a:off x="1859"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0" name="AutoShape 213"/>
                <p:cNvSpPr>
                  <a:spLocks noChangeArrowheads="1"/>
                </p:cNvSpPr>
                <p:nvPr/>
              </p:nvSpPr>
              <p:spPr bwMode="gray">
                <a:xfrm rot="6078281">
                  <a:off x="1995" y="2274"/>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1" name="AutoShape 214"/>
                <p:cNvSpPr>
                  <a:spLocks noChangeArrowheads="1"/>
                </p:cNvSpPr>
                <p:nvPr/>
              </p:nvSpPr>
              <p:spPr bwMode="gray">
                <a:xfrm rot="6373927">
                  <a:off x="2071" y="229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 name="AutoShape 215"/>
                <p:cNvSpPr>
                  <a:spLocks noChangeArrowheads="1"/>
                </p:cNvSpPr>
                <p:nvPr/>
              </p:nvSpPr>
              <p:spPr bwMode="gray">
                <a:xfrm rot="6906312">
                  <a:off x="2161" y="2326"/>
                  <a:ext cx="227" cy="816"/>
                </a:xfrm>
                <a:prstGeom prst="moon">
                  <a:avLst>
                    <a:gd name="adj" fmla="val 49773"/>
                  </a:avLst>
                </a:prstGeom>
                <a:solidFill>
                  <a:srgbClr val="FFFFFF">
                    <a:alpha val="3999"/>
                  </a:srgbClr>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pic>
          <p:nvPicPr>
            <p:cNvPr id="86" name="Picture 216" descr="light_shadow1"/>
            <p:cNvPicPr>
              <a:picLocks noChangeAspect="1" noChangeArrowheads="1"/>
            </p:cNvPicPr>
            <p:nvPr/>
          </p:nvPicPr>
          <p:blipFill>
            <a:blip r:embed="rId4" cstate="print">
              <a:extLst>
                <a:ext uri="{28A0092B-C50C-407E-A947-70E740481C1C}">
                  <a14:useLocalDpi xmlns="" xmlns:a14="http://schemas.microsoft.com/office/drawing/2010/main" val="0"/>
                </a:ext>
              </a:extLst>
            </a:blip>
            <a:srcRect t="23740"/>
            <a:stretch>
              <a:fillRect/>
            </a:stretch>
          </p:blipFill>
          <p:spPr bwMode="gray">
            <a:xfrm rot="-2569845">
              <a:off x="1355" y="3467"/>
              <a:ext cx="129" cy="84"/>
            </a:xfrm>
            <a:prstGeom prst="rect">
              <a:avLst/>
            </a:prstGeom>
            <a:noFill/>
            <a:extLst>
              <a:ext uri="{909E8E84-426E-40DD-AFC4-6F175D3DCCD1}">
                <a14:hiddenFill xmlns="" xmlns:a14="http://schemas.microsoft.com/office/drawing/2010/main">
                  <a:solidFill>
                    <a:srgbClr val="FFFFFF"/>
                  </a:solidFill>
                </a14:hiddenFill>
              </a:ext>
            </a:extLst>
          </p:spPr>
        </p:pic>
      </p:grpSp>
      <p:sp>
        <p:nvSpPr>
          <p:cNvPr id="97" name="AutoShape 263"/>
          <p:cNvSpPr>
            <a:spLocks noChangeArrowheads="1"/>
          </p:cNvSpPr>
          <p:nvPr/>
        </p:nvSpPr>
        <p:spPr bwMode="gray">
          <a:xfrm>
            <a:off x="304800" y="5791200"/>
            <a:ext cx="1524001" cy="327025"/>
          </a:xfrm>
          <a:prstGeom prst="roundRect">
            <a:avLst>
              <a:gd name="adj" fmla="val 22815"/>
            </a:avLst>
          </a:prstGeom>
          <a:solidFill>
            <a:schemeClr val="hlink"/>
          </a:solidFill>
          <a:ln w="12700" algn="ctr">
            <a:solidFill>
              <a:srgbClr val="080808"/>
            </a:solidFill>
            <a:round/>
            <a:headEnd/>
            <a:tailEnd/>
          </a:ln>
          <a:effectLst>
            <a:outerShdw dist="28398" dir="6993903" algn="ctr" rotWithShape="0">
              <a:srgbClr val="1C1C1C">
                <a:alpha val="50000"/>
              </a:srgbClr>
            </a:outerShdw>
          </a:effectLst>
        </p:spPr>
        <p:txBody>
          <a:bodyPr wrap="none" anchor="ctr"/>
          <a:lstStyle/>
          <a:p>
            <a:pPr algn="ctr" eaLnBrk="0" hangingPunct="0">
              <a:spcBef>
                <a:spcPct val="50000"/>
              </a:spcBef>
            </a:pPr>
            <a:r>
              <a:rPr lang="en-US" altLang="zh-CN" dirty="0" smtClean="0">
                <a:solidFill>
                  <a:srgbClr val="FFFFFF"/>
                </a:solidFill>
                <a:ea typeface="宋体" charset="-122"/>
              </a:rPr>
              <a:t>Alternative 4</a:t>
            </a:r>
            <a:endParaRPr lang="en-US" altLang="zh-CN" dirty="0">
              <a:solidFill>
                <a:srgbClr val="FFFFFF"/>
              </a:solidFill>
              <a:ea typeface="宋体" charset="-122"/>
            </a:endParaRPr>
          </a:p>
        </p:txBody>
      </p:sp>
      <p:sp>
        <p:nvSpPr>
          <p:cNvPr id="98" name="Text Box 270"/>
          <p:cNvSpPr txBox="1">
            <a:spLocks noChangeArrowheads="1"/>
          </p:cNvSpPr>
          <p:nvPr/>
        </p:nvSpPr>
        <p:spPr bwMode="black">
          <a:xfrm>
            <a:off x="2133600" y="6019800"/>
            <a:ext cx="3610692" cy="400110"/>
          </a:xfrm>
          <a:prstGeom prst="rect">
            <a:avLst/>
          </a:prstGeom>
          <a:noFill/>
          <a:ln>
            <a:noFill/>
          </a:ln>
          <a:effectLst/>
          <a:extLst>
            <a:ext uri="{909E8E84-426E-40DD-AFC4-6F175D3DCCD1}">
              <a14:hiddenFill xmlns="" xmlns:a14="http://schemas.microsoft.com/office/drawing/2010/main">
                <a:gradFill rotWithShape="1">
                  <a:gsLst>
                    <a:gs pos="0">
                      <a:schemeClr val="accent2"/>
                    </a:gs>
                    <a:gs pos="100000">
                      <a:schemeClr val="accent2">
                        <a:gamma/>
                        <a:tint val="73725"/>
                        <a:invGamma/>
                      </a:schemeClr>
                    </a:gs>
                  </a:gsLst>
                  <a:lin ang="5400000" scaled="1"/>
                </a:gradFill>
              </a14:hiddenFill>
            </a:ext>
            <a:ext uri="{91240B29-F687-4F45-9708-019B960494DF}">
              <a14:hiddenLine xmlns="" xmlns:a14="http://schemas.microsoft.com/office/drawing/2010/main" w="9525" algn="ctr">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en-US" sz="2000" dirty="0" smtClean="0"/>
              <a:t>Don’t invest in Asia</a:t>
            </a: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7813"/>
            <a:ext cx="8229600" cy="827087"/>
          </a:xfrm>
        </p:spPr>
        <p:txBody>
          <a:bodyPr/>
          <a:lstStyle/>
          <a:p>
            <a:r>
              <a:rPr lang="en-US" sz="4000" dirty="0"/>
              <a:t>Differences</a:t>
            </a:r>
          </a:p>
        </p:txBody>
      </p:sp>
      <p:graphicFrame>
        <p:nvGraphicFramePr>
          <p:cNvPr id="19874" name="Group 418"/>
          <p:cNvGraphicFramePr>
            <a:graphicFrameLocks noGrp="1"/>
          </p:cNvGraphicFramePr>
          <p:nvPr>
            <p:ph type="tbl" idx="1"/>
          </p:nvPr>
        </p:nvGraphicFramePr>
        <p:xfrm>
          <a:off x="457200" y="1447800"/>
          <a:ext cx="7924800" cy="4640579"/>
        </p:xfrm>
        <a:graphic>
          <a:graphicData uri="http://schemas.openxmlformats.org/drawingml/2006/table">
            <a:tbl>
              <a:tblPr/>
              <a:tblGrid>
                <a:gridCol w="1981678"/>
                <a:gridCol w="1981677"/>
                <a:gridCol w="2182330"/>
                <a:gridCol w="1779115"/>
              </a:tblGrid>
              <a:tr h="914399">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endParaRPr kumimoji="0" lang="en-US" sz="2400" b="0" i="0" u="none" strike="noStrike" cap="none" normalizeH="0" baseline="0" dirty="0" smtClean="0">
                        <a:ln>
                          <a:noFill/>
                        </a:ln>
                        <a:solidFill>
                          <a:schemeClr val="tx1"/>
                        </a:solidFill>
                        <a:effectLst>
                          <a:outerShdw blurRad="38100" dist="38100" dir="2700000" algn="tl">
                            <a:srgbClr val="000000"/>
                          </a:outerShdw>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Tokyo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Seoul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Hong Kong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kern="1200" dirty="0" smtClean="0">
                          <a:solidFill>
                            <a:schemeClr val="tx1"/>
                          </a:solidFill>
                          <a:latin typeface="Arial" charset="0"/>
                          <a:ea typeface="+mn-ea"/>
                          <a:cs typeface="+mn-cs"/>
                        </a:rPr>
                        <a:t>Income per year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330,000 RMB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240,000 RMB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200,000 RMB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kern="1200" dirty="0" smtClean="0">
                          <a:solidFill>
                            <a:schemeClr val="tx1"/>
                          </a:solidFill>
                          <a:latin typeface="Arial" charset="0"/>
                          <a:ea typeface="+mn-ea"/>
                          <a:cs typeface="+mn-cs"/>
                        </a:rPr>
                        <a:t>Rent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36,7000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21,9000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30,000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kern="1200" dirty="0" smtClean="0">
                          <a:solidFill>
                            <a:schemeClr val="tx1"/>
                          </a:solidFill>
                          <a:latin typeface="Arial" charset="0"/>
                          <a:ea typeface="+mn-ea"/>
                          <a:cs typeface="+mn-cs"/>
                        </a:rPr>
                        <a:t>Currency stability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medium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low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high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kern="1200" dirty="0" smtClean="0">
                          <a:solidFill>
                            <a:schemeClr val="tx1"/>
                          </a:solidFill>
                          <a:latin typeface="Arial" charset="0"/>
                          <a:ea typeface="+mn-ea"/>
                          <a:cs typeface="+mn-cs"/>
                        </a:rPr>
                        <a:t>Interest Rate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1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kumimoji="0" lang="en-US" sz="2000" kern="1200" dirty="0" smtClean="0">
                          <a:solidFill>
                            <a:schemeClr val="tx1"/>
                          </a:solidFill>
                          <a:latin typeface="Arial" charset="0"/>
                          <a:ea typeface="+mn-ea"/>
                          <a:cs typeface="+mn-cs"/>
                        </a:rPr>
                        <a:t>Economic Growth in 2012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downturn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90000"/>
                        <a:buFont typeface="Wingdings" pitchFamily="2" charset="2"/>
                        <a:buNone/>
                        <a:tabLst/>
                      </a:pPr>
                      <a:r>
                        <a:rPr lang="en-US" sz="2000" kern="1200" dirty="0" smtClean="0">
                          <a:solidFill>
                            <a:schemeClr val="tx1"/>
                          </a:solidFill>
                          <a:latin typeface="Arial" charset="0"/>
                          <a:ea typeface="+mn-ea"/>
                          <a:cs typeface="+mn-cs"/>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Model Overview</a:t>
            </a:r>
            <a:endParaRPr lang="zh-CN" altLang="en-US" dirty="0"/>
          </a:p>
        </p:txBody>
      </p:sp>
      <p:pic>
        <p:nvPicPr>
          <p:cNvPr id="5" name="图片 4"/>
          <p:cNvPicPr/>
          <p:nvPr/>
        </p:nvPicPr>
        <p:blipFill>
          <a:blip r:embed="rId3" cstate="print"/>
          <a:srcRect l="1163" t="12671"/>
          <a:stretch>
            <a:fillRect/>
          </a:stretch>
        </p:blipFill>
        <p:spPr bwMode="auto">
          <a:xfrm>
            <a:off x="533400" y="1600200"/>
            <a:ext cx="6934200" cy="4114800"/>
          </a:xfrm>
          <a:prstGeom prst="rect">
            <a:avLst/>
          </a:prstGeom>
          <a:noFill/>
          <a:ln w="9525">
            <a:noFill/>
            <a:miter lim="800000"/>
            <a:headEnd/>
            <a:tailEnd/>
          </a:ln>
        </p:spPr>
      </p:pic>
    </p:spTree>
    <p:extLst>
      <p:ext uri="{BB962C8B-B14F-4D97-AF65-F5344CB8AC3E}">
        <p14:creationId xmlns="" xmlns:p14="http://schemas.microsoft.com/office/powerpoint/2010/main" val="1694089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228600" y="381000"/>
            <a:ext cx="8229600" cy="381000"/>
          </a:xfrm>
        </p:spPr>
        <p:txBody>
          <a:bodyPr>
            <a:normAutofit fontScale="90000"/>
          </a:bodyPr>
          <a:lstStyle/>
          <a:p>
            <a:r>
              <a:rPr lang="en-US" dirty="0" smtClean="0"/>
              <a:t>Benefit subnet</a:t>
            </a:r>
            <a:endParaRPr lang="en-US" dirty="0"/>
          </a:p>
        </p:txBody>
      </p:sp>
      <p:sp>
        <p:nvSpPr>
          <p:cNvPr id="4" name="内容占位符 3"/>
          <p:cNvSpPr>
            <a:spLocks noGrp="1"/>
          </p:cNvSpPr>
          <p:nvPr>
            <p:ph sz="quarter" idx="1"/>
          </p:nvPr>
        </p:nvSpPr>
        <p:spPr/>
        <p:txBody>
          <a:bodyPr/>
          <a:lstStyle/>
          <a:p>
            <a:endParaRPr lang="en-US" dirty="0"/>
          </a:p>
        </p:txBody>
      </p:sp>
      <p:pic>
        <p:nvPicPr>
          <p:cNvPr id="5" name="图片 4"/>
          <p:cNvPicPr/>
          <p:nvPr/>
        </p:nvPicPr>
        <p:blipFill>
          <a:blip r:embed="rId3" cstate="print"/>
          <a:srcRect/>
          <a:stretch>
            <a:fillRect/>
          </a:stretch>
        </p:blipFill>
        <p:spPr bwMode="auto">
          <a:xfrm>
            <a:off x="533400" y="990600"/>
            <a:ext cx="3581400" cy="2667000"/>
          </a:xfrm>
          <a:prstGeom prst="rect">
            <a:avLst/>
          </a:prstGeom>
          <a:noFill/>
          <a:ln w="9525">
            <a:noFill/>
            <a:miter lim="800000"/>
            <a:headEnd/>
            <a:tailEnd/>
          </a:ln>
        </p:spPr>
      </p:pic>
      <p:pic>
        <p:nvPicPr>
          <p:cNvPr id="6" name="图片 5"/>
          <p:cNvPicPr/>
          <p:nvPr/>
        </p:nvPicPr>
        <p:blipFill>
          <a:blip r:embed="rId4" cstate="print"/>
          <a:srcRect/>
          <a:stretch>
            <a:fillRect/>
          </a:stretch>
        </p:blipFill>
        <p:spPr bwMode="auto">
          <a:xfrm>
            <a:off x="3962400" y="3429000"/>
            <a:ext cx="4495800" cy="2971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4" name="Rectangle 2"/>
          <p:cNvSpPr txBox="1">
            <a:spLocks noChangeArrowheads="1"/>
          </p:cNvSpPr>
          <p:nvPr/>
        </p:nvSpPr>
        <p:spPr>
          <a:xfrm>
            <a:off x="457200" y="277813"/>
            <a:ext cx="8229600" cy="1143000"/>
          </a:xfrm>
          <a:prstGeom prst="rect">
            <a:avLst/>
          </a:prstGeom>
        </p:spPr>
        <p:txBody>
          <a:bodyPr vert="horz" anchor="b">
            <a:normAutofit fontScale="92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small" spc="0" normalizeH="0" baseline="0" noProof="0" dirty="0" smtClean="0">
                <a:ln>
                  <a:noFill/>
                </a:ln>
                <a:solidFill>
                  <a:schemeClr val="tx2"/>
                </a:solidFill>
                <a:effectLst/>
                <a:uLnTx/>
                <a:uFillTx/>
                <a:latin typeface="+mj-lt"/>
                <a:ea typeface="+mj-ea"/>
                <a:cs typeface="+mj-cs"/>
              </a:rPr>
              <a:t>Synthesized Results:  </a:t>
            </a:r>
            <a:br>
              <a:rPr kumimoji="0" lang="en-US" sz="4000" b="0" i="0" u="none" strike="noStrike" kern="1200" cap="small" spc="0" normalizeH="0" baseline="0" noProof="0" dirty="0" smtClean="0">
                <a:ln>
                  <a:noFill/>
                </a:ln>
                <a:solidFill>
                  <a:schemeClr val="tx2"/>
                </a:solidFill>
                <a:effectLst/>
                <a:uLnTx/>
                <a:uFillTx/>
                <a:latin typeface="+mj-lt"/>
                <a:ea typeface="+mj-ea"/>
                <a:cs typeface="+mj-cs"/>
              </a:rPr>
            </a:br>
            <a:r>
              <a:rPr kumimoji="0" lang="en-US" sz="4000" b="0" i="0" u="none" strike="noStrike" kern="1200" cap="small" spc="0" normalizeH="0" baseline="0" noProof="0" dirty="0" smtClean="0">
                <a:ln>
                  <a:noFill/>
                </a:ln>
                <a:solidFill>
                  <a:schemeClr val="tx2"/>
                </a:solidFill>
                <a:effectLst/>
                <a:uLnTx/>
                <a:uFillTx/>
                <a:latin typeface="+mj-lt"/>
                <a:ea typeface="+mj-ea"/>
                <a:cs typeface="+mj-cs"/>
              </a:rPr>
              <a:t>Benefits and opportunity</a:t>
            </a:r>
            <a:r>
              <a:rPr kumimoji="0" lang="en-US" sz="4000" b="0" i="0" u="none" strike="noStrike" kern="1200" cap="small" spc="0" normalizeH="0" noProof="0" dirty="0" smtClean="0">
                <a:ln>
                  <a:noFill/>
                </a:ln>
                <a:solidFill>
                  <a:schemeClr val="tx2"/>
                </a:solidFill>
                <a:effectLst/>
                <a:uLnTx/>
                <a:uFillTx/>
                <a:latin typeface="+mj-lt"/>
                <a:ea typeface="+mj-ea"/>
                <a:cs typeface="+mj-cs"/>
              </a:rPr>
              <a:t> </a:t>
            </a:r>
            <a:r>
              <a:rPr kumimoji="0" lang="en-US" sz="4000" b="0" i="0" u="none" strike="noStrike" kern="1200" cap="small" spc="0" normalizeH="0" baseline="0" noProof="0" dirty="0" smtClean="0">
                <a:ln>
                  <a:noFill/>
                </a:ln>
                <a:solidFill>
                  <a:schemeClr val="tx2"/>
                </a:solidFill>
                <a:effectLst/>
                <a:uLnTx/>
                <a:uFillTx/>
                <a:latin typeface="+mj-lt"/>
                <a:ea typeface="+mj-ea"/>
                <a:cs typeface="+mj-cs"/>
              </a:rPr>
              <a:t>Subnet</a:t>
            </a:r>
            <a:endParaRPr kumimoji="0" lang="en-US" sz="4000" b="0" i="0" u="none" strike="noStrike" kern="1200" cap="small" spc="0" normalizeH="0" baseline="0" noProof="0" dirty="0">
              <a:ln>
                <a:noFill/>
              </a:ln>
              <a:solidFill>
                <a:schemeClr val="tx2"/>
              </a:solidFill>
              <a:effectLst/>
              <a:uLnTx/>
              <a:uFillTx/>
              <a:latin typeface="+mj-lt"/>
              <a:ea typeface="+mj-ea"/>
              <a:cs typeface="+mj-cs"/>
            </a:endParaRPr>
          </a:p>
        </p:txBody>
      </p:sp>
      <p:pic>
        <p:nvPicPr>
          <p:cNvPr id="8" name="图片 7"/>
          <p:cNvPicPr/>
          <p:nvPr/>
        </p:nvPicPr>
        <p:blipFill>
          <a:blip r:embed="rId3" cstate="print"/>
          <a:srcRect l="1102" t="7283" r="3804" b="45938"/>
          <a:stretch>
            <a:fillRect/>
          </a:stretch>
        </p:blipFill>
        <p:spPr bwMode="auto">
          <a:xfrm>
            <a:off x="914400" y="1752600"/>
            <a:ext cx="6629400" cy="1752600"/>
          </a:xfrm>
          <a:prstGeom prst="rect">
            <a:avLst/>
          </a:prstGeom>
          <a:noFill/>
          <a:ln w="9525">
            <a:noFill/>
            <a:miter lim="800000"/>
            <a:headEnd/>
            <a:tailEnd/>
          </a:ln>
        </p:spPr>
      </p:pic>
      <p:pic>
        <p:nvPicPr>
          <p:cNvPr id="10" name="内容占位符 9"/>
          <p:cNvPicPr>
            <a:picLocks noGrp="1"/>
          </p:cNvPicPr>
          <p:nvPr>
            <p:ph sz="quarter" idx="1"/>
          </p:nvPr>
        </p:nvPicPr>
        <p:blipFill>
          <a:blip r:embed="rId4" cstate="print"/>
          <a:srcRect l="950" t="13525" r="2952"/>
          <a:stretch>
            <a:fillRect/>
          </a:stretch>
        </p:blipFill>
        <p:spPr bwMode="auto">
          <a:xfrm>
            <a:off x="914400" y="4191001"/>
            <a:ext cx="67056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4" name="Rectangle 2"/>
          <p:cNvSpPr txBox="1">
            <a:spLocks noChangeArrowheads="1"/>
          </p:cNvSpPr>
          <p:nvPr/>
        </p:nvSpPr>
        <p:spPr>
          <a:xfrm>
            <a:off x="304800" y="228600"/>
            <a:ext cx="8229600" cy="1143000"/>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dirty="0" smtClean="0">
                <a:ln>
                  <a:noFill/>
                </a:ln>
                <a:solidFill>
                  <a:schemeClr val="tx2"/>
                </a:solidFill>
                <a:effectLst/>
                <a:uLnTx/>
                <a:uFillTx/>
                <a:latin typeface="+mj-lt"/>
                <a:ea typeface="+mj-ea"/>
                <a:cs typeface="+mj-cs"/>
              </a:rPr>
              <a:t>Benefits and opportunity</a:t>
            </a:r>
            <a:r>
              <a:rPr kumimoji="0" lang="en-US" sz="3000" b="0" i="0" u="none" strike="noStrike" kern="1200" cap="small" spc="0" normalizeH="0" noProof="0" dirty="0" smtClean="0">
                <a:ln>
                  <a:noFill/>
                </a:ln>
                <a:solidFill>
                  <a:schemeClr val="tx2"/>
                </a:solidFill>
                <a:effectLst/>
                <a:uLnTx/>
                <a:uFillTx/>
                <a:latin typeface="+mj-lt"/>
                <a:ea typeface="+mj-ea"/>
                <a:cs typeface="+mj-cs"/>
              </a:rPr>
              <a:t> </a:t>
            </a:r>
            <a:r>
              <a:rPr kumimoji="0" lang="en-US" sz="3000" b="0" i="0" u="none" strike="noStrike" kern="1200" cap="small" spc="0" normalizeH="0" baseline="0" noProof="0" dirty="0" smtClean="0">
                <a:ln>
                  <a:noFill/>
                </a:ln>
                <a:solidFill>
                  <a:schemeClr val="tx2"/>
                </a:solidFill>
                <a:effectLst/>
                <a:uLnTx/>
                <a:uFillTx/>
                <a:latin typeface="+mj-lt"/>
                <a:ea typeface="+mj-ea"/>
                <a:cs typeface="+mj-cs"/>
              </a:rPr>
              <a:t> Sensitivity Analysis</a:t>
            </a:r>
            <a:endParaRPr kumimoji="0" lang="en-US" sz="3000" b="0" i="0" u="none" strike="noStrike" kern="1200" cap="small" spc="0" normalizeH="0" baseline="0" noProof="0" dirty="0">
              <a:ln>
                <a:noFill/>
              </a:ln>
              <a:solidFill>
                <a:schemeClr val="tx2"/>
              </a:solidFill>
              <a:effectLst/>
              <a:uLnTx/>
              <a:uFillTx/>
              <a:latin typeface="+mj-lt"/>
              <a:ea typeface="+mj-ea"/>
              <a:cs typeface="+mj-cs"/>
            </a:endParaRPr>
          </a:p>
        </p:txBody>
      </p:sp>
      <p:pic>
        <p:nvPicPr>
          <p:cNvPr id="7" name="图片 6"/>
          <p:cNvPicPr/>
          <p:nvPr/>
        </p:nvPicPr>
        <p:blipFill>
          <a:blip r:embed="rId3" cstate="print"/>
          <a:srcRect t="7050" b="2690"/>
          <a:stretch>
            <a:fillRect/>
          </a:stretch>
        </p:blipFill>
        <p:spPr bwMode="auto">
          <a:xfrm>
            <a:off x="457200" y="1676400"/>
            <a:ext cx="3657600" cy="4572000"/>
          </a:xfrm>
          <a:prstGeom prst="rect">
            <a:avLst/>
          </a:prstGeom>
          <a:noFill/>
          <a:ln w="9525">
            <a:noFill/>
            <a:miter lim="800000"/>
            <a:headEnd/>
            <a:tailEnd/>
          </a:ln>
        </p:spPr>
      </p:pic>
      <p:pic>
        <p:nvPicPr>
          <p:cNvPr id="8" name="内容占位符 7"/>
          <p:cNvPicPr>
            <a:picLocks noGrp="1"/>
          </p:cNvPicPr>
          <p:nvPr>
            <p:ph sz="quarter" idx="1"/>
          </p:nvPr>
        </p:nvPicPr>
        <p:blipFill>
          <a:blip r:embed="rId4" cstate="print"/>
          <a:srcRect l="1844" t="8041" r="2278"/>
          <a:stretch>
            <a:fillRect/>
          </a:stretch>
        </p:blipFill>
        <p:spPr bwMode="auto">
          <a:xfrm>
            <a:off x="4419600" y="1600200"/>
            <a:ext cx="39624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凸显">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564</TotalTime>
  <Words>865</Words>
  <Application>Microsoft Office PowerPoint</Application>
  <PresentationFormat>全屏显示(4:3)</PresentationFormat>
  <Paragraphs>126</Paragraphs>
  <Slides>20</Slides>
  <Notes>12</Notes>
  <HiddenSlides>0</HiddenSlides>
  <MMClips>0</MMClips>
  <ScaleCrop>false</ScaleCrop>
  <HeadingPairs>
    <vt:vector size="4" baseType="variant">
      <vt:variant>
        <vt:lpstr>主题</vt:lpstr>
      </vt:variant>
      <vt:variant>
        <vt:i4>1</vt:i4>
      </vt:variant>
      <vt:variant>
        <vt:lpstr>幻灯片标题</vt:lpstr>
      </vt:variant>
      <vt:variant>
        <vt:i4>20</vt:i4>
      </vt:variant>
    </vt:vector>
  </HeadingPairs>
  <TitlesOfParts>
    <vt:vector size="21" baseType="lpstr">
      <vt:lpstr>凸显</vt:lpstr>
      <vt:lpstr>Home Depot Asian Development Strategy</vt:lpstr>
      <vt:lpstr>Agenda</vt:lpstr>
      <vt:lpstr>Background</vt:lpstr>
      <vt:lpstr>Goal </vt:lpstr>
      <vt:lpstr>Differences</vt:lpstr>
      <vt:lpstr>Model Overview</vt:lpstr>
      <vt:lpstr>Benefit subnet</vt:lpstr>
      <vt:lpstr>幻灯片 8</vt:lpstr>
      <vt:lpstr>幻灯片 9</vt:lpstr>
      <vt:lpstr>幻灯片 10</vt:lpstr>
      <vt:lpstr>Synthesized Priorities--COST</vt:lpstr>
      <vt:lpstr>Sensitivity Graphs for cost</vt:lpstr>
      <vt:lpstr>Subnet of Control Criteria: RISK</vt:lpstr>
      <vt:lpstr>Synthesized Priorities--RISK</vt:lpstr>
      <vt:lpstr>Sensitivity Graphs for RISK</vt:lpstr>
      <vt:lpstr>Rating Model</vt:lpstr>
      <vt:lpstr>Conclusion</vt:lpstr>
      <vt:lpstr>Analysis results from different formula</vt:lpstr>
      <vt:lpstr>Analysis results from different formula</vt:lpstr>
      <vt:lpstr>幻灯片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ThemeGallery PowerTemplate</dc:title>
  <dc:creator>Yuan</dc:creator>
  <cp:lastModifiedBy>微软用户</cp:lastModifiedBy>
  <cp:revision>58</cp:revision>
  <dcterms:created xsi:type="dcterms:W3CDTF">2012-04-24T16:46:25Z</dcterms:created>
  <dcterms:modified xsi:type="dcterms:W3CDTF">2012-10-15T23:43:00Z</dcterms:modified>
</cp:coreProperties>
</file>