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66" r:id="rId3"/>
    <p:sldId id="318" r:id="rId4"/>
    <p:sldId id="367" r:id="rId5"/>
    <p:sldId id="378" r:id="rId6"/>
    <p:sldId id="320" r:id="rId7"/>
    <p:sldId id="377" r:id="rId8"/>
    <p:sldId id="365" r:id="rId9"/>
    <p:sldId id="368" r:id="rId10"/>
    <p:sldId id="371" r:id="rId11"/>
    <p:sldId id="324" r:id="rId12"/>
    <p:sldId id="373" r:id="rId13"/>
    <p:sldId id="335" r:id="rId14"/>
    <p:sldId id="328" r:id="rId15"/>
    <p:sldId id="329" r:id="rId16"/>
    <p:sldId id="348" r:id="rId17"/>
    <p:sldId id="379" r:id="rId18"/>
    <p:sldId id="370" r:id="rId19"/>
    <p:sldId id="380" r:id="rId20"/>
    <p:sldId id="376" r:id="rId21"/>
  </p:sldIdLst>
  <p:sldSz cx="9906000" cy="6858000" type="A4"/>
  <p:notesSz cx="6877050" cy="9653588"/>
  <p:defaultTextStyle>
    <a:defPPr>
      <a:defRPr lang="de-DE"/>
    </a:defPPr>
    <a:lvl1pPr algn="l" rtl="0" fontAlgn="base">
      <a:spcBef>
        <a:spcPct val="20000"/>
      </a:spcBef>
      <a:spcAft>
        <a:spcPct val="0"/>
      </a:spcAft>
      <a:defRPr sz="1200" kern="1200">
        <a:solidFill>
          <a:srgbClr val="131313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1200" kern="1200">
        <a:solidFill>
          <a:srgbClr val="131313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1200" kern="1200">
        <a:solidFill>
          <a:srgbClr val="131313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1200" kern="1200">
        <a:solidFill>
          <a:srgbClr val="131313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1200" kern="1200">
        <a:solidFill>
          <a:srgbClr val="131313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rgbClr val="131313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200" kern="1200">
        <a:solidFill>
          <a:srgbClr val="131313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200" kern="1200">
        <a:solidFill>
          <a:srgbClr val="131313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200" kern="1200">
        <a:solidFill>
          <a:srgbClr val="131313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7F8D"/>
    <a:srgbClr val="324A7D"/>
    <a:srgbClr val="003479"/>
    <a:srgbClr val="0E86D8"/>
    <a:srgbClr val="15335C"/>
    <a:srgbClr val="0B39B9"/>
    <a:srgbClr val="88A5F8"/>
    <a:srgbClr val="E78618"/>
    <a:srgbClr val="D79129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06" autoAdjust="0"/>
    <p:restoredTop sz="76691" autoAdjust="0"/>
  </p:normalViewPr>
  <p:slideViewPr>
    <p:cSldViewPr>
      <p:cViewPr varScale="1">
        <p:scale>
          <a:sx n="66" d="100"/>
          <a:sy n="66" d="100"/>
        </p:scale>
        <p:origin x="-2046" y="-96"/>
      </p:cViewPr>
      <p:guideLst>
        <p:guide orient="horz" pos="816"/>
        <p:guide orient="horz" pos="3888"/>
        <p:guide pos="4752"/>
        <p:guide pos="1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25EEDA-3C1F-9D41-B818-1DE96207E141}" type="doc">
      <dgm:prSet loTypeId="urn:microsoft.com/office/officeart/2005/8/layout/radial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A7720EFF-1249-F548-9CB7-2CC6267A1FA4}">
      <dgm:prSet phldrT="[Text]"/>
      <dgm:spPr>
        <a:solidFill>
          <a:srgbClr val="002060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Market </a:t>
          </a:r>
          <a:r>
            <a:rPr lang="en-US" dirty="0" err="1" smtClean="0">
              <a:solidFill>
                <a:schemeClr val="bg1"/>
              </a:solidFill>
            </a:rPr>
            <a:t>Enry</a:t>
          </a:r>
          <a:r>
            <a:rPr lang="en-US" dirty="0" smtClean="0">
              <a:solidFill>
                <a:schemeClr val="bg1"/>
              </a:solidFill>
            </a:rPr>
            <a:t>? </a:t>
          </a:r>
          <a:endParaRPr lang="en-US" dirty="0">
            <a:solidFill>
              <a:schemeClr val="bg1"/>
            </a:solidFill>
          </a:endParaRPr>
        </a:p>
      </dgm:t>
    </dgm:pt>
    <dgm:pt modelId="{30AB4D63-7931-6A46-81DF-D0BE9446041E}" type="parTrans" cxnId="{CAF3E603-DB2E-DC46-B831-E5E6BD6768E3}">
      <dgm:prSet/>
      <dgm:spPr/>
      <dgm:t>
        <a:bodyPr/>
        <a:lstStyle/>
        <a:p>
          <a:endParaRPr lang="en-US"/>
        </a:p>
      </dgm:t>
    </dgm:pt>
    <dgm:pt modelId="{01D3049C-300E-4648-9023-F1B7596A0D46}" type="sibTrans" cxnId="{CAF3E603-DB2E-DC46-B831-E5E6BD6768E3}">
      <dgm:prSet/>
      <dgm:spPr/>
      <dgm:t>
        <a:bodyPr/>
        <a:lstStyle/>
        <a:p>
          <a:endParaRPr lang="en-US"/>
        </a:p>
      </dgm:t>
    </dgm:pt>
    <dgm:pt modelId="{ECBAA348-81F0-BD4F-866A-C51E776DCA79}">
      <dgm:prSet phldrT="[Text]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dirty="0" smtClean="0">
              <a:solidFill>
                <a:srgbClr val="002060"/>
              </a:solidFill>
            </a:rPr>
            <a:t>No</a:t>
          </a:r>
          <a:endParaRPr lang="en-US" dirty="0">
            <a:solidFill>
              <a:srgbClr val="002060"/>
            </a:solidFill>
          </a:endParaRPr>
        </a:p>
      </dgm:t>
    </dgm:pt>
    <dgm:pt modelId="{AD759D7B-473D-884F-898F-D19566C04375}" type="parTrans" cxnId="{E1EF6995-B7E4-B748-AAB8-094988D2B969}">
      <dgm:prSet/>
      <dgm:spPr/>
      <dgm:t>
        <a:bodyPr/>
        <a:lstStyle/>
        <a:p>
          <a:endParaRPr lang="en-US"/>
        </a:p>
      </dgm:t>
    </dgm:pt>
    <dgm:pt modelId="{29B3D96D-AC32-7B43-AFDC-7669E4529E35}" type="sibTrans" cxnId="{E1EF6995-B7E4-B748-AAB8-094988D2B969}">
      <dgm:prSet/>
      <dgm:spPr/>
      <dgm:t>
        <a:bodyPr/>
        <a:lstStyle/>
        <a:p>
          <a:endParaRPr lang="en-US"/>
        </a:p>
      </dgm:t>
    </dgm:pt>
    <dgm:pt modelId="{856F7D21-F284-0341-90BD-C3A07DED4A11}">
      <dgm:prSet phldrT="[Text]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dirty="0" smtClean="0">
              <a:solidFill>
                <a:srgbClr val="002060"/>
              </a:solidFill>
            </a:rPr>
            <a:t>Small Scale</a:t>
          </a:r>
          <a:endParaRPr lang="en-US" dirty="0">
            <a:solidFill>
              <a:srgbClr val="002060"/>
            </a:solidFill>
          </a:endParaRPr>
        </a:p>
      </dgm:t>
    </dgm:pt>
    <dgm:pt modelId="{D7156EEF-2FB2-7845-95F1-742976E64DDC}" type="parTrans" cxnId="{4BE8EDF1-B9DA-9E46-A47D-29D67961364A}">
      <dgm:prSet/>
      <dgm:spPr/>
      <dgm:t>
        <a:bodyPr/>
        <a:lstStyle/>
        <a:p>
          <a:endParaRPr lang="en-US"/>
        </a:p>
      </dgm:t>
    </dgm:pt>
    <dgm:pt modelId="{4D9C508A-97F1-F348-88EC-C4E0FC1FF9B8}" type="sibTrans" cxnId="{4BE8EDF1-B9DA-9E46-A47D-29D67961364A}">
      <dgm:prSet/>
      <dgm:spPr/>
      <dgm:t>
        <a:bodyPr/>
        <a:lstStyle/>
        <a:p>
          <a:endParaRPr lang="en-US"/>
        </a:p>
      </dgm:t>
    </dgm:pt>
    <dgm:pt modelId="{67486D26-EA93-774F-87D0-8B0BA79DAEC0}">
      <dgm:prSet phldrT="[Text]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dirty="0" smtClean="0">
              <a:solidFill>
                <a:srgbClr val="002060"/>
              </a:solidFill>
            </a:rPr>
            <a:t>Large Scale</a:t>
          </a:r>
          <a:endParaRPr lang="en-US" dirty="0">
            <a:solidFill>
              <a:srgbClr val="002060"/>
            </a:solidFill>
          </a:endParaRPr>
        </a:p>
      </dgm:t>
    </dgm:pt>
    <dgm:pt modelId="{1C374827-E99A-744F-95AF-76881F65CC1A}" type="parTrans" cxnId="{1C30E58F-0897-1E43-B9AB-DF9D4C6F0195}">
      <dgm:prSet/>
      <dgm:spPr/>
      <dgm:t>
        <a:bodyPr/>
        <a:lstStyle/>
        <a:p>
          <a:endParaRPr lang="en-US"/>
        </a:p>
      </dgm:t>
    </dgm:pt>
    <dgm:pt modelId="{1D68E5AD-CF3C-6A41-9EDE-D5C6A28A5F86}" type="sibTrans" cxnId="{1C30E58F-0897-1E43-B9AB-DF9D4C6F0195}">
      <dgm:prSet/>
      <dgm:spPr/>
      <dgm:t>
        <a:bodyPr/>
        <a:lstStyle/>
        <a:p>
          <a:endParaRPr lang="en-US"/>
        </a:p>
      </dgm:t>
    </dgm:pt>
    <dgm:pt modelId="{F66223C9-C491-2743-A3DE-6E4DA9530BBC}" type="pres">
      <dgm:prSet presAssocID="{3E25EEDA-3C1F-9D41-B818-1DE96207E14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FD0109A-F234-5E4E-8A2D-D769BF6FD605}" type="pres">
      <dgm:prSet presAssocID="{3E25EEDA-3C1F-9D41-B818-1DE96207E141}" presName="radial" presStyleCnt="0">
        <dgm:presLayoutVars>
          <dgm:animLvl val="ctr"/>
        </dgm:presLayoutVars>
      </dgm:prSet>
      <dgm:spPr/>
      <dgm:t>
        <a:bodyPr/>
        <a:lstStyle/>
        <a:p>
          <a:endParaRPr lang="en-US"/>
        </a:p>
      </dgm:t>
    </dgm:pt>
    <dgm:pt modelId="{C0BB4CC9-76CD-B64B-AB1B-076588BF38F2}" type="pres">
      <dgm:prSet presAssocID="{A7720EFF-1249-F548-9CB7-2CC6267A1FA4}" presName="centerShape" presStyleLbl="vennNode1" presStyleIdx="0" presStyleCnt="4"/>
      <dgm:spPr/>
      <dgm:t>
        <a:bodyPr/>
        <a:lstStyle/>
        <a:p>
          <a:endParaRPr lang="en-US"/>
        </a:p>
      </dgm:t>
    </dgm:pt>
    <dgm:pt modelId="{69E9ECD9-BD6A-D74E-BC22-CDDC0A00C0C3}" type="pres">
      <dgm:prSet presAssocID="{ECBAA348-81F0-BD4F-866A-C51E776DCA79}" presName="node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FF84557-F55B-C443-AEB2-7502CA8907D4}" type="pres">
      <dgm:prSet presAssocID="{856F7D21-F284-0341-90BD-C3A07DED4A11}" presName="node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C86681A-8283-E544-B562-79F56BD7A498}" type="pres">
      <dgm:prSet presAssocID="{67486D26-EA93-774F-87D0-8B0BA79DAEC0}" presName="node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E8EDF1-B9DA-9E46-A47D-29D67961364A}" srcId="{A7720EFF-1249-F548-9CB7-2CC6267A1FA4}" destId="{856F7D21-F284-0341-90BD-C3A07DED4A11}" srcOrd="1" destOrd="0" parTransId="{D7156EEF-2FB2-7845-95F1-742976E64DDC}" sibTransId="{4D9C508A-97F1-F348-88EC-C4E0FC1FF9B8}"/>
    <dgm:cxn modelId="{9703FE2B-2F5E-46F5-A443-2CCAC7A91761}" type="presOf" srcId="{ECBAA348-81F0-BD4F-866A-C51E776DCA79}" destId="{69E9ECD9-BD6A-D74E-BC22-CDDC0A00C0C3}" srcOrd="0" destOrd="0" presId="urn:microsoft.com/office/officeart/2005/8/layout/radial3"/>
    <dgm:cxn modelId="{CAF3E603-DB2E-DC46-B831-E5E6BD6768E3}" srcId="{3E25EEDA-3C1F-9D41-B818-1DE96207E141}" destId="{A7720EFF-1249-F548-9CB7-2CC6267A1FA4}" srcOrd="0" destOrd="0" parTransId="{30AB4D63-7931-6A46-81DF-D0BE9446041E}" sibTransId="{01D3049C-300E-4648-9023-F1B7596A0D46}"/>
    <dgm:cxn modelId="{B1D6A565-C647-437F-ACAA-871BCF4D8FBC}" type="presOf" srcId="{856F7D21-F284-0341-90BD-C3A07DED4A11}" destId="{7FF84557-F55B-C443-AEB2-7502CA8907D4}" srcOrd="0" destOrd="0" presId="urn:microsoft.com/office/officeart/2005/8/layout/radial3"/>
    <dgm:cxn modelId="{968258F4-9FA1-4A8B-ACF0-21FB87254634}" type="presOf" srcId="{67486D26-EA93-774F-87D0-8B0BA79DAEC0}" destId="{BC86681A-8283-E544-B562-79F56BD7A498}" srcOrd="0" destOrd="0" presId="urn:microsoft.com/office/officeart/2005/8/layout/radial3"/>
    <dgm:cxn modelId="{973A1E52-6902-4C53-B65E-C49D206AA65E}" type="presOf" srcId="{A7720EFF-1249-F548-9CB7-2CC6267A1FA4}" destId="{C0BB4CC9-76CD-B64B-AB1B-076588BF38F2}" srcOrd="0" destOrd="0" presId="urn:microsoft.com/office/officeart/2005/8/layout/radial3"/>
    <dgm:cxn modelId="{AD29E902-1B93-4E96-908C-D1462BF0692F}" type="presOf" srcId="{3E25EEDA-3C1F-9D41-B818-1DE96207E141}" destId="{F66223C9-C491-2743-A3DE-6E4DA9530BBC}" srcOrd="0" destOrd="0" presId="urn:microsoft.com/office/officeart/2005/8/layout/radial3"/>
    <dgm:cxn modelId="{1C30E58F-0897-1E43-B9AB-DF9D4C6F0195}" srcId="{A7720EFF-1249-F548-9CB7-2CC6267A1FA4}" destId="{67486D26-EA93-774F-87D0-8B0BA79DAEC0}" srcOrd="2" destOrd="0" parTransId="{1C374827-E99A-744F-95AF-76881F65CC1A}" sibTransId="{1D68E5AD-CF3C-6A41-9EDE-D5C6A28A5F86}"/>
    <dgm:cxn modelId="{E1EF6995-B7E4-B748-AAB8-094988D2B969}" srcId="{A7720EFF-1249-F548-9CB7-2CC6267A1FA4}" destId="{ECBAA348-81F0-BD4F-866A-C51E776DCA79}" srcOrd="0" destOrd="0" parTransId="{AD759D7B-473D-884F-898F-D19566C04375}" sibTransId="{29B3D96D-AC32-7B43-AFDC-7669E4529E35}"/>
    <dgm:cxn modelId="{3A615CC8-9301-459B-B4D1-A12262ADDDE1}" type="presParOf" srcId="{F66223C9-C491-2743-A3DE-6E4DA9530BBC}" destId="{8FD0109A-F234-5E4E-8A2D-D769BF6FD605}" srcOrd="0" destOrd="0" presId="urn:microsoft.com/office/officeart/2005/8/layout/radial3"/>
    <dgm:cxn modelId="{CA2DA4AC-2DD5-4070-BF7D-3618B219E879}" type="presParOf" srcId="{8FD0109A-F234-5E4E-8A2D-D769BF6FD605}" destId="{C0BB4CC9-76CD-B64B-AB1B-076588BF38F2}" srcOrd="0" destOrd="0" presId="urn:microsoft.com/office/officeart/2005/8/layout/radial3"/>
    <dgm:cxn modelId="{A8A163C7-B0C6-498A-B832-FE681217C4CC}" type="presParOf" srcId="{8FD0109A-F234-5E4E-8A2D-D769BF6FD605}" destId="{69E9ECD9-BD6A-D74E-BC22-CDDC0A00C0C3}" srcOrd="1" destOrd="0" presId="urn:microsoft.com/office/officeart/2005/8/layout/radial3"/>
    <dgm:cxn modelId="{245FA939-BCAF-4BF9-81D9-E4C1BD9C20CD}" type="presParOf" srcId="{8FD0109A-F234-5E4E-8A2D-D769BF6FD605}" destId="{7FF84557-F55B-C443-AEB2-7502CA8907D4}" srcOrd="2" destOrd="0" presId="urn:microsoft.com/office/officeart/2005/8/layout/radial3"/>
    <dgm:cxn modelId="{AFAFE145-E72C-43DD-AE84-9C799E81587F}" type="presParOf" srcId="{8FD0109A-F234-5E4E-8A2D-D769BF6FD605}" destId="{BC86681A-8283-E544-B562-79F56BD7A498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7BDBA6-D11E-4EA6-AF8A-BDECD389CF73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58ACC3-0F5A-4BC5-8A20-797774FB519D}">
      <dgm:prSet phldrT="[Text]" custT="1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r>
            <a:rPr lang="de-DE" sz="1600" b="1" dirty="0" err="1" smtClean="0"/>
            <a:t>Opportunities</a:t>
          </a:r>
          <a:endParaRPr lang="en-US" sz="900" b="1" dirty="0"/>
        </a:p>
      </dgm:t>
    </dgm:pt>
    <dgm:pt modelId="{196B1F95-D9EB-4F9C-8165-918BDA716D45}" type="sibTrans" cxnId="{87EE5C09-CEEC-419C-899B-AC21FD2D9C92}">
      <dgm:prSet/>
      <dgm:spPr/>
      <dgm:t>
        <a:bodyPr/>
        <a:lstStyle/>
        <a:p>
          <a:endParaRPr lang="en-US"/>
        </a:p>
      </dgm:t>
    </dgm:pt>
    <dgm:pt modelId="{392F3BF5-F796-4E18-B0E3-BD95C2D4324B}" type="parTrans" cxnId="{87EE5C09-CEEC-419C-899B-AC21FD2D9C92}">
      <dgm:prSet/>
      <dgm:spPr/>
      <dgm:t>
        <a:bodyPr/>
        <a:lstStyle/>
        <a:p>
          <a:endParaRPr lang="en-US"/>
        </a:p>
      </dgm:t>
    </dgm:pt>
    <dgm:pt modelId="{F625D374-3F72-49CE-98B7-AA845F825A74}">
      <dgm:prSet phldrT="[Text]" custT="1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r>
            <a:rPr lang="de-DE" sz="1600" b="1" dirty="0" err="1" smtClean="0"/>
            <a:t>Costs</a:t>
          </a:r>
          <a:r>
            <a:rPr lang="de-DE" sz="1600" b="1" dirty="0" smtClean="0"/>
            <a:t> &amp; </a:t>
          </a:r>
          <a:r>
            <a:rPr lang="de-DE" sz="1600" b="1" dirty="0" err="1" smtClean="0"/>
            <a:t>Risks</a:t>
          </a:r>
          <a:endParaRPr lang="en-US" sz="1600" b="1" dirty="0"/>
        </a:p>
      </dgm:t>
    </dgm:pt>
    <dgm:pt modelId="{E741286C-E550-46A4-B939-AE03249CD8DE}" type="sibTrans" cxnId="{7E77449E-4D17-42F4-A4BE-9CBB0BCFC622}">
      <dgm:prSet/>
      <dgm:spPr/>
      <dgm:t>
        <a:bodyPr/>
        <a:lstStyle/>
        <a:p>
          <a:endParaRPr lang="en-US"/>
        </a:p>
      </dgm:t>
    </dgm:pt>
    <dgm:pt modelId="{ED036B99-360E-4E74-9BE4-18099AF31DAD}" type="parTrans" cxnId="{7E77449E-4D17-42F4-A4BE-9CBB0BCFC622}">
      <dgm:prSet/>
      <dgm:spPr/>
      <dgm:t>
        <a:bodyPr/>
        <a:lstStyle/>
        <a:p>
          <a:endParaRPr lang="en-US"/>
        </a:p>
      </dgm:t>
    </dgm:pt>
    <dgm:pt modelId="{740D09C1-5C5C-4A16-A7E1-09FE053081E9}">
      <dgm:prSet phldrT="[Text]" custT="1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r>
            <a:rPr lang="de-DE" sz="1600" b="1" dirty="0" err="1" smtClean="0"/>
            <a:t>Benefits</a:t>
          </a:r>
          <a:endParaRPr lang="en-US" sz="1500" b="1" dirty="0"/>
        </a:p>
      </dgm:t>
    </dgm:pt>
    <dgm:pt modelId="{ED18A780-2EA9-4154-810C-9B9D50C0EFD0}" type="sibTrans" cxnId="{74B8A6ED-C852-4F05-90C7-69F4CA8BA04E}">
      <dgm:prSet/>
      <dgm:spPr/>
      <dgm:t>
        <a:bodyPr/>
        <a:lstStyle/>
        <a:p>
          <a:endParaRPr lang="en-US"/>
        </a:p>
      </dgm:t>
    </dgm:pt>
    <dgm:pt modelId="{765CA86B-2433-4C9C-BCF4-6D583D58C374}" type="parTrans" cxnId="{74B8A6ED-C852-4F05-90C7-69F4CA8BA04E}">
      <dgm:prSet/>
      <dgm:spPr/>
      <dgm:t>
        <a:bodyPr/>
        <a:lstStyle/>
        <a:p>
          <a:endParaRPr lang="en-US"/>
        </a:p>
      </dgm:t>
    </dgm:pt>
    <dgm:pt modelId="{98D29739-FC4F-417D-8A55-4AEEC0D7D9DF}">
      <dgm:prSet phldrT="[Text]"/>
      <dgm:spPr/>
      <dgm:t>
        <a:bodyPr/>
        <a:lstStyle/>
        <a:p>
          <a:r>
            <a:rPr lang="de-DE" dirty="0" err="1" smtClean="0"/>
            <a:t>Risks</a:t>
          </a:r>
          <a:endParaRPr lang="en-US" dirty="0"/>
        </a:p>
      </dgm:t>
    </dgm:pt>
    <dgm:pt modelId="{253EBBBE-760D-4EAE-825A-F271A61B7E8D}" type="sibTrans" cxnId="{9295D7F9-DB67-4587-B2E9-A1558CA6891A}">
      <dgm:prSet/>
      <dgm:spPr/>
      <dgm:t>
        <a:bodyPr/>
        <a:lstStyle/>
        <a:p>
          <a:endParaRPr lang="en-US"/>
        </a:p>
      </dgm:t>
    </dgm:pt>
    <dgm:pt modelId="{4D88E4D0-8A43-4CDF-A269-36501A44EE4E}" type="parTrans" cxnId="{9295D7F9-DB67-4587-B2E9-A1558CA6891A}">
      <dgm:prSet/>
      <dgm:spPr/>
      <dgm:t>
        <a:bodyPr/>
        <a:lstStyle/>
        <a:p>
          <a:endParaRPr lang="en-US"/>
        </a:p>
      </dgm:t>
    </dgm:pt>
    <dgm:pt modelId="{D0F62AE0-9D37-40D2-A55E-CBA2E1B78434}" type="pres">
      <dgm:prSet presAssocID="{4F7BDBA6-D11E-4EA6-AF8A-BDECD389CF73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D996DA-7BB8-47CF-A3B7-6EC72E899A2B}" type="pres">
      <dgm:prSet presAssocID="{4F7BDBA6-D11E-4EA6-AF8A-BDECD389CF73}" presName="ellipse" presStyleLbl="trBgShp" presStyleIdx="0" presStyleCnt="1"/>
      <dgm:spPr/>
    </dgm:pt>
    <dgm:pt modelId="{C415DF56-B7DF-436B-B710-E7C925AACE4B}" type="pres">
      <dgm:prSet presAssocID="{4F7BDBA6-D11E-4EA6-AF8A-BDECD389CF73}" presName="arrow1" presStyleLbl="fgShp" presStyleIdx="0" presStyleCnt="1"/>
      <dgm:spPr/>
    </dgm:pt>
    <dgm:pt modelId="{221F847B-61BB-46F1-A576-06BE6B357C3E}" type="pres">
      <dgm:prSet presAssocID="{4F7BDBA6-D11E-4EA6-AF8A-BDECD389CF73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811A50-74DC-4DF2-BF79-EE030E35BC1E}" type="pres">
      <dgm:prSet presAssocID="{F625D374-3F72-49CE-98B7-AA845F825A74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8662B9-11EB-4804-80FA-FA911393E28A}" type="pres">
      <dgm:prSet presAssocID="{5C58ACC3-0F5A-4BC5-8A20-797774FB519D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666169-D687-45E8-844A-EF9D2263D26A}" type="pres">
      <dgm:prSet presAssocID="{98D29739-FC4F-417D-8A55-4AEEC0D7D9DF}" presName="item3" presStyleLbl="node1" presStyleIdx="2" presStyleCnt="3" custScaleX="103832" custScaleY="100778" custLinFactNeighborX="5418" custLinFactNeighborY="-8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D5819A-5CF1-4E93-9FC9-AAE8AA99701E}" type="pres">
      <dgm:prSet presAssocID="{4F7BDBA6-D11E-4EA6-AF8A-BDECD389CF73}" presName="funnel" presStyleLbl="trAlignAcc1" presStyleIdx="0" presStyleCnt="1"/>
      <dgm:spPr/>
    </dgm:pt>
  </dgm:ptLst>
  <dgm:cxnLst>
    <dgm:cxn modelId="{9A9E547D-686E-46B5-A7FA-40A146C18054}" type="presOf" srcId="{5C58ACC3-0F5A-4BC5-8A20-797774FB519D}" destId="{A7811A50-74DC-4DF2-BF79-EE030E35BC1E}" srcOrd="0" destOrd="0" presId="urn:microsoft.com/office/officeart/2005/8/layout/funnel1"/>
    <dgm:cxn modelId="{7E77449E-4D17-42F4-A4BE-9CBB0BCFC622}" srcId="{4F7BDBA6-D11E-4EA6-AF8A-BDECD389CF73}" destId="{F625D374-3F72-49CE-98B7-AA845F825A74}" srcOrd="1" destOrd="0" parTransId="{ED036B99-360E-4E74-9BE4-18099AF31DAD}" sibTransId="{E741286C-E550-46A4-B939-AE03249CD8DE}"/>
    <dgm:cxn modelId="{63F7ECCA-690E-4C96-B95D-0BCBF8386D47}" type="presOf" srcId="{4F7BDBA6-D11E-4EA6-AF8A-BDECD389CF73}" destId="{D0F62AE0-9D37-40D2-A55E-CBA2E1B78434}" srcOrd="0" destOrd="0" presId="urn:microsoft.com/office/officeart/2005/8/layout/funnel1"/>
    <dgm:cxn modelId="{74B8A6ED-C852-4F05-90C7-69F4CA8BA04E}" srcId="{4F7BDBA6-D11E-4EA6-AF8A-BDECD389CF73}" destId="{740D09C1-5C5C-4A16-A7E1-09FE053081E9}" srcOrd="0" destOrd="0" parTransId="{765CA86B-2433-4C9C-BCF4-6D583D58C374}" sibTransId="{ED18A780-2EA9-4154-810C-9B9D50C0EFD0}"/>
    <dgm:cxn modelId="{655C755D-2BA1-4C32-A1E4-ABFA6D2FE094}" type="presOf" srcId="{740D09C1-5C5C-4A16-A7E1-09FE053081E9}" destId="{D5666169-D687-45E8-844A-EF9D2263D26A}" srcOrd="0" destOrd="0" presId="urn:microsoft.com/office/officeart/2005/8/layout/funnel1"/>
    <dgm:cxn modelId="{9295D7F9-DB67-4587-B2E9-A1558CA6891A}" srcId="{4F7BDBA6-D11E-4EA6-AF8A-BDECD389CF73}" destId="{98D29739-FC4F-417D-8A55-4AEEC0D7D9DF}" srcOrd="3" destOrd="0" parTransId="{4D88E4D0-8A43-4CDF-A269-36501A44EE4E}" sibTransId="{253EBBBE-760D-4EAE-825A-F271A61B7E8D}"/>
    <dgm:cxn modelId="{1BD898C5-31CC-433B-86AF-7BE418EC4914}" type="presOf" srcId="{98D29739-FC4F-417D-8A55-4AEEC0D7D9DF}" destId="{221F847B-61BB-46F1-A576-06BE6B357C3E}" srcOrd="0" destOrd="0" presId="urn:microsoft.com/office/officeart/2005/8/layout/funnel1"/>
    <dgm:cxn modelId="{5D0762A7-7708-4245-ADD8-AB23036894BC}" type="presOf" srcId="{F625D374-3F72-49CE-98B7-AA845F825A74}" destId="{438662B9-11EB-4804-80FA-FA911393E28A}" srcOrd="0" destOrd="0" presId="urn:microsoft.com/office/officeart/2005/8/layout/funnel1"/>
    <dgm:cxn modelId="{87EE5C09-CEEC-419C-899B-AC21FD2D9C92}" srcId="{4F7BDBA6-D11E-4EA6-AF8A-BDECD389CF73}" destId="{5C58ACC3-0F5A-4BC5-8A20-797774FB519D}" srcOrd="2" destOrd="0" parTransId="{392F3BF5-F796-4E18-B0E3-BD95C2D4324B}" sibTransId="{196B1F95-D9EB-4F9C-8165-918BDA716D45}"/>
    <dgm:cxn modelId="{7D6212DC-95B4-49F1-BCE4-E0499B6FC903}" type="presParOf" srcId="{D0F62AE0-9D37-40D2-A55E-CBA2E1B78434}" destId="{05D996DA-7BB8-47CF-A3B7-6EC72E899A2B}" srcOrd="0" destOrd="0" presId="urn:microsoft.com/office/officeart/2005/8/layout/funnel1"/>
    <dgm:cxn modelId="{8B7CC6A3-7F21-4821-B6DD-774223CF18DB}" type="presParOf" srcId="{D0F62AE0-9D37-40D2-A55E-CBA2E1B78434}" destId="{C415DF56-B7DF-436B-B710-E7C925AACE4B}" srcOrd="1" destOrd="0" presId="urn:microsoft.com/office/officeart/2005/8/layout/funnel1"/>
    <dgm:cxn modelId="{27F02B56-2378-48A5-B5F2-ADAD6B374AE9}" type="presParOf" srcId="{D0F62AE0-9D37-40D2-A55E-CBA2E1B78434}" destId="{221F847B-61BB-46F1-A576-06BE6B357C3E}" srcOrd="2" destOrd="0" presId="urn:microsoft.com/office/officeart/2005/8/layout/funnel1"/>
    <dgm:cxn modelId="{C738DCA4-9411-4FA6-AAF4-FC4835CE1BAE}" type="presParOf" srcId="{D0F62AE0-9D37-40D2-A55E-CBA2E1B78434}" destId="{A7811A50-74DC-4DF2-BF79-EE030E35BC1E}" srcOrd="3" destOrd="0" presId="urn:microsoft.com/office/officeart/2005/8/layout/funnel1"/>
    <dgm:cxn modelId="{F0282838-9958-4EFD-877B-905E733BBC38}" type="presParOf" srcId="{D0F62AE0-9D37-40D2-A55E-CBA2E1B78434}" destId="{438662B9-11EB-4804-80FA-FA911393E28A}" srcOrd="4" destOrd="0" presId="urn:microsoft.com/office/officeart/2005/8/layout/funnel1"/>
    <dgm:cxn modelId="{5762142E-53AF-4A37-AF1A-1361616BB8E7}" type="presParOf" srcId="{D0F62AE0-9D37-40D2-A55E-CBA2E1B78434}" destId="{D5666169-D687-45E8-844A-EF9D2263D26A}" srcOrd="5" destOrd="0" presId="urn:microsoft.com/office/officeart/2005/8/layout/funnel1"/>
    <dgm:cxn modelId="{75C1880C-0273-4D16-ADFB-16940CD7E036}" type="presParOf" srcId="{D0F62AE0-9D37-40D2-A55E-CBA2E1B78434}" destId="{C6D5819A-5CF1-4E93-9FC9-AAE8AA99701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552320-3272-4766-90DD-00060CCFAFD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570D991-FDEF-49CA-80BA-E0644D249280}">
      <dgm:prSet phldrT="[Text]" custT="1"/>
      <dgm:spPr>
        <a:solidFill>
          <a:srgbClr val="002060"/>
        </a:solidFill>
        <a:ln>
          <a:solidFill>
            <a:srgbClr val="002060"/>
          </a:solidFill>
        </a:ln>
      </dgm:spPr>
      <dgm:t>
        <a:bodyPr anchor="ctr" anchorCtr="1"/>
        <a:lstStyle/>
        <a:p>
          <a:pPr algn="ctr">
            <a:lnSpc>
              <a:spcPct val="100000"/>
            </a:lnSpc>
            <a:spcAft>
              <a:spcPts val="600"/>
            </a:spcAft>
          </a:pPr>
          <a:r>
            <a:rPr lang="en-US" sz="1600" b="1" noProof="0" dirty="0" smtClean="0"/>
            <a:t>Small Scale</a:t>
          </a:r>
          <a:br>
            <a:rPr lang="en-US" sz="1600" b="1" noProof="0" dirty="0" smtClean="0"/>
          </a:br>
          <a:r>
            <a:rPr lang="en-US" sz="1400" noProof="0" dirty="0" smtClean="0"/>
            <a:t>small scale entry is the best decision in the short and in the long run</a:t>
          </a:r>
          <a:endParaRPr lang="en-US" sz="1100" noProof="0" dirty="0"/>
        </a:p>
      </dgm:t>
    </dgm:pt>
    <dgm:pt modelId="{453B12A9-B3B9-45CA-8DD0-C97685B378AF}" type="parTrans" cxnId="{13254D0C-7586-4526-8DDD-5A9397C6E7F9}">
      <dgm:prSet/>
      <dgm:spPr/>
      <dgm:t>
        <a:bodyPr/>
        <a:lstStyle/>
        <a:p>
          <a:endParaRPr lang="de-DE"/>
        </a:p>
      </dgm:t>
    </dgm:pt>
    <dgm:pt modelId="{71C06C50-7E04-4C99-84C1-881C29AC3281}" type="sibTrans" cxnId="{13254D0C-7586-4526-8DDD-5A9397C6E7F9}">
      <dgm:prSet/>
      <dgm:spPr/>
      <dgm:t>
        <a:bodyPr/>
        <a:lstStyle/>
        <a:p>
          <a:endParaRPr lang="de-DE"/>
        </a:p>
      </dgm:t>
    </dgm:pt>
    <dgm:pt modelId="{976DB879-FB46-485D-A026-99262F8A429F}">
      <dgm:prSet phldrT="[Text]" custT="1"/>
      <dgm:spPr>
        <a:solidFill>
          <a:srgbClr val="002060"/>
        </a:solidFill>
        <a:ln>
          <a:solidFill>
            <a:srgbClr val="002060"/>
          </a:solidFill>
        </a:ln>
      </dgm:spPr>
      <dgm:t>
        <a:bodyPr anchor="ctr" anchorCtr="1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600" b="1" noProof="0" dirty="0" smtClean="0"/>
            <a:t>Sensitivity</a:t>
          </a:r>
          <a:br>
            <a:rPr lang="en-US" sz="1600" b="1" noProof="0" dirty="0" smtClean="0"/>
          </a:br>
          <a:r>
            <a:rPr lang="en-US" sz="1400" noProof="0" dirty="0" smtClean="0">
              <a:sym typeface="Wingdings" pitchFamily="2" charset="2"/>
            </a:rPr>
            <a:t>small scale strictly dominates large scale for 3 out of  4 merits. Also preferred for sufficiently low priorities with respect to risks and costs over no entry.  </a:t>
          </a:r>
          <a:endParaRPr lang="en-US" sz="1400" noProof="0" dirty="0"/>
        </a:p>
      </dgm:t>
    </dgm:pt>
    <dgm:pt modelId="{DCCD80D5-9EBC-4F7B-AD7E-1E31F7C0D956}" type="parTrans" cxnId="{5F9FF0E7-D793-405D-B4AB-9A113FDAB637}">
      <dgm:prSet/>
      <dgm:spPr/>
      <dgm:t>
        <a:bodyPr/>
        <a:lstStyle/>
        <a:p>
          <a:endParaRPr lang="de-DE"/>
        </a:p>
      </dgm:t>
    </dgm:pt>
    <dgm:pt modelId="{4BDB48D5-5CF8-40C6-A33C-EB9F6874C997}" type="sibTrans" cxnId="{5F9FF0E7-D793-405D-B4AB-9A113FDAB637}">
      <dgm:prSet/>
      <dgm:spPr/>
      <dgm:t>
        <a:bodyPr/>
        <a:lstStyle/>
        <a:p>
          <a:endParaRPr lang="de-DE"/>
        </a:p>
      </dgm:t>
    </dgm:pt>
    <dgm:pt modelId="{2FD3E433-FABD-4513-AF5E-6A36A21CB4C7}">
      <dgm:prSet phldrT="[Text]" custT="1"/>
      <dgm:spPr>
        <a:solidFill>
          <a:srgbClr val="002060"/>
        </a:solidFill>
        <a:ln>
          <a:solidFill>
            <a:srgbClr val="002060"/>
          </a:solidFill>
        </a:ln>
      </dgm:spPr>
      <dgm:t>
        <a:bodyPr anchor="ctr" anchorCtr="1"/>
        <a:lstStyle/>
        <a:p>
          <a:pPr algn="ctr">
            <a:lnSpc>
              <a:spcPct val="100000"/>
            </a:lnSpc>
          </a:pPr>
          <a:r>
            <a:rPr lang="de-DE" sz="1600" b="1" dirty="0" err="1" smtClean="0"/>
            <a:t>Qorors</a:t>
          </a:r>
          <a:r>
            <a:rPr lang="de-DE" sz="1600" b="1" dirty="0" smtClean="0"/>
            <a:t>‘ Decision</a:t>
          </a:r>
          <a:br>
            <a:rPr lang="de-DE" sz="1600" b="1" dirty="0" smtClean="0"/>
          </a:br>
          <a:r>
            <a:rPr lang="en-US" sz="1400" b="0" noProof="0" dirty="0" smtClean="0"/>
            <a:t>enter European market with a low scale </a:t>
          </a:r>
          <a:br>
            <a:rPr lang="en-US" sz="1400" b="0" noProof="0" dirty="0" smtClean="0"/>
          </a:br>
          <a:r>
            <a:rPr lang="en-US" sz="1400" b="0" noProof="0" dirty="0" smtClean="0"/>
            <a:t>end of 2013</a:t>
          </a:r>
          <a:endParaRPr lang="de-DE" sz="1400" b="0" dirty="0"/>
        </a:p>
      </dgm:t>
    </dgm:pt>
    <dgm:pt modelId="{87B1B182-8673-4585-97D0-8177A66DC358}" type="sibTrans" cxnId="{71050A37-BA9A-474C-8483-FA90E1069F10}">
      <dgm:prSet/>
      <dgm:spPr/>
      <dgm:t>
        <a:bodyPr/>
        <a:lstStyle/>
        <a:p>
          <a:endParaRPr lang="de-DE"/>
        </a:p>
      </dgm:t>
    </dgm:pt>
    <dgm:pt modelId="{A4EFAEFD-8F16-44BD-BD7B-17CEEF296CB3}" type="parTrans" cxnId="{71050A37-BA9A-474C-8483-FA90E1069F10}">
      <dgm:prSet/>
      <dgm:spPr/>
      <dgm:t>
        <a:bodyPr/>
        <a:lstStyle/>
        <a:p>
          <a:endParaRPr lang="de-DE"/>
        </a:p>
      </dgm:t>
    </dgm:pt>
    <dgm:pt modelId="{E1E6A19F-E2C3-4B0E-972E-5DCB3325B6EF}" type="pres">
      <dgm:prSet presAssocID="{7D552320-3272-4766-90DD-00060CCFAFD5}" presName="CompostProcess" presStyleCnt="0">
        <dgm:presLayoutVars>
          <dgm:dir/>
          <dgm:resizeHandles val="exact"/>
        </dgm:presLayoutVars>
      </dgm:prSet>
      <dgm:spPr/>
    </dgm:pt>
    <dgm:pt modelId="{BBE1592F-202A-49CA-94AE-3CD02705B9BE}" type="pres">
      <dgm:prSet presAssocID="{7D552320-3272-4766-90DD-00060CCFAFD5}" presName="arrow" presStyleLbl="bgShp" presStyleIdx="0" presStyleCnt="1" custAng="19723240" custScaleX="113219" custScaleY="81832" custLinFactNeighborX="-757" custLinFactNeighborY="-1649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bg2">
            <a:lumMod val="60000"/>
            <a:lumOff val="40000"/>
          </a:schemeClr>
        </a:solidFill>
        <a:ln>
          <a:solidFill>
            <a:schemeClr val="bg2">
              <a:lumMod val="60000"/>
              <a:lumOff val="40000"/>
            </a:schemeClr>
          </a:solidFill>
        </a:ln>
      </dgm:spPr>
    </dgm:pt>
    <dgm:pt modelId="{CB4BE33A-6BB6-4965-9AF4-E651A53D4D22}" type="pres">
      <dgm:prSet presAssocID="{7D552320-3272-4766-90DD-00060CCFAFD5}" presName="linearProcess" presStyleCnt="0"/>
      <dgm:spPr/>
    </dgm:pt>
    <dgm:pt modelId="{10077966-BD5B-4810-AFA1-5A05E8EF33B0}" type="pres">
      <dgm:prSet presAssocID="{4570D991-FDEF-49CA-80BA-E0644D249280}" presName="textNode" presStyleLbl="node1" presStyleIdx="0" presStyleCnt="3" custLinFactNeighborX="35839" custLinFactNeighborY="7575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F89FAA9-7B8E-4FC4-990F-B02B2D61F13E}" type="pres">
      <dgm:prSet presAssocID="{71C06C50-7E04-4C99-84C1-881C29AC3281}" presName="sibTrans" presStyleCnt="0"/>
      <dgm:spPr/>
    </dgm:pt>
    <dgm:pt modelId="{08E7C964-11D9-478F-A7B2-E43B967DC007}" type="pres">
      <dgm:prSet presAssocID="{976DB879-FB46-485D-A026-99262F8A429F}" presName="textNode" presStyleLbl="node1" presStyleIdx="1" presStyleCnt="3" custLinFactNeighborX="-42465" custLinFactNeighborY="-485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77F609C-DDB2-4936-B1B4-4EBD50C51131}" type="pres">
      <dgm:prSet presAssocID="{4BDB48D5-5CF8-40C6-A33C-EB9F6874C997}" presName="sibTrans" presStyleCnt="0"/>
      <dgm:spPr/>
    </dgm:pt>
    <dgm:pt modelId="{BBAF8F08-C648-4D47-B43E-F13F99B300B2}" type="pres">
      <dgm:prSet presAssocID="{2FD3E433-FABD-4513-AF5E-6A36A21CB4C7}" presName="textNode" presStyleLbl="node1" presStyleIdx="2" presStyleCnt="3" custLinFactX="-1245" custLinFactNeighborX="-100000" custLinFactNeighborY="-7277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3254D0C-7586-4526-8DDD-5A9397C6E7F9}" srcId="{7D552320-3272-4766-90DD-00060CCFAFD5}" destId="{4570D991-FDEF-49CA-80BA-E0644D249280}" srcOrd="0" destOrd="0" parTransId="{453B12A9-B3B9-45CA-8DD0-C97685B378AF}" sibTransId="{71C06C50-7E04-4C99-84C1-881C29AC3281}"/>
    <dgm:cxn modelId="{5F9FF0E7-D793-405D-B4AB-9A113FDAB637}" srcId="{7D552320-3272-4766-90DD-00060CCFAFD5}" destId="{976DB879-FB46-485D-A026-99262F8A429F}" srcOrd="1" destOrd="0" parTransId="{DCCD80D5-9EBC-4F7B-AD7E-1E31F7C0D956}" sibTransId="{4BDB48D5-5CF8-40C6-A33C-EB9F6874C997}"/>
    <dgm:cxn modelId="{A99FF058-51E4-473F-8882-24CB08018CDB}" type="presOf" srcId="{7D552320-3272-4766-90DD-00060CCFAFD5}" destId="{E1E6A19F-E2C3-4B0E-972E-5DCB3325B6EF}" srcOrd="0" destOrd="0" presId="urn:microsoft.com/office/officeart/2005/8/layout/hProcess9"/>
    <dgm:cxn modelId="{71050A37-BA9A-474C-8483-FA90E1069F10}" srcId="{7D552320-3272-4766-90DD-00060CCFAFD5}" destId="{2FD3E433-FABD-4513-AF5E-6A36A21CB4C7}" srcOrd="2" destOrd="0" parTransId="{A4EFAEFD-8F16-44BD-BD7B-17CEEF296CB3}" sibTransId="{87B1B182-8673-4585-97D0-8177A66DC358}"/>
    <dgm:cxn modelId="{14E16AB2-88F6-4715-8C6E-C5958A3C676C}" type="presOf" srcId="{976DB879-FB46-485D-A026-99262F8A429F}" destId="{08E7C964-11D9-478F-A7B2-E43B967DC007}" srcOrd="0" destOrd="0" presId="urn:microsoft.com/office/officeart/2005/8/layout/hProcess9"/>
    <dgm:cxn modelId="{30636ADD-B9BC-49CF-90E7-2B139BCA0F39}" type="presOf" srcId="{2FD3E433-FABD-4513-AF5E-6A36A21CB4C7}" destId="{BBAF8F08-C648-4D47-B43E-F13F99B300B2}" srcOrd="0" destOrd="0" presId="urn:microsoft.com/office/officeart/2005/8/layout/hProcess9"/>
    <dgm:cxn modelId="{2DBE420E-8AAA-43B5-8F3B-500ED3FEE11A}" type="presOf" srcId="{4570D991-FDEF-49CA-80BA-E0644D249280}" destId="{10077966-BD5B-4810-AFA1-5A05E8EF33B0}" srcOrd="0" destOrd="0" presId="urn:microsoft.com/office/officeart/2005/8/layout/hProcess9"/>
    <dgm:cxn modelId="{BA435E6B-5D49-4AE1-9BDD-CD44896F271B}" type="presParOf" srcId="{E1E6A19F-E2C3-4B0E-972E-5DCB3325B6EF}" destId="{BBE1592F-202A-49CA-94AE-3CD02705B9BE}" srcOrd="0" destOrd="0" presId="urn:microsoft.com/office/officeart/2005/8/layout/hProcess9"/>
    <dgm:cxn modelId="{0691FCEA-9DF3-43A3-B3AC-CC6578D284C7}" type="presParOf" srcId="{E1E6A19F-E2C3-4B0E-972E-5DCB3325B6EF}" destId="{CB4BE33A-6BB6-4965-9AF4-E651A53D4D22}" srcOrd="1" destOrd="0" presId="urn:microsoft.com/office/officeart/2005/8/layout/hProcess9"/>
    <dgm:cxn modelId="{89A76C7A-C4BA-4F59-9548-B3F675973FA4}" type="presParOf" srcId="{CB4BE33A-6BB6-4965-9AF4-E651A53D4D22}" destId="{10077966-BD5B-4810-AFA1-5A05E8EF33B0}" srcOrd="0" destOrd="0" presId="urn:microsoft.com/office/officeart/2005/8/layout/hProcess9"/>
    <dgm:cxn modelId="{A6974DA8-89EE-4CAD-828C-244D0B4588C3}" type="presParOf" srcId="{CB4BE33A-6BB6-4965-9AF4-E651A53D4D22}" destId="{DF89FAA9-7B8E-4FC4-990F-B02B2D61F13E}" srcOrd="1" destOrd="0" presId="urn:microsoft.com/office/officeart/2005/8/layout/hProcess9"/>
    <dgm:cxn modelId="{4C6DB4E9-2FDB-4134-A7DF-75E2986ED665}" type="presParOf" srcId="{CB4BE33A-6BB6-4965-9AF4-E651A53D4D22}" destId="{08E7C964-11D9-478F-A7B2-E43B967DC007}" srcOrd="2" destOrd="0" presId="urn:microsoft.com/office/officeart/2005/8/layout/hProcess9"/>
    <dgm:cxn modelId="{08A3C629-FCF5-42D5-A85C-BC183C58DCF0}" type="presParOf" srcId="{CB4BE33A-6BB6-4965-9AF4-E651A53D4D22}" destId="{A77F609C-DDB2-4936-B1B4-4EBD50C51131}" srcOrd="3" destOrd="0" presId="urn:microsoft.com/office/officeart/2005/8/layout/hProcess9"/>
    <dgm:cxn modelId="{B3ABF591-D486-4F5C-815E-FB875E2D91CD}" type="presParOf" srcId="{CB4BE33A-6BB6-4965-9AF4-E651A53D4D22}" destId="{BBAF8F08-C648-4D47-B43E-F13F99B300B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BB4CC9-76CD-B64B-AB1B-076588BF38F2}">
      <dsp:nvSpPr>
        <dsp:cNvPr id="0" name=""/>
        <dsp:cNvSpPr/>
      </dsp:nvSpPr>
      <dsp:spPr>
        <a:xfrm>
          <a:off x="2647466" y="1271656"/>
          <a:ext cx="2667967" cy="2667967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>
              <a:solidFill>
                <a:schemeClr val="bg1"/>
              </a:solidFill>
            </a:rPr>
            <a:t>Market </a:t>
          </a:r>
          <a:r>
            <a:rPr lang="en-US" sz="4500" kern="1200" dirty="0" err="1" smtClean="0">
              <a:solidFill>
                <a:schemeClr val="bg1"/>
              </a:solidFill>
            </a:rPr>
            <a:t>Enry</a:t>
          </a:r>
          <a:r>
            <a:rPr lang="en-US" sz="4500" kern="1200" dirty="0" smtClean="0">
              <a:solidFill>
                <a:schemeClr val="bg1"/>
              </a:solidFill>
            </a:rPr>
            <a:t>? </a:t>
          </a:r>
          <a:endParaRPr lang="en-US" sz="4500" kern="1200" dirty="0">
            <a:solidFill>
              <a:schemeClr val="bg1"/>
            </a:solidFill>
          </a:endParaRPr>
        </a:p>
      </dsp:txBody>
      <dsp:txXfrm>
        <a:off x="3038181" y="1662371"/>
        <a:ext cx="1886537" cy="1886537"/>
      </dsp:txXfrm>
    </dsp:sp>
    <dsp:sp modelId="{69E9ECD9-BD6A-D74E-BC22-CDDC0A00C0C3}">
      <dsp:nvSpPr>
        <dsp:cNvPr id="0" name=""/>
        <dsp:cNvSpPr/>
      </dsp:nvSpPr>
      <dsp:spPr>
        <a:xfrm>
          <a:off x="3314458" y="202886"/>
          <a:ext cx="1333983" cy="1333983"/>
        </a:xfrm>
        <a:prstGeom prst="ellipse">
          <a:avLst/>
        </a:prstGeom>
        <a:solidFill>
          <a:schemeClr val="bg1"/>
        </a:solidFill>
        <a:ln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rgbClr val="002060"/>
              </a:solidFill>
            </a:rPr>
            <a:t>No</a:t>
          </a:r>
          <a:endParaRPr lang="en-US" sz="2600" kern="1200" dirty="0">
            <a:solidFill>
              <a:srgbClr val="002060"/>
            </a:solidFill>
          </a:endParaRPr>
        </a:p>
      </dsp:txBody>
      <dsp:txXfrm>
        <a:off x="3509815" y="398243"/>
        <a:ext cx="943269" cy="943269"/>
      </dsp:txXfrm>
    </dsp:sp>
    <dsp:sp modelId="{7FF84557-F55B-C443-AEB2-7502CA8907D4}">
      <dsp:nvSpPr>
        <dsp:cNvPr id="0" name=""/>
        <dsp:cNvSpPr/>
      </dsp:nvSpPr>
      <dsp:spPr>
        <a:xfrm>
          <a:off x="4817672" y="2806529"/>
          <a:ext cx="1333983" cy="1333983"/>
        </a:xfrm>
        <a:prstGeom prst="ellipse">
          <a:avLst/>
        </a:prstGeom>
        <a:solidFill>
          <a:schemeClr val="bg1"/>
        </a:solidFill>
        <a:ln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rgbClr val="002060"/>
              </a:solidFill>
            </a:rPr>
            <a:t>Small Scale</a:t>
          </a:r>
          <a:endParaRPr lang="en-US" sz="2600" kern="1200" dirty="0">
            <a:solidFill>
              <a:srgbClr val="002060"/>
            </a:solidFill>
          </a:endParaRPr>
        </a:p>
      </dsp:txBody>
      <dsp:txXfrm>
        <a:off x="5013029" y="3001886"/>
        <a:ext cx="943269" cy="943269"/>
      </dsp:txXfrm>
    </dsp:sp>
    <dsp:sp modelId="{BC86681A-8283-E544-B562-79F56BD7A498}">
      <dsp:nvSpPr>
        <dsp:cNvPr id="0" name=""/>
        <dsp:cNvSpPr/>
      </dsp:nvSpPr>
      <dsp:spPr>
        <a:xfrm>
          <a:off x="1811244" y="2806529"/>
          <a:ext cx="1333983" cy="1333983"/>
        </a:xfrm>
        <a:prstGeom prst="ellipse">
          <a:avLst/>
        </a:prstGeom>
        <a:solidFill>
          <a:schemeClr val="bg1"/>
        </a:solidFill>
        <a:ln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rgbClr val="002060"/>
              </a:solidFill>
            </a:rPr>
            <a:t>Large Scale</a:t>
          </a:r>
          <a:endParaRPr lang="en-US" sz="2600" kern="1200" dirty="0">
            <a:solidFill>
              <a:srgbClr val="002060"/>
            </a:solidFill>
          </a:endParaRPr>
        </a:p>
      </dsp:txBody>
      <dsp:txXfrm>
        <a:off x="2006601" y="3001886"/>
        <a:ext cx="943269" cy="9432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D996DA-7BB8-47CF-A3B7-6EC72E899A2B}">
      <dsp:nvSpPr>
        <dsp:cNvPr id="0" name=""/>
        <dsp:cNvSpPr/>
      </dsp:nvSpPr>
      <dsp:spPr>
        <a:xfrm>
          <a:off x="1492806" y="170275"/>
          <a:ext cx="3379308" cy="1173589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15DF56-B7DF-436B-B710-E7C925AACE4B}">
      <dsp:nvSpPr>
        <dsp:cNvPr id="0" name=""/>
        <dsp:cNvSpPr/>
      </dsp:nvSpPr>
      <dsp:spPr>
        <a:xfrm>
          <a:off x="2860247" y="3043996"/>
          <a:ext cx="654904" cy="419139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1F847B-61BB-46F1-A576-06BE6B357C3E}">
      <dsp:nvSpPr>
        <dsp:cNvPr id="0" name=""/>
        <dsp:cNvSpPr/>
      </dsp:nvSpPr>
      <dsp:spPr>
        <a:xfrm>
          <a:off x="1615928" y="3379308"/>
          <a:ext cx="3143542" cy="785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err="1" smtClean="0"/>
            <a:t>Risks</a:t>
          </a:r>
          <a:endParaRPr lang="en-US" sz="2800" kern="1200" dirty="0"/>
        </a:p>
      </dsp:txBody>
      <dsp:txXfrm>
        <a:off x="1615928" y="3379308"/>
        <a:ext cx="3143542" cy="785885"/>
      </dsp:txXfrm>
    </dsp:sp>
    <dsp:sp modelId="{A7811A50-74DC-4DF2-BF79-EE030E35BC1E}">
      <dsp:nvSpPr>
        <dsp:cNvPr id="0" name=""/>
        <dsp:cNvSpPr/>
      </dsp:nvSpPr>
      <dsp:spPr>
        <a:xfrm>
          <a:off x="2721407" y="1434503"/>
          <a:ext cx="1178828" cy="1178828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err="1" smtClean="0"/>
            <a:t>Opportunities</a:t>
          </a:r>
          <a:endParaRPr lang="en-US" sz="900" b="1" kern="1200" dirty="0"/>
        </a:p>
      </dsp:txBody>
      <dsp:txXfrm>
        <a:off x="2894042" y="1607138"/>
        <a:ext cx="833558" cy="833558"/>
      </dsp:txXfrm>
    </dsp:sp>
    <dsp:sp modelId="{438662B9-11EB-4804-80FA-FA911393E28A}">
      <dsp:nvSpPr>
        <dsp:cNvPr id="0" name=""/>
        <dsp:cNvSpPr/>
      </dsp:nvSpPr>
      <dsp:spPr>
        <a:xfrm>
          <a:off x="1877890" y="550119"/>
          <a:ext cx="1178828" cy="1178828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err="1" smtClean="0"/>
            <a:t>Costs</a:t>
          </a:r>
          <a:r>
            <a:rPr lang="de-DE" sz="1600" b="1" kern="1200" dirty="0" smtClean="0"/>
            <a:t> &amp; </a:t>
          </a:r>
          <a:r>
            <a:rPr lang="de-DE" sz="1600" b="1" kern="1200" dirty="0" err="1" smtClean="0"/>
            <a:t>Risks</a:t>
          </a:r>
          <a:endParaRPr lang="en-US" sz="1600" b="1" kern="1200" dirty="0"/>
        </a:p>
      </dsp:txBody>
      <dsp:txXfrm>
        <a:off x="2050525" y="722754"/>
        <a:ext cx="833558" cy="833558"/>
      </dsp:txXfrm>
    </dsp:sp>
    <dsp:sp modelId="{D5666169-D687-45E8-844A-EF9D2263D26A}">
      <dsp:nvSpPr>
        <dsp:cNvPr id="0" name=""/>
        <dsp:cNvSpPr/>
      </dsp:nvSpPr>
      <dsp:spPr>
        <a:xfrm>
          <a:off x="3124197" y="160095"/>
          <a:ext cx="1224001" cy="1187999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err="1" smtClean="0"/>
            <a:t>Benefits</a:t>
          </a:r>
          <a:endParaRPr lang="en-US" sz="1500" b="1" kern="1200" dirty="0"/>
        </a:p>
      </dsp:txBody>
      <dsp:txXfrm>
        <a:off x="3303448" y="334073"/>
        <a:ext cx="865499" cy="840043"/>
      </dsp:txXfrm>
    </dsp:sp>
    <dsp:sp modelId="{C6D5819A-5CF1-4E93-9FC9-AAE8AA99701E}">
      <dsp:nvSpPr>
        <dsp:cNvPr id="0" name=""/>
        <dsp:cNvSpPr/>
      </dsp:nvSpPr>
      <dsp:spPr>
        <a:xfrm>
          <a:off x="1353966" y="26196"/>
          <a:ext cx="3667466" cy="2933973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1592F-202A-49CA-94AE-3CD02705B9BE}">
      <dsp:nvSpPr>
        <dsp:cNvPr id="0" name=""/>
        <dsp:cNvSpPr/>
      </dsp:nvSpPr>
      <dsp:spPr>
        <a:xfrm rot="19723240">
          <a:off x="151245" y="731795"/>
          <a:ext cx="7734276" cy="3230739"/>
        </a:xfrm>
        <a:prstGeom prst="rightArrow">
          <a:avLst/>
        </a:prstGeom>
        <a:solidFill>
          <a:schemeClr val="bg2">
            <a:lumMod val="60000"/>
            <a:lumOff val="40000"/>
          </a:schemeClr>
        </a:solidFill>
        <a:ln w="25400" cap="flat" cmpd="sng" algn="ctr">
          <a:solidFill>
            <a:schemeClr val="bg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</dsp:sp>
    <dsp:sp modelId="{10077966-BD5B-4810-AFA1-5A05E8EF33B0}">
      <dsp:nvSpPr>
        <dsp:cNvPr id="0" name=""/>
        <dsp:cNvSpPr/>
      </dsp:nvSpPr>
      <dsp:spPr>
        <a:xfrm>
          <a:off x="128137" y="2894721"/>
          <a:ext cx="2441590" cy="1929814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1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n-US" sz="1600" b="1" kern="1200" noProof="0" dirty="0" smtClean="0"/>
            <a:t>Small Scale</a:t>
          </a:r>
          <a:br>
            <a:rPr lang="en-US" sz="1600" b="1" kern="1200" noProof="0" dirty="0" smtClean="0"/>
          </a:br>
          <a:r>
            <a:rPr lang="en-US" sz="1400" kern="1200" noProof="0" dirty="0" smtClean="0"/>
            <a:t>small scale entry is the best decision in the short and in the long run</a:t>
          </a:r>
          <a:endParaRPr lang="en-US" sz="1100" kern="1200" noProof="0" dirty="0"/>
        </a:p>
      </dsp:txBody>
      <dsp:txXfrm>
        <a:off x="222343" y="2988927"/>
        <a:ext cx="2253178" cy="1741402"/>
      </dsp:txXfrm>
    </dsp:sp>
    <dsp:sp modelId="{08E7C964-11D9-478F-A7B2-E43B967DC007}">
      <dsp:nvSpPr>
        <dsp:cNvPr id="0" name=""/>
        <dsp:cNvSpPr/>
      </dsp:nvSpPr>
      <dsp:spPr>
        <a:xfrm>
          <a:off x="2646778" y="1791909"/>
          <a:ext cx="2441590" cy="1929814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1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b="1" kern="1200" noProof="0" dirty="0" smtClean="0"/>
            <a:t>Sensitivity</a:t>
          </a:r>
          <a:br>
            <a:rPr lang="en-US" sz="1600" b="1" kern="1200" noProof="0" dirty="0" smtClean="0"/>
          </a:br>
          <a:r>
            <a:rPr lang="en-US" sz="1400" kern="1200" noProof="0" dirty="0" smtClean="0">
              <a:sym typeface="Wingdings" pitchFamily="2" charset="2"/>
            </a:rPr>
            <a:t>small scale strictly dominates large scale for 3 out of  4 merits. Also preferred for sufficiently low priorities with respect to risks and costs over no entry.  </a:t>
          </a:r>
          <a:endParaRPr lang="en-US" sz="1400" kern="1200" noProof="0" dirty="0"/>
        </a:p>
      </dsp:txBody>
      <dsp:txXfrm>
        <a:off x="2740984" y="1886115"/>
        <a:ext cx="2253178" cy="1741402"/>
      </dsp:txXfrm>
    </dsp:sp>
    <dsp:sp modelId="{BBAF8F08-C648-4D47-B43E-F13F99B300B2}">
      <dsp:nvSpPr>
        <dsp:cNvPr id="0" name=""/>
        <dsp:cNvSpPr/>
      </dsp:nvSpPr>
      <dsp:spPr>
        <a:xfrm>
          <a:off x="5208781" y="481237"/>
          <a:ext cx="2441590" cy="1929814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1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err="1" smtClean="0"/>
            <a:t>Qorors</a:t>
          </a:r>
          <a:r>
            <a:rPr lang="de-DE" sz="1600" b="1" kern="1200" dirty="0" smtClean="0"/>
            <a:t>‘ Decision</a:t>
          </a:r>
          <a:br>
            <a:rPr lang="de-DE" sz="1600" b="1" kern="1200" dirty="0" smtClean="0"/>
          </a:br>
          <a:r>
            <a:rPr lang="en-US" sz="1400" b="0" kern="1200" noProof="0" dirty="0" smtClean="0"/>
            <a:t>enter European market with a low scale </a:t>
          </a:r>
          <a:br>
            <a:rPr lang="en-US" sz="1400" b="0" kern="1200" noProof="0" dirty="0" smtClean="0"/>
          </a:br>
          <a:r>
            <a:rPr lang="en-US" sz="1400" b="0" kern="1200" noProof="0" dirty="0" smtClean="0"/>
            <a:t>end of 2013</a:t>
          </a:r>
          <a:endParaRPr lang="de-DE" sz="1400" b="0" kern="1200" dirty="0"/>
        </a:p>
      </dsp:txBody>
      <dsp:txXfrm>
        <a:off x="5302987" y="575443"/>
        <a:ext cx="2253178" cy="1741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0055" cy="482679"/>
          </a:xfrm>
          <a:prstGeom prst="rect">
            <a:avLst/>
          </a:prstGeom>
        </p:spPr>
        <p:txBody>
          <a:bodyPr vert="horz" lIns="94421" tIns="47210" rIns="94421" bIns="4721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95404" y="1"/>
            <a:ext cx="2980055" cy="482679"/>
          </a:xfrm>
          <a:prstGeom prst="rect">
            <a:avLst/>
          </a:prstGeom>
        </p:spPr>
        <p:txBody>
          <a:bodyPr vert="horz" lIns="94421" tIns="47210" rIns="94421" bIns="47210" rtlCol="0"/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169234"/>
            <a:ext cx="2980055" cy="482679"/>
          </a:xfrm>
          <a:prstGeom prst="rect">
            <a:avLst/>
          </a:prstGeom>
        </p:spPr>
        <p:txBody>
          <a:bodyPr vert="horz" lIns="94421" tIns="47210" rIns="94421" bIns="4721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95404" y="9169234"/>
            <a:ext cx="2980055" cy="482679"/>
          </a:xfrm>
          <a:prstGeom prst="rect">
            <a:avLst/>
          </a:prstGeom>
        </p:spPr>
        <p:txBody>
          <a:bodyPr vert="horz" lIns="94421" tIns="47210" rIns="94421" bIns="47210" rtlCol="0" anchor="b"/>
          <a:lstStyle>
            <a:lvl1pPr algn="r">
              <a:defRPr sz="1200"/>
            </a:lvl1pPr>
          </a:lstStyle>
          <a:p>
            <a:fld id="{8FC42B20-EE03-4CC9-8146-D491DA056EC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34206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0055" cy="482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1" tIns="47210" rIns="94421" bIns="4721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6996" y="1"/>
            <a:ext cx="2980055" cy="482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1" tIns="47210" rIns="94421" bIns="4721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23913" y="723900"/>
            <a:ext cx="5229225" cy="3619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941" y="4585455"/>
            <a:ext cx="5043170" cy="4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1" tIns="47210" rIns="94421" bIns="472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0910"/>
            <a:ext cx="2980055" cy="482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1" tIns="47210" rIns="94421" bIns="4721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6996" y="9170910"/>
            <a:ext cx="2980055" cy="482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21" tIns="47210" rIns="94421" bIns="4721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435CB62-9EC5-451E-833F-28B357E1714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691365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CF10C1-A108-47C2-9ED5-F0BD5A9DBE03}" type="slidenum">
              <a:rPr lang="de-DE" smtClean="0"/>
              <a:pPr/>
              <a:t>0</a:t>
            </a:fld>
            <a:endParaRPr lang="de-DE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  <p:sp>
        <p:nvSpPr>
          <p:cNvPr id="2" name="Datumsplatzhalt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35CB62-9EC5-451E-833F-28B357E1714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6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+mn-cs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35CB62-9EC5-451E-833F-28B357E17145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881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+mn-cs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35CB62-9EC5-451E-833F-28B357E17145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881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35CB62-9EC5-451E-833F-28B357E17145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899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35CB62-9EC5-451E-833F-28B357E17145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0882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35CB62-9EC5-451E-833F-28B357E17145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394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35CB62-9EC5-451E-833F-28B357E17145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0882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7"/>
          <p:cNvSpPr>
            <a:spLocks noChangeArrowheads="1"/>
          </p:cNvSpPr>
          <p:nvPr userDrawn="1"/>
        </p:nvSpPr>
        <p:spPr bwMode="auto">
          <a:xfrm>
            <a:off x="0" y="0"/>
            <a:ext cx="9906000" cy="120650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de-DE"/>
          </a:p>
        </p:txBody>
      </p:sp>
      <p:sp>
        <p:nvSpPr>
          <p:cNvPr id="8" name="Rectangle 48"/>
          <p:cNvSpPr>
            <a:spLocks noChangeArrowheads="1"/>
          </p:cNvSpPr>
          <p:nvPr userDrawn="1"/>
        </p:nvSpPr>
        <p:spPr bwMode="auto">
          <a:xfrm>
            <a:off x="7472363" y="6711950"/>
            <a:ext cx="2438400" cy="146050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de-DE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9113" y="2819400"/>
            <a:ext cx="6934200" cy="47307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de-DE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429000"/>
            <a:ext cx="6934200" cy="1295400"/>
          </a:xfrm>
        </p:spPr>
        <p:txBody>
          <a:bodyPr/>
          <a:lstStyle>
            <a:lvl1pPr>
              <a:defRPr sz="1600"/>
            </a:lvl1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pic>
        <p:nvPicPr>
          <p:cNvPr id="12" name="Grafik 11" descr="C:\Users\Jan F. Klein\Desktop\Unbenannt.PNG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2263"/>
            <a:ext cx="2357437" cy="38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28B28-6591-4478-9B76-DB313496C0EA}" type="slidenum">
              <a:rPr lang="de-DE"/>
              <a:pPr>
                <a:defRPr/>
              </a:pPr>
              <a:t>‹#›</a:t>
            </a:fld>
            <a:endParaRPr lang="de-DE" sz="1000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27838" y="1092200"/>
            <a:ext cx="2105025" cy="378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9588" y="1092200"/>
            <a:ext cx="6165850" cy="378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64771-5AEC-481A-B0B9-3D7CA01E6D1D}" type="slidenum">
              <a:rPr lang="de-DE"/>
              <a:pPr>
                <a:defRPr/>
              </a:pPr>
              <a:t>‹#›</a:t>
            </a:fld>
            <a:endParaRPr lang="de-DE" sz="1000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2343C-F5D8-4842-A1D2-EC2CD604BD60}" type="slidenum">
              <a:rPr lang="de-DE"/>
              <a:pPr>
                <a:defRPr/>
              </a:pPr>
              <a:t>‹#›</a:t>
            </a:fld>
            <a:endParaRPr lang="de-DE" sz="1000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E996C-2DEC-4AA2-9465-EBF9B3C1BAF2}" type="slidenum">
              <a:rPr lang="de-DE"/>
              <a:pPr>
                <a:defRPr/>
              </a:pPr>
              <a:t>‹#›</a:t>
            </a:fld>
            <a:endParaRPr lang="de-DE" sz="1000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9588" y="1752600"/>
            <a:ext cx="4122737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84725" y="1752600"/>
            <a:ext cx="4124325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36303-6FCF-4BC9-ABAA-630506F5393F}" type="slidenum">
              <a:rPr lang="de-DE"/>
              <a:pPr>
                <a:defRPr/>
              </a:pPr>
              <a:t>‹#›</a:t>
            </a:fld>
            <a:endParaRPr lang="de-DE" sz="1000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A3F08-190C-4A65-BFF4-545A87F47727}" type="slidenum">
              <a:rPr lang="de-DE"/>
              <a:pPr>
                <a:defRPr/>
              </a:pPr>
              <a:t>‹#›</a:t>
            </a:fld>
            <a:endParaRPr lang="de-DE" sz="1000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399" y="813816"/>
            <a:ext cx="8869680" cy="2508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12763" y="1088136"/>
            <a:ext cx="8420100" cy="609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61C3E-03E1-4B85-A2B0-B47FD604B621}" type="slidenum">
              <a:rPr lang="de-DE"/>
              <a:pPr>
                <a:defRPr/>
              </a:pPr>
              <a:t>‹#›</a:t>
            </a:fld>
            <a:endParaRPr lang="de-DE" sz="1000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" y="815975"/>
            <a:ext cx="8382000" cy="2508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509588" y="1752600"/>
            <a:ext cx="8399462" cy="3124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A3237-26D2-4CA1-90E1-F55BEAB0F28D}" type="slidenum">
              <a:rPr lang="de-DE"/>
              <a:pPr>
                <a:defRPr/>
              </a:pPr>
              <a:t>‹#›</a:t>
            </a:fld>
            <a:endParaRPr lang="de-DE" sz="1000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1125940" y="6477000"/>
            <a:ext cx="20574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smtClean="0">
              <a:ln>
                <a:noFill/>
              </a:ln>
              <a:solidFill>
                <a:srgbClr val="131313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512763" y="1092200"/>
            <a:ext cx="84201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509588" y="1752600"/>
            <a:ext cx="8399462" cy="3124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1EE2C-46EA-44E6-9138-3B56AF904744}" type="slidenum">
              <a:rPr lang="de-DE"/>
              <a:pPr>
                <a:defRPr/>
              </a:pPr>
              <a:t>‹#›</a:t>
            </a:fld>
            <a:endParaRPr lang="de-DE" sz="1000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7ABC3-3770-40B3-ACB3-A54109BA1ECB}" type="slidenum">
              <a:rPr lang="de-DE"/>
              <a:pPr>
                <a:defRPr/>
              </a:pPr>
              <a:t>‹#›</a:t>
            </a:fld>
            <a:endParaRPr lang="de-DE" sz="1000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2763" y="1092200"/>
            <a:ext cx="84201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Mastertitelformat bearbeiten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8" y="1752600"/>
            <a:ext cx="8399462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0225" y="6477000"/>
            <a:ext cx="4603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800" b="1">
                <a:solidFill>
                  <a:srgbClr val="004E89"/>
                </a:solidFill>
              </a:defRPr>
            </a:lvl1pPr>
          </a:lstStyle>
          <a:p>
            <a:pPr>
              <a:defRPr/>
            </a:pPr>
            <a:fld id="{C27C0857-5A39-4974-B9B7-C0958324268B}" type="slidenum">
              <a:rPr lang="de-DE"/>
              <a:pPr>
                <a:defRPr/>
              </a:pPr>
              <a:t>‹#›</a:t>
            </a:fld>
            <a:endParaRPr lang="de-DE" sz="1000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399" y="815975"/>
            <a:ext cx="8412480" cy="27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eaLnBrk="0" hangingPunct="0">
              <a:spcBef>
                <a:spcPct val="0"/>
              </a:spcBef>
              <a:defRPr sz="1000"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1041400" y="6480175"/>
            <a:ext cx="330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0"/>
              </a:spcBef>
              <a:defRPr/>
            </a:pPr>
            <a:r>
              <a:rPr lang="de-DE" sz="900">
                <a:solidFill>
                  <a:srgbClr val="BEC1C0"/>
                </a:solidFill>
              </a:rPr>
              <a:t>Individuelle Kennzeichnung / Datum </a:t>
            </a:r>
          </a:p>
        </p:txBody>
      </p:sp>
      <p:sp>
        <p:nvSpPr>
          <p:cNvPr id="1081" name="Rectangle 57"/>
          <p:cNvSpPr>
            <a:spLocks noChangeArrowheads="1"/>
          </p:cNvSpPr>
          <p:nvPr/>
        </p:nvSpPr>
        <p:spPr bwMode="auto">
          <a:xfrm>
            <a:off x="-269875" y="238125"/>
            <a:ext cx="184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0" y="0"/>
            <a:ext cx="9906000" cy="120650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de-DE"/>
          </a:p>
        </p:txBody>
      </p:sp>
      <p:sp>
        <p:nvSpPr>
          <p:cNvPr id="1086" name="Rectangle 62"/>
          <p:cNvSpPr>
            <a:spLocks noChangeArrowheads="1"/>
          </p:cNvSpPr>
          <p:nvPr/>
        </p:nvSpPr>
        <p:spPr bwMode="auto">
          <a:xfrm>
            <a:off x="7472363" y="6711950"/>
            <a:ext cx="2438400" cy="146050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de-DE"/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1125940" y="6477000"/>
            <a:ext cx="20574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smtClean="0">
              <a:ln>
                <a:noFill/>
              </a:ln>
              <a:solidFill>
                <a:srgbClr val="131313"/>
              </a:solidFill>
              <a:effectLst/>
              <a:latin typeface="Arial" charset="0"/>
              <a:ea typeface="ＭＳ Ｐゴシック" charset="-128"/>
            </a:endParaRPr>
          </a:p>
        </p:txBody>
      </p:sp>
      <p:pic>
        <p:nvPicPr>
          <p:cNvPr id="13" name="Grafik 12" descr="C:\Users\Jan F. Klein\Desktop\Unbenannt.PNG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2263"/>
            <a:ext cx="2357437" cy="381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206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4E89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4E89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4E89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4E89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4E89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4E89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4E89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rgbClr val="004E89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3479"/>
        </a:buClr>
        <a:buFont typeface="Times" charset="0"/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292100" indent="-101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4E89"/>
        </a:buClr>
        <a:buSzPct val="120000"/>
        <a:buFont typeface="Arial Bold" charset="0"/>
        <a:buChar char="•"/>
        <a:defRPr sz="1200">
          <a:solidFill>
            <a:schemeClr val="tx1"/>
          </a:solidFill>
          <a:latin typeface="+mn-lt"/>
          <a:ea typeface="+mn-ea"/>
        </a:defRPr>
      </a:lvl2pPr>
      <a:lvl3pPr marL="571500" indent="-88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4E89"/>
        </a:buClr>
        <a:buSzPct val="120000"/>
        <a:buFont typeface="Arial Bold" charset="0"/>
        <a:buChar char="•"/>
        <a:defRPr sz="1200">
          <a:solidFill>
            <a:schemeClr val="tx1"/>
          </a:solidFill>
          <a:latin typeface="+mn-lt"/>
          <a:ea typeface="+mn-ea"/>
        </a:defRPr>
      </a:lvl3pPr>
      <a:lvl4pPr marL="858838" indent="-96838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4E89"/>
        </a:buClr>
        <a:buSzPct val="120000"/>
        <a:buFont typeface="Arial Bold" charset="0"/>
        <a:buChar char="•"/>
        <a:defRPr sz="1200">
          <a:solidFill>
            <a:schemeClr val="tx1"/>
          </a:solidFill>
          <a:latin typeface="+mn-lt"/>
          <a:ea typeface="+mn-ea"/>
        </a:defRPr>
      </a:lvl4pPr>
      <a:lvl5pPr marL="1143000" indent="-93663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4E89"/>
        </a:buClr>
        <a:buSzPct val="120000"/>
        <a:buFont typeface="Arial Bold" charset="0"/>
        <a:buChar char="•"/>
        <a:defRPr sz="1200">
          <a:solidFill>
            <a:schemeClr val="tx1"/>
          </a:solidFill>
          <a:latin typeface="+mn-lt"/>
          <a:ea typeface="+mn-ea"/>
        </a:defRPr>
      </a:lvl5pPr>
      <a:lvl6pPr marL="1600200" indent="-93663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4E89"/>
        </a:buClr>
        <a:buSzPct val="120000"/>
        <a:buFont typeface="Arial Bold" charset="0"/>
        <a:buChar char="•"/>
        <a:defRPr sz="1200">
          <a:solidFill>
            <a:schemeClr val="tx1"/>
          </a:solidFill>
          <a:latin typeface="+mn-lt"/>
          <a:ea typeface="+mn-ea"/>
        </a:defRPr>
      </a:lvl6pPr>
      <a:lvl7pPr marL="2057400" indent="-93663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4E89"/>
        </a:buClr>
        <a:buSzPct val="120000"/>
        <a:buFont typeface="Arial Bold" charset="0"/>
        <a:buChar char="•"/>
        <a:defRPr sz="1200">
          <a:solidFill>
            <a:schemeClr val="tx1"/>
          </a:solidFill>
          <a:latin typeface="+mn-lt"/>
          <a:ea typeface="+mn-ea"/>
        </a:defRPr>
      </a:lvl7pPr>
      <a:lvl8pPr marL="2514600" indent="-93663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4E89"/>
        </a:buClr>
        <a:buSzPct val="120000"/>
        <a:buFont typeface="Arial Bold" charset="0"/>
        <a:buChar char="•"/>
        <a:defRPr sz="1200">
          <a:solidFill>
            <a:schemeClr val="tx1"/>
          </a:solidFill>
          <a:latin typeface="+mn-lt"/>
          <a:ea typeface="+mn-ea"/>
        </a:defRPr>
      </a:lvl8pPr>
      <a:lvl9pPr marL="2971800" indent="-93663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4E89"/>
        </a:buClr>
        <a:buSzPct val="120000"/>
        <a:buFont typeface="Arial Bold" charset="0"/>
        <a:buChar char="•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9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533400" y="5029200"/>
            <a:ext cx="8153400" cy="1295400"/>
          </a:xfrm>
        </p:spPr>
        <p:txBody>
          <a:bodyPr/>
          <a:lstStyle/>
          <a:p>
            <a:endParaRPr lang="de-DE" sz="1400" dirty="0" smtClean="0"/>
          </a:p>
          <a:p>
            <a:endParaRPr lang="de-DE" sz="1200" dirty="0" smtClean="0"/>
          </a:p>
          <a:p>
            <a:r>
              <a:rPr lang="de-DE" sz="1400" dirty="0" smtClean="0"/>
              <a:t>Jan F. Klein </a:t>
            </a:r>
            <a:endParaRPr lang="en-US" sz="1400" dirty="0"/>
          </a:p>
          <a:p>
            <a:r>
              <a:rPr lang="de-DE" sz="1400" dirty="0" smtClean="0"/>
              <a:t>April 23, 2013</a:t>
            </a:r>
          </a:p>
          <a:p>
            <a:endParaRPr lang="de-DE" dirty="0" smtClean="0"/>
          </a:p>
        </p:txBody>
      </p:sp>
      <p:sp>
        <p:nvSpPr>
          <p:cNvPr id="10" name="Titel 9"/>
          <p:cNvSpPr>
            <a:spLocks noGrp="1"/>
          </p:cNvSpPr>
          <p:nvPr>
            <p:ph type="ctrTitle"/>
          </p:nvPr>
        </p:nvSpPr>
        <p:spPr>
          <a:xfrm>
            <a:off x="519112" y="2819400"/>
            <a:ext cx="9158288" cy="47307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1400" dirty="0" smtClean="0">
                <a:solidFill>
                  <a:srgbClr val="002060"/>
                </a:solidFill>
              </a:rPr>
              <a:t>Final Project BOCR Model</a:t>
            </a:r>
            <a:r>
              <a:rPr lang="de-DE" dirty="0" smtClean="0">
                <a:solidFill>
                  <a:srgbClr val="002060"/>
                </a:solidFill>
              </a:rPr>
              <a:t/>
            </a:r>
            <a:br>
              <a:rPr lang="de-DE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Qoros Cars – A Market Entry Decision 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/>
              <a:t>	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</a:t>
            </a:r>
            <a:r>
              <a:rPr lang="de-DE" dirty="0" smtClean="0"/>
              <a:t> Design </a:t>
            </a:r>
            <a:r>
              <a:rPr lang="de-DE" dirty="0" err="1" smtClean="0"/>
              <a:t>and</a:t>
            </a:r>
            <a:r>
              <a:rPr lang="de-DE" dirty="0" smtClean="0"/>
              <a:t> Technology  </a:t>
            </a:r>
            <a:r>
              <a:rPr lang="de-DE" dirty="0" smtClean="0">
                <a:sym typeface="Wingdings" pitchFamily="2" charset="2"/>
              </a:rPr>
              <a:t> Legal </a:t>
            </a:r>
            <a:r>
              <a:rPr lang="de-DE" dirty="0" err="1">
                <a:sym typeface="Wingdings" pitchFamily="2" charset="2"/>
              </a:rPr>
              <a:t>I</a:t>
            </a:r>
            <a:r>
              <a:rPr lang="de-DE" dirty="0" err="1" smtClean="0">
                <a:sym typeface="Wingdings" pitchFamily="2" charset="2"/>
              </a:rPr>
              <a:t>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9</a:t>
            </a:fld>
            <a:endParaRPr lang="de-DE" sz="1000"/>
          </a:p>
        </p:txBody>
      </p:sp>
      <p:pic>
        <p:nvPicPr>
          <p:cNvPr id="5" name="Picture 4" descr="C:\Users\Jan F. Klein\Desktop\Qoros-3-Skoda-Octavia-729x486-e572729af091f32e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8229600" cy="495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716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Synthesized Results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5562600" cy="4525963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687388" lvl="3" indent="-171450">
              <a:buFont typeface="Wingdings"/>
              <a:buChar char="à"/>
            </a:pPr>
            <a:endParaRPr lang="de-DE" dirty="0">
              <a:sym typeface="Wingdings" pitchFamily="2" charset="2"/>
            </a:endParaRPr>
          </a:p>
          <a:p>
            <a:pPr marL="687388" lvl="3" indent="-171450">
              <a:buFont typeface="Wingdings"/>
              <a:buChar char="à"/>
            </a:pPr>
            <a:endParaRPr lang="de-DE" dirty="0" smtClean="0">
              <a:sym typeface="Wingdings" pitchFamily="2" charset="2"/>
            </a:endParaRPr>
          </a:p>
          <a:p>
            <a:pPr marL="515938" lvl="3" indent="0">
              <a:buNone/>
            </a:pPr>
            <a:endParaRPr lang="de-DE" dirty="0" smtClean="0">
              <a:sym typeface="Wingdings" pitchFamily="2" charset="2"/>
            </a:endParaRPr>
          </a:p>
          <a:p>
            <a:pPr marL="687388" lvl="3" indent="-171450">
              <a:buFont typeface="Wingdings"/>
              <a:buChar char="à"/>
            </a:pPr>
            <a:endParaRPr lang="de-DE" dirty="0" smtClean="0">
              <a:sym typeface="Wingdings" pitchFamily="2" charset="2"/>
            </a:endParaRPr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1672731505"/>
              </p:ext>
            </p:extLst>
          </p:nvPr>
        </p:nvGraphicFramePr>
        <p:xfrm>
          <a:off x="-9525" y="1737445"/>
          <a:ext cx="6375400" cy="4191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295400" y="5334000"/>
            <a:ext cx="3810000" cy="36933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1800" dirty="0" smtClean="0"/>
              <a:t>“Small </a:t>
            </a:r>
            <a:r>
              <a:rPr lang="de-DE" sz="1800" dirty="0" err="1" smtClean="0"/>
              <a:t>Scale</a:t>
            </a:r>
            <a:r>
              <a:rPr lang="de-DE" sz="1800" dirty="0" smtClean="0"/>
              <a:t> Entry “</a:t>
            </a:r>
          </a:p>
        </p:txBody>
      </p:sp>
      <p:cxnSp>
        <p:nvCxnSpPr>
          <p:cNvPr id="23" name="Gerade Verbindung 22"/>
          <p:cNvCxnSpPr>
            <a:stCxn id="6" idx="3"/>
          </p:cNvCxnSpPr>
          <p:nvPr/>
        </p:nvCxnSpPr>
        <p:spPr bwMode="auto">
          <a:xfrm>
            <a:off x="5105400" y="5518666"/>
            <a:ext cx="381000" cy="0"/>
          </a:xfrm>
          <a:prstGeom prst="line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5" name="Gerade Verbindung mit Pfeil 2064"/>
          <p:cNvCxnSpPr/>
          <p:nvPr/>
        </p:nvCxnSpPr>
        <p:spPr bwMode="auto">
          <a:xfrm>
            <a:off x="5486400" y="2667000"/>
            <a:ext cx="304800" cy="0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Gerade Verbindung mit Pfeil 52"/>
          <p:cNvCxnSpPr/>
          <p:nvPr/>
        </p:nvCxnSpPr>
        <p:spPr bwMode="auto">
          <a:xfrm>
            <a:off x="5486400" y="6073078"/>
            <a:ext cx="304800" cy="0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69" name="Gerade Verbindung 2068"/>
          <p:cNvCxnSpPr/>
          <p:nvPr/>
        </p:nvCxnSpPr>
        <p:spPr bwMode="auto">
          <a:xfrm>
            <a:off x="5486400" y="2667000"/>
            <a:ext cx="0" cy="3406078"/>
          </a:xfrm>
          <a:prstGeom prst="line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530225" y="6477000"/>
            <a:ext cx="460375" cy="228600"/>
          </a:xfrm>
        </p:spPr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10</a:t>
            </a:fld>
            <a:endParaRPr lang="de-DE" sz="1000" dirty="0"/>
          </a:p>
        </p:txBody>
      </p:sp>
      <p:pic>
        <p:nvPicPr>
          <p:cNvPr id="17" name="Content Placeholder 4" descr="C:\Users\Jan F. Klein\Desktop\Unbenannt.JPG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752600"/>
            <a:ext cx="3706019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C:\Users\Jan F. Klein\Desktop\Unbenannt.JPG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343400"/>
            <a:ext cx="3578772" cy="21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09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Sensitivity</a:t>
            </a:r>
            <a:r>
              <a:rPr lang="de-DE" dirty="0" smtClean="0"/>
              <a:t>-Analysis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11</a:t>
            </a:fld>
            <a:endParaRPr lang="de-DE" sz="1000"/>
          </a:p>
        </p:txBody>
      </p:sp>
      <p:sp>
        <p:nvSpPr>
          <p:cNvPr id="10" name="Rechteck 6"/>
          <p:cNvSpPr>
            <a:spLocks noChangeArrowheads="1"/>
          </p:cNvSpPr>
          <p:nvPr/>
        </p:nvSpPr>
        <p:spPr bwMode="auto">
          <a:xfrm>
            <a:off x="1589541" y="1832202"/>
            <a:ext cx="1958976" cy="517525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Benefits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Rechteck 6"/>
          <p:cNvSpPr>
            <a:spLocks noChangeArrowheads="1"/>
          </p:cNvSpPr>
          <p:nvPr/>
        </p:nvSpPr>
        <p:spPr bwMode="auto">
          <a:xfrm>
            <a:off x="6182712" y="1832201"/>
            <a:ext cx="1958976" cy="517525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Risks 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5" name="Picture 4" descr="C:\Users\Jan F. Klein\Desktop\Unbenannt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14600"/>
            <a:ext cx="2590800" cy="406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Oval 13"/>
          <p:cNvSpPr/>
          <p:nvPr/>
        </p:nvSpPr>
        <p:spPr bwMode="auto">
          <a:xfrm>
            <a:off x="1693200" y="3962400"/>
            <a:ext cx="288000" cy="3240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131313"/>
              </a:solidFill>
              <a:effectLst/>
              <a:latin typeface="Arial" charset="0"/>
              <a:ea typeface="ＭＳ Ｐゴシック" charset="-128"/>
            </a:endParaRPr>
          </a:p>
        </p:txBody>
      </p:sp>
      <p:pic>
        <p:nvPicPr>
          <p:cNvPr id="8" name="Picture 7" descr="C:\Users\Jan F. Klein\Desktop\Unbenannt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200" y="2514600"/>
            <a:ext cx="2592000" cy="406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Oval 16"/>
          <p:cNvSpPr/>
          <p:nvPr/>
        </p:nvSpPr>
        <p:spPr bwMode="auto">
          <a:xfrm>
            <a:off x="6646200" y="4095600"/>
            <a:ext cx="288000" cy="3240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131313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143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Conclusion</a:t>
            </a:r>
            <a:r>
              <a:rPr lang="de-DE" dirty="0" smtClean="0"/>
              <a:t>: The Best Alternative“ Small </a:t>
            </a:r>
            <a:r>
              <a:rPr lang="de-DE" dirty="0" err="1" smtClean="0"/>
              <a:t>Scale</a:t>
            </a:r>
            <a:r>
              <a:rPr lang="de-DE" dirty="0" smtClean="0"/>
              <a:t>“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F61C3E-03E1-4B85-A2B0-B47FD604B621}" type="slidenum">
              <a:rPr lang="de-DE" smtClean="0"/>
              <a:pPr>
                <a:defRPr/>
              </a:pPr>
              <a:t>12</a:t>
            </a:fld>
            <a:endParaRPr lang="de-DE" sz="1000"/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4190592012"/>
              </p:ext>
            </p:extLst>
          </p:nvPr>
        </p:nvGraphicFramePr>
        <p:xfrm>
          <a:off x="1280592" y="1484784"/>
          <a:ext cx="803676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219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048000"/>
            <a:ext cx="9906000" cy="838200"/>
          </a:xfrm>
        </p:spPr>
        <p:txBody>
          <a:bodyPr/>
          <a:lstStyle/>
          <a:p>
            <a:pPr algn="ctr"/>
            <a:r>
              <a:rPr lang="de-DE" sz="9600" dirty="0" smtClean="0"/>
              <a:t>?</a:t>
            </a:r>
            <a:endParaRPr lang="de-DE" sz="96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F61C3E-03E1-4B85-A2B0-B47FD604B621}" type="slidenum">
              <a:rPr lang="de-DE" smtClean="0"/>
              <a:pPr>
                <a:defRPr/>
              </a:pPr>
              <a:t>13</a:t>
            </a:fld>
            <a:endParaRPr lang="de-DE" sz="1000"/>
          </a:p>
        </p:txBody>
      </p:sp>
    </p:spTree>
    <p:extLst>
      <p:ext uri="{BB962C8B-B14F-4D97-AF65-F5344CB8AC3E}">
        <p14:creationId xmlns:p14="http://schemas.microsoft.com/office/powerpoint/2010/main" val="18416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048000"/>
            <a:ext cx="9906000" cy="838200"/>
          </a:xfrm>
        </p:spPr>
        <p:txBody>
          <a:bodyPr/>
          <a:lstStyle/>
          <a:p>
            <a:pPr algn="ctr"/>
            <a:r>
              <a:rPr lang="de-DE" sz="4800" dirty="0" err="1" smtClean="0">
                <a:solidFill>
                  <a:srgbClr val="002060"/>
                </a:solidFill>
              </a:rPr>
              <a:t>Thank</a:t>
            </a:r>
            <a:r>
              <a:rPr lang="de-DE" sz="4800" dirty="0" smtClean="0">
                <a:solidFill>
                  <a:srgbClr val="002060"/>
                </a:solidFill>
              </a:rPr>
              <a:t> </a:t>
            </a:r>
            <a:r>
              <a:rPr lang="de-DE" sz="4800" dirty="0" err="1" smtClean="0">
                <a:solidFill>
                  <a:srgbClr val="002060"/>
                </a:solidFill>
              </a:rPr>
              <a:t>you</a:t>
            </a:r>
            <a:r>
              <a:rPr lang="de-DE" sz="4800" dirty="0" smtClean="0">
                <a:solidFill>
                  <a:srgbClr val="002060"/>
                </a:solidFill>
              </a:rPr>
              <a:t> </a:t>
            </a:r>
            <a:r>
              <a:rPr lang="de-DE" sz="4800" dirty="0" err="1" smtClean="0">
                <a:solidFill>
                  <a:srgbClr val="002060"/>
                </a:solidFill>
              </a:rPr>
              <a:t>for</a:t>
            </a:r>
            <a:r>
              <a:rPr lang="de-DE" sz="4800" dirty="0" smtClean="0">
                <a:solidFill>
                  <a:srgbClr val="002060"/>
                </a:solidFill>
              </a:rPr>
              <a:t> </a:t>
            </a:r>
            <a:r>
              <a:rPr lang="de-DE" sz="4800" dirty="0" err="1" smtClean="0">
                <a:solidFill>
                  <a:srgbClr val="002060"/>
                </a:solidFill>
              </a:rPr>
              <a:t>your</a:t>
            </a:r>
            <a:r>
              <a:rPr lang="de-DE" sz="4800" dirty="0" smtClean="0">
                <a:solidFill>
                  <a:srgbClr val="002060"/>
                </a:solidFill>
              </a:rPr>
              <a:t> </a:t>
            </a:r>
            <a:r>
              <a:rPr lang="de-DE" sz="4800" dirty="0" err="1" smtClean="0">
                <a:solidFill>
                  <a:srgbClr val="002060"/>
                </a:solidFill>
              </a:rPr>
              <a:t>attention</a:t>
            </a:r>
            <a:r>
              <a:rPr lang="de-DE" sz="4800" dirty="0" smtClean="0">
                <a:solidFill>
                  <a:srgbClr val="002060"/>
                </a:solidFill>
              </a:rPr>
              <a:t>!</a:t>
            </a:r>
            <a:endParaRPr lang="de-DE" sz="4800" dirty="0">
              <a:solidFill>
                <a:srgbClr val="00206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F61C3E-03E1-4B85-A2B0-B47FD604B621}" type="slidenum">
              <a:rPr lang="de-DE" smtClean="0"/>
              <a:pPr>
                <a:defRPr/>
              </a:pPr>
              <a:t>14</a:t>
            </a:fld>
            <a:endParaRPr lang="de-DE" sz="1000"/>
          </a:p>
        </p:txBody>
      </p:sp>
    </p:spTree>
    <p:extLst>
      <p:ext uri="{BB962C8B-B14F-4D97-AF65-F5344CB8AC3E}">
        <p14:creationId xmlns:p14="http://schemas.microsoft.com/office/powerpoint/2010/main" val="377057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Appendix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8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Criteria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16</a:t>
            </a:fld>
            <a:endParaRPr lang="de-DE" sz="1000"/>
          </a:p>
        </p:txBody>
      </p:sp>
      <p:pic>
        <p:nvPicPr>
          <p:cNvPr id="7" name="Picture 6" descr="C:\Users\Jan F. Klein\Desktop\Unbenannt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966" b="3390"/>
          <a:stretch/>
        </p:blipFill>
        <p:spPr bwMode="auto">
          <a:xfrm>
            <a:off x="6172200" y="2100262"/>
            <a:ext cx="2657475" cy="38004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 descr="C:\Users\Jan F. Klein\Desktop\Unbenannt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3" t="-2572" r="18495" b="5429"/>
          <a:stretch/>
        </p:blipFill>
        <p:spPr bwMode="auto">
          <a:xfrm>
            <a:off x="990600" y="1981200"/>
            <a:ext cx="2819400" cy="4038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7309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Criteria</a:t>
            </a:r>
            <a:r>
              <a:rPr lang="de-DE" dirty="0" smtClean="0"/>
              <a:t> (</a:t>
            </a:r>
            <a:r>
              <a:rPr lang="de-DE" dirty="0" err="1" smtClean="0"/>
              <a:t>cont‘d</a:t>
            </a:r>
            <a:r>
              <a:rPr lang="de-DE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17</a:t>
            </a:fld>
            <a:endParaRPr lang="de-DE" sz="1000"/>
          </a:p>
        </p:txBody>
      </p:sp>
      <p:pic>
        <p:nvPicPr>
          <p:cNvPr id="8" name="Picture 7" descr="C:\Users\Jan F. Klein\Desktop\Unbenannt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08" b="7089"/>
          <a:stretch/>
        </p:blipFill>
        <p:spPr bwMode="auto">
          <a:xfrm>
            <a:off x="1447800" y="2124075"/>
            <a:ext cx="2638425" cy="34956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C:\Users\Jan F. Klein\Desktop\Unbenannt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43" b="8317"/>
          <a:stretch/>
        </p:blipFill>
        <p:spPr bwMode="auto">
          <a:xfrm>
            <a:off x="6096000" y="2133600"/>
            <a:ext cx="3019425" cy="34861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2881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Sensitivity</a:t>
            </a:r>
            <a:r>
              <a:rPr lang="de-DE" dirty="0" smtClean="0"/>
              <a:t>-Analysis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18</a:t>
            </a:fld>
            <a:endParaRPr lang="de-DE" sz="1000"/>
          </a:p>
        </p:txBody>
      </p:sp>
      <p:sp>
        <p:nvSpPr>
          <p:cNvPr id="10" name="Rechteck 6"/>
          <p:cNvSpPr>
            <a:spLocks noChangeArrowheads="1"/>
          </p:cNvSpPr>
          <p:nvPr/>
        </p:nvSpPr>
        <p:spPr bwMode="auto">
          <a:xfrm>
            <a:off x="1589541" y="1832202"/>
            <a:ext cx="1958976" cy="517525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Opportunities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Rechteck 6"/>
          <p:cNvSpPr>
            <a:spLocks noChangeArrowheads="1"/>
          </p:cNvSpPr>
          <p:nvPr/>
        </p:nvSpPr>
        <p:spPr bwMode="auto">
          <a:xfrm>
            <a:off x="6182712" y="1832201"/>
            <a:ext cx="1958976" cy="517525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Costs 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13" name="Picture 12" descr="C:\Users\Jan F. Klein\Desktop\Unbenannt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629" y="2514600"/>
            <a:ext cx="2590800" cy="406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 descr="C:\Users\Jan F. Klein\Desktop\Unbenannt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760" y="2514601"/>
            <a:ext cx="2600440" cy="406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965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Should</a:t>
            </a:r>
            <a:r>
              <a:rPr lang="de-DE" dirty="0" smtClean="0"/>
              <a:t> Qoros </a:t>
            </a:r>
            <a:r>
              <a:rPr lang="de-DE" dirty="0" err="1" smtClean="0"/>
              <a:t>enter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European Car Market ?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F61C3E-03E1-4B85-A2B0-B47FD604B621}" type="slidenum">
              <a:rPr lang="de-DE" smtClean="0"/>
              <a:pPr>
                <a:defRPr/>
              </a:pPr>
              <a:t>1</a:t>
            </a:fld>
            <a:endParaRPr lang="de-DE" sz="1000"/>
          </a:p>
        </p:txBody>
      </p:sp>
      <p:sp>
        <p:nvSpPr>
          <p:cNvPr id="5" name="Gleichschenkliges Dreieck 19"/>
          <p:cNvSpPr>
            <a:spLocks noChangeArrowheads="1"/>
          </p:cNvSpPr>
          <p:nvPr/>
        </p:nvSpPr>
        <p:spPr bwMode="auto">
          <a:xfrm rot="5400000">
            <a:off x="573882" y="2062956"/>
            <a:ext cx="512762" cy="396875"/>
          </a:xfrm>
          <a:prstGeom prst="triangle">
            <a:avLst>
              <a:gd name="adj" fmla="val 50000"/>
            </a:avLst>
          </a:prstGeom>
          <a:solidFill>
            <a:srgbClr val="002060"/>
          </a:solidFill>
          <a:ln>
            <a:noFill/>
          </a:ln>
          <a:extLst/>
        </p:spPr>
        <p:txBody>
          <a:bodyPr/>
          <a:lstStyle/>
          <a:p>
            <a:endParaRPr lang="de-DE"/>
          </a:p>
        </p:txBody>
      </p:sp>
      <p:sp>
        <p:nvSpPr>
          <p:cNvPr id="6" name="Rechteck 6"/>
          <p:cNvSpPr>
            <a:spLocks noChangeArrowheads="1"/>
          </p:cNvSpPr>
          <p:nvPr/>
        </p:nvSpPr>
        <p:spPr bwMode="auto">
          <a:xfrm>
            <a:off x="1065213" y="2000250"/>
            <a:ext cx="6173786" cy="508000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r>
              <a:rPr lang="en-US" sz="1600" smtClean="0">
                <a:solidFill>
                  <a:schemeClr val="tx1"/>
                </a:solidFill>
              </a:rPr>
              <a:t>focus </a:t>
            </a:r>
            <a:r>
              <a:rPr lang="en-US" sz="1600" dirty="0" smtClean="0">
                <a:solidFill>
                  <a:schemeClr val="tx1"/>
                </a:solidFill>
              </a:rPr>
              <a:t>on </a:t>
            </a:r>
            <a:r>
              <a:rPr lang="en-US" sz="1600" dirty="0">
                <a:solidFill>
                  <a:schemeClr val="tx1"/>
                </a:solidFill>
              </a:rPr>
              <a:t>safety and quality for low cost</a:t>
            </a:r>
          </a:p>
        </p:txBody>
      </p:sp>
      <p:sp>
        <p:nvSpPr>
          <p:cNvPr id="7" name="Gleichschenkliges Dreieck 21"/>
          <p:cNvSpPr>
            <a:spLocks noChangeArrowheads="1"/>
          </p:cNvSpPr>
          <p:nvPr/>
        </p:nvSpPr>
        <p:spPr bwMode="auto">
          <a:xfrm rot="5400000">
            <a:off x="574675" y="2638425"/>
            <a:ext cx="511175" cy="396875"/>
          </a:xfrm>
          <a:prstGeom prst="triangle">
            <a:avLst>
              <a:gd name="adj" fmla="val 50000"/>
            </a:avLst>
          </a:prstGeom>
          <a:solidFill>
            <a:srgbClr val="002060"/>
          </a:solidFill>
          <a:ln>
            <a:noFill/>
          </a:ln>
          <a:extLst/>
        </p:spPr>
        <p:txBody>
          <a:bodyPr/>
          <a:lstStyle/>
          <a:p>
            <a:endParaRPr lang="de-DE"/>
          </a:p>
        </p:txBody>
      </p:sp>
      <p:sp>
        <p:nvSpPr>
          <p:cNvPr id="8" name="Rechteck 6"/>
          <p:cNvSpPr>
            <a:spLocks noChangeArrowheads="1"/>
          </p:cNvSpPr>
          <p:nvPr/>
        </p:nvSpPr>
        <p:spPr bwMode="auto">
          <a:xfrm>
            <a:off x="1065214" y="2574925"/>
            <a:ext cx="6171158" cy="509588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1400" b="1" dirty="0">
              <a:sym typeface="Wingdings" pitchFamily="2" charset="2"/>
            </a:endParaRPr>
          </a:p>
        </p:txBody>
      </p:sp>
      <p:sp>
        <p:nvSpPr>
          <p:cNvPr id="9" name="Gleichschenkliges Dreieck 23"/>
          <p:cNvSpPr>
            <a:spLocks noChangeArrowheads="1"/>
          </p:cNvSpPr>
          <p:nvPr/>
        </p:nvSpPr>
        <p:spPr bwMode="auto">
          <a:xfrm rot="5400000">
            <a:off x="573881" y="3213894"/>
            <a:ext cx="512763" cy="396875"/>
          </a:xfrm>
          <a:prstGeom prst="triangle">
            <a:avLst>
              <a:gd name="adj" fmla="val 50000"/>
            </a:avLst>
          </a:prstGeom>
          <a:solidFill>
            <a:srgbClr val="002060"/>
          </a:solidFill>
          <a:ln>
            <a:noFill/>
          </a:ln>
          <a:extLst/>
        </p:spPr>
        <p:txBody>
          <a:bodyPr/>
          <a:lstStyle/>
          <a:p>
            <a:endParaRPr lang="de-DE"/>
          </a:p>
        </p:txBody>
      </p:sp>
      <p:sp>
        <p:nvSpPr>
          <p:cNvPr id="10" name="Rechteck 6"/>
          <p:cNvSpPr>
            <a:spLocks noChangeArrowheads="1"/>
          </p:cNvSpPr>
          <p:nvPr/>
        </p:nvSpPr>
        <p:spPr bwMode="auto">
          <a:xfrm>
            <a:off x="1065213" y="3151188"/>
            <a:ext cx="6171159" cy="509587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r>
              <a:rPr lang="en-US" sz="1600" dirty="0">
                <a:solidFill>
                  <a:schemeClr val="tx1"/>
                </a:solidFill>
              </a:rPr>
              <a:t>strong financial background</a:t>
            </a:r>
            <a:endParaRPr lang="en-US" sz="1600" dirty="0">
              <a:sym typeface="Wingdings" pitchFamily="2" charset="2"/>
            </a:endParaRPr>
          </a:p>
        </p:txBody>
      </p:sp>
      <p:sp>
        <p:nvSpPr>
          <p:cNvPr id="11" name="Gleichschenkliges Dreieck 23"/>
          <p:cNvSpPr>
            <a:spLocks noChangeArrowheads="1"/>
          </p:cNvSpPr>
          <p:nvPr/>
        </p:nvSpPr>
        <p:spPr bwMode="auto">
          <a:xfrm rot="5400000">
            <a:off x="587036" y="3769293"/>
            <a:ext cx="512763" cy="396875"/>
          </a:xfrm>
          <a:prstGeom prst="triangle">
            <a:avLst>
              <a:gd name="adj" fmla="val 50000"/>
            </a:avLst>
          </a:prstGeom>
          <a:solidFill>
            <a:srgbClr val="002060"/>
          </a:solidFill>
          <a:ln>
            <a:noFill/>
          </a:ln>
          <a:extLst/>
        </p:spPr>
        <p:txBody>
          <a:bodyPr/>
          <a:lstStyle/>
          <a:p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1065213" y="2675323"/>
            <a:ext cx="6624637" cy="338554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product and service </a:t>
            </a:r>
            <a:r>
              <a:rPr lang="en-US" sz="1600" dirty="0" smtClean="0">
                <a:solidFill>
                  <a:schemeClr val="tx1"/>
                </a:solidFill>
              </a:rPr>
              <a:t>quality</a:t>
            </a:r>
            <a:endParaRPr lang="en-US" sz="1600" b="1" dirty="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20" name="Rechteck 6"/>
          <p:cNvSpPr>
            <a:spLocks noChangeArrowheads="1"/>
          </p:cNvSpPr>
          <p:nvPr/>
        </p:nvSpPr>
        <p:spPr bwMode="auto">
          <a:xfrm>
            <a:off x="1065212" y="3714525"/>
            <a:ext cx="6173787" cy="509587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r>
              <a:rPr lang="en-US" sz="1600" dirty="0">
                <a:solidFill>
                  <a:schemeClr val="tx1"/>
                </a:solidFill>
                <a:sym typeface="Wingdings" pitchFamily="2" charset="2"/>
              </a:rPr>
              <a:t>c</a:t>
            </a:r>
            <a:r>
              <a:rPr lang="en-US" sz="1600" dirty="0" smtClean="0">
                <a:solidFill>
                  <a:schemeClr val="tx1"/>
                </a:solidFill>
                <a:sym typeface="Wingdings" pitchFamily="2" charset="2"/>
              </a:rPr>
              <a:t>ar model </a:t>
            </a:r>
            <a:r>
              <a:rPr lang="en-US" sz="1600" dirty="0">
                <a:solidFill>
                  <a:schemeClr val="tx1"/>
                </a:solidFill>
              </a:rPr>
              <a:t>Qoros 3 Sedan </a:t>
            </a:r>
            <a:r>
              <a:rPr lang="en-US" sz="16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endParaRPr lang="en-US" sz="1600" b="1" dirty="0">
              <a:solidFill>
                <a:srgbClr val="FF0000"/>
              </a:solidFill>
              <a:sym typeface="Wingdings" pitchFamily="2" charset="2"/>
            </a:endParaRPr>
          </a:p>
        </p:txBody>
      </p:sp>
      <p:pic>
        <p:nvPicPr>
          <p:cNvPr id="16" name="Picture 15" descr="C:\Users\Jan F. Klein\Desktop\ad07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62" y="4495800"/>
            <a:ext cx="6408737" cy="1866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831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1854802"/>
              </p:ext>
            </p:extLst>
          </p:nvPr>
        </p:nvGraphicFramePr>
        <p:xfrm>
          <a:off x="457200" y="910086"/>
          <a:ext cx="8763000" cy="5544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2080"/>
                <a:gridCol w="2526271"/>
                <a:gridCol w="489464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BOCR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620" marR="33620" marT="35177" marB="3517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Control Criteria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620" marR="33620" marT="35177" marB="3517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Cluster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620" marR="33620" marT="35177" marB="35177" anchor="ctr"/>
                </a:tc>
              </a:tr>
              <a:tr h="47443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Benefits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620" marR="33620" marT="35177" marB="3517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Financial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Sales and Services, Marketing, Employees, Market Positioning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</a:tr>
              <a:tr h="4744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Brand Value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Qorors</a:t>
                      </a:r>
                      <a:r>
                        <a:rPr lang="en-US" sz="1200" dirty="0">
                          <a:effectLst/>
                        </a:rPr>
                        <a:t> China, Strategic, Europe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</a:tr>
              <a:tr h="474430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Opportunities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620" marR="33620" marT="35177" marB="3517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Financial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Financial Services, Sales, Customer Base, Car Service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</a:tr>
              <a:tr h="4744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Brand Value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Signaling, Expansion, Strategic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</a:tr>
              <a:tr h="7116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Technological/ Know How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Contract Relationships., Knowledge Transfer (“Copying”), Experience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</a:tr>
              <a:tr h="71164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Costs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620" marR="33620" marT="35177" marB="3517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Financial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Market Launch, Production, Market Development &amp; Overhead, Employee Hiring, Car Development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</a:tr>
              <a:tr h="4744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Opportunity Costs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Expansion, Overhead Advancements, China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</a:tr>
              <a:tr h="71164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Riks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620" marR="33620" marT="35177" marB="3517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Financial/ Liquidity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Dealer Network, Legal – Law Suits, Technology, Price War Competitors – Liquidity risk, Operations, Political 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</a:tr>
              <a:tr h="5535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Brand Value 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(Reputation risk)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Chinese Market, European, International 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2000" marR="72000" marT="72000" marB="72000"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19</a:t>
            </a:fld>
            <a:endParaRPr lang="de-DE" sz="1000"/>
          </a:p>
        </p:txBody>
      </p:sp>
    </p:spTree>
    <p:extLst>
      <p:ext uri="{BB962C8B-B14F-4D97-AF65-F5344CB8AC3E}">
        <p14:creationId xmlns:p14="http://schemas.microsoft.com/office/powerpoint/2010/main" val="163919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96383430"/>
              </p:ext>
            </p:extLst>
          </p:nvPr>
        </p:nvGraphicFramePr>
        <p:xfrm>
          <a:off x="990600" y="1676400"/>
          <a:ext cx="79629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Three</a:t>
            </a:r>
            <a:r>
              <a:rPr lang="de-DE" dirty="0" smtClean="0"/>
              <a:t> Alternatives for Qoros‘ Management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2</a:t>
            </a:fld>
            <a:endParaRPr lang="de-DE" sz="1000"/>
          </a:p>
        </p:txBody>
      </p:sp>
    </p:spTree>
    <p:extLst>
      <p:ext uri="{BB962C8B-B14F-4D97-AF65-F5344CB8AC3E}">
        <p14:creationId xmlns:p14="http://schemas.microsoft.com/office/powerpoint/2010/main" val="215780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Chinese Car </a:t>
            </a:r>
            <a:r>
              <a:rPr lang="de-DE" dirty="0" err="1" smtClean="0"/>
              <a:t>Manufacturer</a:t>
            </a:r>
            <a:r>
              <a:rPr lang="de-DE" dirty="0" smtClean="0"/>
              <a:t> in Europe – A </a:t>
            </a:r>
            <a:r>
              <a:rPr lang="de-DE" dirty="0" err="1" smtClean="0"/>
              <a:t>History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/>
              <a:t>F</a:t>
            </a:r>
            <a:r>
              <a:rPr lang="de-DE" dirty="0" err="1" smtClean="0"/>
              <a:t>ailure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F61C3E-03E1-4B85-A2B0-B47FD604B621}" type="slidenum">
              <a:rPr lang="de-DE" smtClean="0"/>
              <a:pPr>
                <a:defRPr/>
              </a:pPr>
              <a:t>3</a:t>
            </a:fld>
            <a:endParaRPr lang="de-DE" sz="1000"/>
          </a:p>
        </p:txBody>
      </p:sp>
      <p:pic>
        <p:nvPicPr>
          <p:cNvPr id="3074" name="Picture 2" descr="C:\Users\Jan F. Klein\Desktop\landwin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52600"/>
            <a:ext cx="6172200" cy="462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430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Chinese Car </a:t>
            </a:r>
            <a:r>
              <a:rPr lang="de-DE" dirty="0" err="1" smtClean="0"/>
              <a:t>Manufacturer</a:t>
            </a:r>
            <a:r>
              <a:rPr lang="de-DE" dirty="0" smtClean="0"/>
              <a:t> in Europe – A </a:t>
            </a:r>
            <a:r>
              <a:rPr lang="de-DE" dirty="0" err="1" smtClean="0"/>
              <a:t>History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/>
              <a:t>F</a:t>
            </a:r>
            <a:r>
              <a:rPr lang="de-DE" dirty="0" err="1" smtClean="0"/>
              <a:t>ailure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F61C3E-03E1-4B85-A2B0-B47FD604B621}" type="slidenum">
              <a:rPr lang="de-DE" smtClean="0"/>
              <a:pPr>
                <a:defRPr/>
              </a:pPr>
              <a:t>4</a:t>
            </a:fld>
            <a:endParaRPr lang="de-DE" sz="1000"/>
          </a:p>
        </p:txBody>
      </p:sp>
      <p:sp>
        <p:nvSpPr>
          <p:cNvPr id="5" name="Gleichschenkliges Dreieck 19"/>
          <p:cNvSpPr>
            <a:spLocks noChangeArrowheads="1"/>
          </p:cNvSpPr>
          <p:nvPr/>
        </p:nvSpPr>
        <p:spPr bwMode="auto">
          <a:xfrm rot="5400000">
            <a:off x="573882" y="2062956"/>
            <a:ext cx="512762" cy="396875"/>
          </a:xfrm>
          <a:prstGeom prst="triangle">
            <a:avLst>
              <a:gd name="adj" fmla="val 50000"/>
            </a:avLst>
          </a:prstGeom>
          <a:solidFill>
            <a:srgbClr val="002060"/>
          </a:solidFill>
          <a:ln>
            <a:noFill/>
          </a:ln>
          <a:extLst/>
        </p:spPr>
        <p:txBody>
          <a:bodyPr/>
          <a:lstStyle/>
          <a:p>
            <a:endParaRPr lang="de-DE"/>
          </a:p>
        </p:txBody>
      </p:sp>
      <p:sp>
        <p:nvSpPr>
          <p:cNvPr id="6" name="Rechteck 6"/>
          <p:cNvSpPr>
            <a:spLocks noChangeArrowheads="1"/>
          </p:cNvSpPr>
          <p:nvPr/>
        </p:nvSpPr>
        <p:spPr bwMode="auto">
          <a:xfrm>
            <a:off x="1065213" y="2000250"/>
            <a:ext cx="6783387" cy="508000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Bad reputation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Gleichschenkliges Dreieck 21"/>
          <p:cNvSpPr>
            <a:spLocks noChangeArrowheads="1"/>
          </p:cNvSpPr>
          <p:nvPr/>
        </p:nvSpPr>
        <p:spPr bwMode="auto">
          <a:xfrm rot="5400000">
            <a:off x="574675" y="2638425"/>
            <a:ext cx="511175" cy="396875"/>
          </a:xfrm>
          <a:prstGeom prst="triangle">
            <a:avLst>
              <a:gd name="adj" fmla="val 50000"/>
            </a:avLst>
          </a:prstGeom>
          <a:solidFill>
            <a:srgbClr val="002060"/>
          </a:solidFill>
          <a:ln>
            <a:noFill/>
          </a:ln>
          <a:extLst/>
        </p:spPr>
        <p:txBody>
          <a:bodyPr/>
          <a:lstStyle/>
          <a:p>
            <a:endParaRPr lang="de-DE"/>
          </a:p>
        </p:txBody>
      </p:sp>
      <p:sp>
        <p:nvSpPr>
          <p:cNvPr id="8" name="Rechteck 6"/>
          <p:cNvSpPr>
            <a:spLocks noChangeArrowheads="1"/>
          </p:cNvSpPr>
          <p:nvPr/>
        </p:nvSpPr>
        <p:spPr bwMode="auto">
          <a:xfrm>
            <a:off x="1065214" y="2574925"/>
            <a:ext cx="6783386" cy="509588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1400" b="1" dirty="0">
              <a:sym typeface="Wingdings" pitchFamily="2" charset="2"/>
            </a:endParaRPr>
          </a:p>
        </p:txBody>
      </p:sp>
      <p:sp>
        <p:nvSpPr>
          <p:cNvPr id="9" name="Gleichschenkliges Dreieck 23"/>
          <p:cNvSpPr>
            <a:spLocks noChangeArrowheads="1"/>
          </p:cNvSpPr>
          <p:nvPr/>
        </p:nvSpPr>
        <p:spPr bwMode="auto">
          <a:xfrm rot="5400000">
            <a:off x="573881" y="3213894"/>
            <a:ext cx="512763" cy="396875"/>
          </a:xfrm>
          <a:prstGeom prst="triangle">
            <a:avLst>
              <a:gd name="adj" fmla="val 50000"/>
            </a:avLst>
          </a:prstGeom>
          <a:solidFill>
            <a:srgbClr val="002060"/>
          </a:solidFill>
          <a:ln>
            <a:noFill/>
          </a:ln>
          <a:extLst/>
        </p:spPr>
        <p:txBody>
          <a:bodyPr/>
          <a:lstStyle/>
          <a:p>
            <a:endParaRPr lang="de-DE"/>
          </a:p>
        </p:txBody>
      </p:sp>
      <p:sp>
        <p:nvSpPr>
          <p:cNvPr id="10" name="Rechteck 6"/>
          <p:cNvSpPr>
            <a:spLocks noChangeArrowheads="1"/>
          </p:cNvSpPr>
          <p:nvPr/>
        </p:nvSpPr>
        <p:spPr bwMode="auto">
          <a:xfrm>
            <a:off x="1065213" y="3151188"/>
            <a:ext cx="6783387" cy="509587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No </a:t>
            </a:r>
            <a:r>
              <a:rPr lang="en-US" sz="1600" smtClean="0">
                <a:solidFill>
                  <a:schemeClr val="tx1"/>
                </a:solidFill>
              </a:rPr>
              <a:t>Chinese </a:t>
            </a:r>
            <a:r>
              <a:rPr lang="en-US" sz="1600" smtClean="0">
                <a:solidFill>
                  <a:schemeClr val="tx1"/>
                </a:solidFill>
              </a:rPr>
              <a:t>manufacturer </a:t>
            </a:r>
            <a:r>
              <a:rPr lang="en-US" sz="1600" dirty="0" smtClean="0">
                <a:solidFill>
                  <a:schemeClr val="tx1"/>
                </a:solidFill>
              </a:rPr>
              <a:t>survived in the European car market  </a:t>
            </a:r>
            <a:endParaRPr lang="en-US" sz="1600" b="1" dirty="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11" name="Gleichschenkliges Dreieck 23"/>
          <p:cNvSpPr>
            <a:spLocks noChangeArrowheads="1"/>
          </p:cNvSpPr>
          <p:nvPr/>
        </p:nvSpPr>
        <p:spPr bwMode="auto">
          <a:xfrm rot="5400000">
            <a:off x="587036" y="3769293"/>
            <a:ext cx="512763" cy="396875"/>
          </a:xfrm>
          <a:prstGeom prst="triangle">
            <a:avLst>
              <a:gd name="adj" fmla="val 50000"/>
            </a:avLst>
          </a:prstGeom>
          <a:solidFill>
            <a:srgbClr val="002060"/>
          </a:solidFill>
          <a:ln>
            <a:noFill/>
          </a:ln>
          <a:extLst/>
        </p:spPr>
        <p:txBody>
          <a:bodyPr/>
          <a:lstStyle/>
          <a:p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1065213" y="2675323"/>
            <a:ext cx="6624637" cy="338554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r>
              <a:rPr lang="en-US" sz="1600" dirty="0" smtClean="0">
                <a:sym typeface="Wingdings" pitchFamily="2" charset="2"/>
              </a:rPr>
              <a:t>Failure in the NCAP Crash Test</a:t>
            </a:r>
            <a:endParaRPr lang="en-US" sz="1600" dirty="0">
              <a:sym typeface="Wingdings" pitchFamily="2" charset="2"/>
            </a:endParaRPr>
          </a:p>
        </p:txBody>
      </p:sp>
      <p:sp>
        <p:nvSpPr>
          <p:cNvPr id="20" name="Rechteck 6"/>
          <p:cNvSpPr>
            <a:spLocks noChangeArrowheads="1"/>
          </p:cNvSpPr>
          <p:nvPr/>
        </p:nvSpPr>
        <p:spPr bwMode="auto">
          <a:xfrm>
            <a:off x="1065212" y="3714525"/>
            <a:ext cx="6783388" cy="509587"/>
          </a:xfrm>
          <a:prstGeom prst="rect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Declining market: “this </a:t>
            </a:r>
            <a:r>
              <a:rPr lang="en-US" sz="1600" dirty="0">
                <a:solidFill>
                  <a:schemeClr val="tx1"/>
                </a:solidFill>
              </a:rPr>
              <a:t>is actually not the right time to attack in Europe“.</a:t>
            </a:r>
            <a:endParaRPr lang="en-US" sz="1600" b="1" dirty="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15" name="Rechteck 6"/>
          <p:cNvSpPr>
            <a:spLocks noChangeArrowheads="1"/>
          </p:cNvSpPr>
          <p:nvPr/>
        </p:nvSpPr>
        <p:spPr bwMode="auto">
          <a:xfrm>
            <a:off x="1530350" y="4953000"/>
            <a:ext cx="6318250" cy="509587"/>
          </a:xfrm>
          <a:prstGeom prst="rect">
            <a:avLst/>
          </a:prstGeom>
          <a:solidFill>
            <a:srgbClr val="002060"/>
          </a:solidFill>
          <a:ln w="38100">
            <a:solidFill>
              <a:srgbClr val="002060"/>
            </a:solidFill>
            <a:round/>
            <a:headEnd/>
            <a:tailEnd/>
          </a:ln>
          <a:extLst/>
        </p:spPr>
        <p:txBody>
          <a:bodyPr anchor="ctr"/>
          <a:lstStyle/>
          <a:p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</a:t>
            </a:r>
            <a:r>
              <a:rPr lang="en-US" sz="1600" b="1" dirty="0">
                <a:solidFill>
                  <a:schemeClr val="bg1"/>
                </a:solidFill>
              </a:rPr>
              <a:t>the third </a:t>
            </a:r>
            <a:r>
              <a:rPr lang="en-US" sz="1600" b="1" dirty="0" smtClean="0">
                <a:solidFill>
                  <a:schemeClr val="bg1"/>
                </a:solidFill>
              </a:rPr>
              <a:t>Chinese manufacturer </a:t>
            </a:r>
            <a:r>
              <a:rPr lang="en-US" sz="1600" b="1" dirty="0">
                <a:solidFill>
                  <a:schemeClr val="bg1"/>
                </a:solidFill>
              </a:rPr>
              <a:t>to enter, the third to fail?</a:t>
            </a:r>
            <a:endParaRPr lang="en-US" sz="1600" b="1" dirty="0">
              <a:solidFill>
                <a:schemeClr val="bg1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9141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Strategic </a:t>
            </a:r>
            <a:r>
              <a:rPr lang="de-DE" dirty="0" err="1" smtClean="0"/>
              <a:t>Criteria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5</a:t>
            </a:fld>
            <a:endParaRPr lang="de-DE" sz="1000"/>
          </a:p>
        </p:txBody>
      </p:sp>
      <p:pic>
        <p:nvPicPr>
          <p:cNvPr id="5" name="Picture 4" descr="C:\Users\Jan F. Klein\Desktop\Unbenannt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25659"/>
            <a:ext cx="6750050" cy="462980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6361253" y="1725659"/>
            <a:ext cx="3124200" cy="1428083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1400" b="1" u="sng" dirty="0" smtClean="0">
                <a:solidFill>
                  <a:schemeClr val="bg1"/>
                </a:solidFill>
              </a:rPr>
              <a:t>Company Goal:</a:t>
            </a:r>
          </a:p>
          <a:p>
            <a:r>
              <a:rPr lang="en-US" sz="1400" b="1" dirty="0" smtClean="0">
                <a:solidFill>
                  <a:schemeClr val="bg1"/>
                </a:solidFill>
              </a:rPr>
              <a:t>“To </a:t>
            </a:r>
            <a:r>
              <a:rPr lang="en-US" sz="1400" b="1" dirty="0">
                <a:solidFill>
                  <a:schemeClr val="bg1"/>
                </a:solidFill>
              </a:rPr>
              <a:t>become the first automobile company from China to be widely-known and respected on the international stage</a:t>
            </a:r>
            <a:r>
              <a:rPr lang="en-US" sz="1400" b="1" dirty="0" smtClean="0">
                <a:solidFill>
                  <a:schemeClr val="bg1"/>
                </a:solidFill>
              </a:rPr>
              <a:t>”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514600" y="3733800"/>
            <a:ext cx="838200" cy="541022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131313"/>
              </a:solidFill>
              <a:effectLst/>
              <a:latin typeface="Arial" charset="0"/>
              <a:ea typeface="ＭＳ Ｐゴシック" charset="-128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06189"/>
              </p:ext>
            </p:extLst>
          </p:nvPr>
        </p:nvGraphicFramePr>
        <p:xfrm>
          <a:off x="6361253" y="3505200"/>
          <a:ext cx="3124199" cy="1219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42876"/>
                <a:gridCol w="1081323"/>
              </a:tblGrid>
              <a:tr h="0">
                <a:tc>
                  <a:txBody>
                    <a:bodyPr/>
                    <a:lstStyle/>
                    <a:p>
                      <a:r>
                        <a:rPr lang="de-DE" sz="1400" b="0" smtClean="0">
                          <a:solidFill>
                            <a:schemeClr val="tx1"/>
                          </a:solidFill>
                        </a:rPr>
                        <a:t>Benefits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0" dirty="0" smtClean="0">
                          <a:solidFill>
                            <a:schemeClr val="tx1"/>
                          </a:solidFill>
                        </a:rPr>
                        <a:t>0.21187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400" b="0" dirty="0" err="1" smtClean="0">
                          <a:solidFill>
                            <a:schemeClr val="tx1"/>
                          </a:solidFill>
                        </a:rPr>
                        <a:t>Opportunities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0" dirty="0" smtClean="0">
                          <a:solidFill>
                            <a:schemeClr val="tx1"/>
                          </a:solidFill>
                        </a:rPr>
                        <a:t>0.26064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400" b="0" dirty="0" err="1" smtClean="0">
                          <a:solidFill>
                            <a:schemeClr val="tx1"/>
                          </a:solidFill>
                        </a:rPr>
                        <a:t>Costs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0" dirty="0" smtClean="0">
                          <a:solidFill>
                            <a:schemeClr val="tx1"/>
                          </a:solidFill>
                        </a:rPr>
                        <a:t>0.29517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400" b="0" dirty="0" err="1" smtClean="0">
                          <a:solidFill>
                            <a:schemeClr val="tx1"/>
                          </a:solidFill>
                        </a:rPr>
                        <a:t>Risks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0" dirty="0" smtClean="0">
                          <a:solidFill>
                            <a:schemeClr val="tx1"/>
                          </a:solidFill>
                        </a:rPr>
                        <a:t>0.23232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559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BOCR – Model 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6</a:t>
            </a:fld>
            <a:endParaRPr lang="de-DE" sz="1000"/>
          </a:p>
        </p:txBody>
      </p:sp>
      <p:pic>
        <p:nvPicPr>
          <p:cNvPr id="7" name="Picture 6" descr="C:\Users\Jan F. Klein\Desktop\Unbenannt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08850"/>
            <a:ext cx="7924800" cy="436118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 bwMode="auto">
          <a:xfrm>
            <a:off x="6768664" y="4267200"/>
            <a:ext cx="1087754" cy="755703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131313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115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Criteria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7</a:t>
            </a:fld>
            <a:endParaRPr lang="de-DE" sz="1000"/>
          </a:p>
        </p:txBody>
      </p:sp>
      <p:pic>
        <p:nvPicPr>
          <p:cNvPr id="8" name="Picture 7" descr="C:\Users\Jan F. Klein\Desktop\Unbenannt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43" b="8317"/>
          <a:stretch/>
        </p:blipFill>
        <p:spPr bwMode="auto">
          <a:xfrm>
            <a:off x="2183524" y="1944414"/>
            <a:ext cx="5166163" cy="43696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Rectangle 8"/>
          <p:cNvSpPr/>
          <p:nvPr/>
        </p:nvSpPr>
        <p:spPr bwMode="auto">
          <a:xfrm>
            <a:off x="3886200" y="4015450"/>
            <a:ext cx="1981200" cy="755703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131313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708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Subnet</a:t>
            </a:r>
            <a:r>
              <a:rPr lang="de-DE" dirty="0"/>
              <a:t> </a:t>
            </a:r>
            <a:r>
              <a:rPr lang="de-DE" dirty="0" smtClean="0"/>
              <a:t>–</a:t>
            </a:r>
            <a:r>
              <a:rPr lang="de-DE" dirty="0"/>
              <a:t> </a:t>
            </a:r>
            <a:r>
              <a:rPr lang="de-DE" dirty="0" smtClean="0"/>
              <a:t>Financial/</a:t>
            </a:r>
            <a:r>
              <a:rPr lang="de-DE" dirty="0" err="1" smtClean="0"/>
              <a:t>Liquidity</a:t>
            </a:r>
            <a:r>
              <a:rPr lang="de-DE" dirty="0" smtClean="0"/>
              <a:t> </a:t>
            </a:r>
            <a:r>
              <a:rPr lang="de-DE" dirty="0" err="1" smtClean="0"/>
              <a:t>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2343C-F5D8-4842-A1D2-EC2CD604BD60}" type="slidenum">
              <a:rPr lang="de-DE" smtClean="0"/>
              <a:pPr>
                <a:defRPr/>
              </a:pPr>
              <a:t>8</a:t>
            </a:fld>
            <a:endParaRPr lang="de-DE" sz="1000"/>
          </a:p>
        </p:txBody>
      </p:sp>
      <p:pic>
        <p:nvPicPr>
          <p:cNvPr id="5" name="Picture 4" descr="C:\Users\Jan F. Klein\Desktop\Unbenannt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28" b="-132"/>
          <a:stretch/>
        </p:blipFill>
        <p:spPr bwMode="auto">
          <a:xfrm>
            <a:off x="990600" y="1905000"/>
            <a:ext cx="7620000" cy="463506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angle 5"/>
          <p:cNvSpPr/>
          <p:nvPr/>
        </p:nvSpPr>
        <p:spPr bwMode="auto">
          <a:xfrm>
            <a:off x="1027386" y="4206765"/>
            <a:ext cx="1250731" cy="1502979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131313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733800" y="1912882"/>
            <a:ext cx="1828800" cy="1502979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131313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689131" y="5334000"/>
            <a:ext cx="2025870" cy="969579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131313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180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PPT_Master_EBS_Business_Schoo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91AF"/>
      </a:accent1>
      <a:accent2>
        <a:srgbClr val="BEC8D2"/>
      </a:accent2>
      <a:accent3>
        <a:srgbClr val="FFFFFF"/>
      </a:accent3>
      <a:accent4>
        <a:srgbClr val="000000"/>
      </a:accent4>
      <a:accent5>
        <a:srgbClr val="BFC7D4"/>
      </a:accent5>
      <a:accent6>
        <a:srgbClr val="ACB5BE"/>
      </a:accent6>
      <a:hlink>
        <a:srgbClr val="003479"/>
      </a:hlink>
      <a:folHlink>
        <a:srgbClr val="E1E6EE"/>
      </a:folHlink>
    </a:clrScheme>
    <a:fontScheme name="Leere Prä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sz="1200" b="0" i="0" u="none" strike="noStrike" cap="none" normalizeH="0" baseline="0" smtClean="0">
            <a:ln>
              <a:noFill/>
            </a:ln>
            <a:solidFill>
              <a:srgbClr val="131313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sz="1200" b="0" i="0" u="none" strike="noStrike" cap="none" normalizeH="0" baseline="0" smtClean="0">
            <a:ln>
              <a:noFill/>
            </a:ln>
            <a:solidFill>
              <a:srgbClr val="131313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PPT_Master_EBS_Business_School</Template>
  <TotalTime>0</TotalTime>
  <Words>356</Words>
  <Application>Microsoft Office PowerPoint</Application>
  <PresentationFormat>A4 Paper (210x297 mm)</PresentationFormat>
  <Paragraphs>113</Paragraphs>
  <Slides>20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PPT_Master_EBS_Business_School</vt:lpstr>
      <vt:lpstr>Final Project BOCR Model Qoros Cars – A Market Entry Decision   </vt:lpstr>
      <vt:lpstr>Should Qoros enter the European Car Market ?</vt:lpstr>
      <vt:lpstr>Three Alternatives for Qoros‘ Management</vt:lpstr>
      <vt:lpstr>Chinese Car Manufacturer in Europe – A History of Failure</vt:lpstr>
      <vt:lpstr>Chinese Car Manufacturer in Europe – A History of Failure</vt:lpstr>
      <vt:lpstr>Strategic Criteria</vt:lpstr>
      <vt:lpstr>BOCR – Model </vt:lpstr>
      <vt:lpstr>Control Criteria</vt:lpstr>
      <vt:lpstr>Subnet – Financial/Liquidity Risk</vt:lpstr>
      <vt:lpstr>Copying Design and Technology   Legal Issues</vt:lpstr>
      <vt:lpstr>Synthesized Results </vt:lpstr>
      <vt:lpstr>Sensitivity-Analysis</vt:lpstr>
      <vt:lpstr>Conclusion: The Best Alternative“ Small Scale“</vt:lpstr>
      <vt:lpstr>?</vt:lpstr>
      <vt:lpstr>Thank you for your attention!</vt:lpstr>
      <vt:lpstr>Appendix</vt:lpstr>
      <vt:lpstr>Control Criteria</vt:lpstr>
      <vt:lpstr>Control Criteria (cont‘d)</vt:lpstr>
      <vt:lpstr>Sensitivity-Analysis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Stakeholder Theory</dc:title>
  <dc:creator>Jan F. Klein;Iurii Lipchynskyi</dc:creator>
  <cp:lastModifiedBy>Jan F. Klein</cp:lastModifiedBy>
  <cp:revision>291</cp:revision>
  <cp:lastPrinted>2012-11-24T20:10:07Z</cp:lastPrinted>
  <dcterms:created xsi:type="dcterms:W3CDTF">2012-01-26T13:34:25Z</dcterms:created>
  <dcterms:modified xsi:type="dcterms:W3CDTF">2013-04-23T11:07:08Z</dcterms:modified>
</cp:coreProperties>
</file>