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33" r:id="rId3"/>
    <p:sldId id="334" r:id="rId4"/>
    <p:sldId id="348" r:id="rId5"/>
    <p:sldId id="335" r:id="rId6"/>
    <p:sldId id="336" r:id="rId7"/>
    <p:sldId id="310" r:id="rId8"/>
    <p:sldId id="337" r:id="rId9"/>
    <p:sldId id="313" r:id="rId10"/>
    <p:sldId id="338" r:id="rId11"/>
    <p:sldId id="339" r:id="rId12"/>
    <p:sldId id="340" r:id="rId13"/>
    <p:sldId id="341" r:id="rId14"/>
    <p:sldId id="342" r:id="rId15"/>
    <p:sldId id="344" r:id="rId16"/>
    <p:sldId id="345" r:id="rId17"/>
    <p:sldId id="346" r:id="rId18"/>
    <p:sldId id="347" r:id="rId19"/>
    <p:sldId id="327" r:id="rId20"/>
    <p:sldId id="328" r:id="rId21"/>
    <p:sldId id="329" r:id="rId22"/>
    <p:sldId id="330" r:id="rId23"/>
    <p:sldId id="331" r:id="rId24"/>
    <p:sldId id="295" r:id="rId25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000000"/>
    <a:srgbClr val="1C1C1C"/>
    <a:srgbClr val="CC6600"/>
    <a:srgbClr val="FFCC00"/>
    <a:srgbClr val="990033"/>
    <a:srgbClr val="24486C"/>
    <a:srgbClr val="29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6379" autoAdjust="0"/>
    <p:restoredTop sz="94660"/>
  </p:normalViewPr>
  <p:slideViewPr>
    <p:cSldViewPr>
      <p:cViewPr varScale="1">
        <p:scale>
          <a:sx n="110" d="100"/>
          <a:sy n="110" d="100"/>
        </p:scale>
        <p:origin x="-5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6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017D8-CF96-4587-A4DB-E26E6ECA00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C7FDC-B797-461F-B406-8931F6FD5E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0C5D2-5374-4F0B-8D4E-5569FF4CA7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0221B-D734-4DF2-8436-F439BB877A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D4A85-200D-4431-9F69-79BB70F7EB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39A7C-0F53-4838-9751-F1B3B4722C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9D761-9924-4B6F-83D7-0A2330C65E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ABE01-2128-44E0-B57F-6CF4049AF6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836FB-CE1F-43A6-AA63-5E07D175D6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5101C-67FB-47FE-AB61-7AE456556E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70A44-2A28-4849-882E-8D17A6249B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 dirty="0">
                <a:solidFill>
                  <a:schemeClr val="tx1">
                    <a:tint val="75000"/>
                  </a:schemeClr>
                </a:solidFill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 dirty="0">
                <a:solidFill>
                  <a:schemeClr val="tx1">
                    <a:tint val="75000"/>
                  </a:schemeClr>
                </a:solidFill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 smtClean="0">
                <a:solidFill>
                  <a:schemeClr val="tx1">
                    <a:tint val="75000"/>
                  </a:schemeClr>
                </a:solidFill>
                <a:latin typeface="Tahoma" charset="0"/>
              </a:defRPr>
            </a:lvl1pPr>
          </a:lstStyle>
          <a:p>
            <a:pPr>
              <a:defRPr/>
            </a:pPr>
            <a:fld id="{9DA591A9-8AED-4238-86E0-51694E50C1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76200" y="4114800"/>
            <a:ext cx="8839200" cy="16002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C00000"/>
                </a:solidFill>
              </a:rPr>
              <a:t>What will be the future of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smtClean="0">
                <a:solidFill>
                  <a:srgbClr val="C00000"/>
                </a:solidFill>
              </a:rPr>
              <a:t>Heinz ‘dip and squeeze’: ± 5 years???</a:t>
            </a:r>
            <a:br>
              <a:rPr lang="en-US" sz="4000" dirty="0" smtClean="0">
                <a:solidFill>
                  <a:srgbClr val="C00000"/>
                </a:solidFill>
              </a:rPr>
            </a:br>
            <a:r>
              <a:rPr lang="en-US" sz="2400" dirty="0" smtClean="0">
                <a:solidFill>
                  <a:srgbClr val="C00000"/>
                </a:solidFill>
              </a:rPr>
              <a:t>Decision Making  in a Complex Environment Final Project 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Paul </a:t>
            </a:r>
            <a:r>
              <a:rPr lang="en-US" sz="2400" dirty="0" err="1" smtClean="0"/>
              <a:t>Pryblo</a:t>
            </a:r>
            <a:r>
              <a:rPr lang="en-US" sz="2400" dirty="0" smtClean="0"/>
              <a:t> and </a:t>
            </a:r>
            <a:r>
              <a:rPr lang="en-US" sz="2400" dirty="0" err="1" smtClean="0"/>
              <a:t>Tamanna</a:t>
            </a:r>
            <a:r>
              <a:rPr lang="en-US" sz="2400" dirty="0" smtClean="0"/>
              <a:t> Sultana 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5943600"/>
            <a:ext cx="8839200" cy="6858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Oct. 17, 2011</a:t>
            </a:r>
            <a:endParaRPr lang="en-US" dirty="0"/>
          </a:p>
        </p:txBody>
      </p:sp>
      <p:pic>
        <p:nvPicPr>
          <p:cNvPr id="1331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76200"/>
            <a:ext cx="2782888" cy="371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Profitability opportunities</a:t>
            </a:r>
          </a:p>
        </p:txBody>
      </p:sp>
      <p:pic>
        <p:nvPicPr>
          <p:cNvPr id="22530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143000"/>
            <a:ext cx="6446838" cy="551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Global opportunities</a:t>
            </a:r>
          </a:p>
        </p:txBody>
      </p:sp>
      <p:pic>
        <p:nvPicPr>
          <p:cNvPr id="23554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143000"/>
            <a:ext cx="7315200" cy="544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Logistics costs</a:t>
            </a:r>
          </a:p>
        </p:txBody>
      </p:sp>
      <p:pic>
        <p:nvPicPr>
          <p:cNvPr id="2560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384300"/>
            <a:ext cx="6181725" cy="544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Process costs</a:t>
            </a:r>
          </a:p>
        </p:txBody>
      </p:sp>
      <p:pic>
        <p:nvPicPr>
          <p:cNvPr id="26626" name="Picture 3"/>
          <p:cNvPicPr>
            <a:picLocks noChangeAspect="1"/>
          </p:cNvPicPr>
          <p:nvPr/>
        </p:nvPicPr>
        <p:blipFill>
          <a:blip r:embed="rId2"/>
          <a:srcRect b="6421"/>
          <a:stretch>
            <a:fillRect/>
          </a:stretch>
        </p:blipFill>
        <p:spPr bwMode="auto">
          <a:xfrm>
            <a:off x="1371600" y="1219200"/>
            <a:ext cx="6943725" cy="539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Sales and marketing costs</a:t>
            </a:r>
          </a:p>
        </p:txBody>
      </p:sp>
      <p:pic>
        <p:nvPicPr>
          <p:cNvPr id="27650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143000"/>
            <a:ext cx="5486400" cy="553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Market share risks</a:t>
            </a:r>
          </a:p>
        </p:txBody>
      </p:sp>
      <p:pic>
        <p:nvPicPr>
          <p:cNvPr id="2969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179513"/>
            <a:ext cx="5697538" cy="536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Profitability risks</a:t>
            </a:r>
          </a:p>
        </p:txBody>
      </p:sp>
      <p:pic>
        <p:nvPicPr>
          <p:cNvPr id="30722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219200"/>
            <a:ext cx="6911975" cy="548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Global risks</a:t>
            </a:r>
          </a:p>
        </p:txBody>
      </p:sp>
      <p:pic>
        <p:nvPicPr>
          <p:cNvPr id="31746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447800"/>
            <a:ext cx="6096000" cy="517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2"/>
          <p:cNvSpPr>
            <a:spLocks noGrp="1"/>
          </p:cNvSpPr>
          <p:nvPr>
            <p:ph type="title"/>
          </p:nvPr>
        </p:nvSpPr>
        <p:spPr>
          <a:xfrm>
            <a:off x="457200" y="293298"/>
            <a:ext cx="8229600" cy="1143000"/>
          </a:xfrm>
        </p:spPr>
        <p:txBody>
          <a:bodyPr/>
          <a:lstStyle/>
          <a:p>
            <a:r>
              <a:rPr lang="en-US" dirty="0" smtClean="0"/>
              <a:t>P</a:t>
            </a:r>
            <a:r>
              <a:rPr lang="en-US" dirty="0" smtClean="0"/>
              <a:t>riorities</a:t>
            </a:r>
            <a:endParaRPr lang="en-US" dirty="0" smtClean="0"/>
          </a:p>
        </p:txBody>
      </p:sp>
      <p:pic>
        <p:nvPicPr>
          <p:cNvPr id="32770" name="Picture 1"/>
          <p:cNvPicPr>
            <a:picLocks noChangeAspect="1"/>
          </p:cNvPicPr>
          <p:nvPr/>
        </p:nvPicPr>
        <p:blipFill rotWithShape="1">
          <a:blip r:embed="rId2"/>
          <a:srcRect l="4626" t="5714" r="5122" b="12001"/>
          <a:stretch/>
        </p:blipFill>
        <p:spPr bwMode="auto">
          <a:xfrm>
            <a:off x="4754879" y="3886200"/>
            <a:ext cx="3937635" cy="2423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"/>
          <p:cNvPicPr>
            <a:picLocks noChangeAspect="1"/>
          </p:cNvPicPr>
          <p:nvPr/>
        </p:nvPicPr>
        <p:blipFill rotWithShape="1">
          <a:blip r:embed="rId3"/>
          <a:srcRect l="2331" t="6251" r="4409" b="15335"/>
          <a:stretch/>
        </p:blipFill>
        <p:spPr bwMode="auto">
          <a:xfrm>
            <a:off x="4663440" y="1219200"/>
            <a:ext cx="4081670" cy="2346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/>
          </p:cNvPicPr>
          <p:nvPr/>
        </p:nvPicPr>
        <p:blipFill rotWithShape="1">
          <a:blip r:embed="rId4"/>
          <a:srcRect l="3585" t="6008" r="853" b="15659"/>
          <a:stretch/>
        </p:blipFill>
        <p:spPr bwMode="auto">
          <a:xfrm>
            <a:off x="609600" y="3903452"/>
            <a:ext cx="4014082" cy="2308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/>
          </p:cNvPicPr>
          <p:nvPr/>
        </p:nvPicPr>
        <p:blipFill rotWithShape="1">
          <a:blip r:embed="rId5"/>
          <a:srcRect l="1199" t="7791" r="2914" b="12502"/>
          <a:stretch/>
        </p:blipFill>
        <p:spPr bwMode="auto">
          <a:xfrm>
            <a:off x="609600" y="1211580"/>
            <a:ext cx="3937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Ratings to set priority of BOCR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57200" y="1481138"/>
            <a:ext cx="8305800" cy="2100262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en-US" sz="2700" dirty="0">
                <a:latin typeface="+mn-lt"/>
              </a:rPr>
              <a:t>The priorities of the model rank as follows from most important to least important:</a:t>
            </a:r>
          </a:p>
          <a:p>
            <a:pPr marL="621792" lvl="1" indent="-228600" fontAlgn="auto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lang="en-US" sz="2200" dirty="0">
                <a:latin typeface="+mn-lt"/>
                <a:cs typeface="Arial" pitchFamily="34" charset="0"/>
              </a:rPr>
              <a:t>1.) Benefits (0.363)</a:t>
            </a:r>
          </a:p>
          <a:p>
            <a:pPr marL="621792" lvl="1" indent="-228600" fontAlgn="auto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lang="en-US" sz="2200" dirty="0">
                <a:latin typeface="+mn-lt"/>
                <a:cs typeface="Arial" pitchFamily="34" charset="0"/>
              </a:rPr>
              <a:t>2.) Opportunities (0.290) </a:t>
            </a:r>
          </a:p>
          <a:p>
            <a:pPr marL="621792" lvl="1" indent="-228600" fontAlgn="auto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lang="en-US" sz="2200" dirty="0">
                <a:latin typeface="+mn-lt"/>
                <a:cs typeface="Arial" pitchFamily="34" charset="0"/>
              </a:rPr>
              <a:t>3.) Risks (0.192)</a:t>
            </a:r>
          </a:p>
          <a:p>
            <a:pPr marL="621792" lvl="1" indent="-228600" fontAlgn="auto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lang="en-US" sz="2200" dirty="0">
                <a:latin typeface="+mn-lt"/>
                <a:cs typeface="Arial" pitchFamily="34" charset="0"/>
              </a:rPr>
              <a:t>4.) Costs (0.154)</a:t>
            </a: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endParaRPr lang="en-US" sz="2700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" t="21929" r="5980" b="12273"/>
          <a:stretch/>
        </p:blipFill>
        <p:spPr>
          <a:xfrm>
            <a:off x="1004402" y="3886200"/>
            <a:ext cx="6858000" cy="219456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534400" cy="5181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Introduction of “Dip and Squeeze”</a:t>
            </a:r>
            <a:endParaRPr lang="en-US" sz="2400" dirty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1600" dirty="0"/>
              <a:t>N</a:t>
            </a:r>
            <a:r>
              <a:rPr lang="en-US" sz="1600" dirty="0" smtClean="0"/>
              <a:t>ew innovative ketchup packet in response to consumer demand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1600" dirty="0"/>
              <a:t>H</a:t>
            </a:r>
            <a:r>
              <a:rPr lang="en-US" sz="1600" dirty="0" smtClean="0"/>
              <a:t>olds more ketchup per pack than the old version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1600" dirty="0"/>
              <a:t>G</a:t>
            </a:r>
            <a:r>
              <a:rPr lang="en-US" sz="1600" dirty="0" smtClean="0"/>
              <a:t>ives ketchup lovers two ways to enjoy Heinz Ketchup: 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 smtClean="0"/>
              <a:t>either peel back the lid for easy dipping, or 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 smtClean="0"/>
              <a:t>tear off the tip to squeeze onto favorite foods.</a:t>
            </a:r>
            <a:endParaRPr lang="en-US" sz="16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600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dirty="0" smtClean="0"/>
          </a:p>
        </p:txBody>
      </p:sp>
      <p:sp>
        <p:nvSpPr>
          <p:cNvPr id="14339" name="AutoShape 4" descr="data:image/jpg;base64,/9j/4AAQSkZJRgABAQAAAQABAAD/2wCEAAkGBhQSERUTEhQWFRQWFxgXGBgXFxoaHxsdHBwaFxkcGRwZHScfGBkjGhgcHy8gIycpLC0sGCAxNTAqNSYrLSkBCQoKDgwOGg8PGikgHyQsLC4sMS8sLCwyLC0sLCw0LDQsLC8sLCwpLCwsLSwpLCwsKSwsLCwsLCwsKSosKSksLP/AABEIAOEA4QMBIgACEQEDEQH/xAAcAAACAwEBAQEAAAAAAAAAAAAABwQFBgMCAQj/xABQEAACAQIDBgMDCAUKAwUJAQABAgMEEQASIQUGEzFBUQciYTJxgRQjQlJicpGhM4KSscEVFiRDY3ODotHwNFOTF7LS4fElJkSEo7PC0+II/8QAGgEAAgMBAQAAAAAAAAAAAAAAAAIBAwQFBv/EADQRAAEDAgMFBgYCAgMAAAAAAAEAAgMRIQQSMQUTQVHwImFxgZGhFDKxwdHhQvEVI1JTYv/aAAwDAQACEQMRAD8AeODBgwIRgwYMCEYMGDAhGDHzNiPLVdFGY++wHvPT4XOIJASlwGq75xjm9UvK9z2FyeYHIa9cU23N4aemAFVMoZvZiW5d/RY1u79u3fGU2j4hzG6U8MdMAL3qLtJbv8nh/R6cjMyDvbC1KjtHQddd6YBdzyUD7x/gt/34g7Q21DBfj1UMOt9WRTbsc5N/wGFDtXeB5QRPUzTX+iZOEh9ODS2BHo05xV0daubLTQjPy+ZhUv8AiqSSj/qHFZc3nXruWpuBlcKkEDvOX8JtnxAoCfJUSTHtBHNKNP7pCuPn88IXOlNW3PVoJYx8WewUepxgk2VtOb/4WYjvM72/ZllsP2BjPSzSwyOjIkUsbFGyxxBgRbQOi3IItqDqDhXOAFwrWbN3tWtcwnXWv2TgqN41hIWakq1fmBGrTjp1jY9+2PMviDRcpHqYf7ynqU/Ph2HxOFFUbYmkN5n4p0N5USTkLaZ1NjbqMeoduPGPLlUDXyl4/wD7bqMI2RgFCFcNiyht8vXknXQ71Uk5+YrYXPLLnQ6/duGv7zi3DP2UjTUG3xsf9cIZ9tmVBJNE0kRuA7pxEJvbyvURuDqLeVumJOzNrJGP6PLLTm/KKR417+w5mhY/CPn0xbnb4dd6zOwEou2/ga/lPBKsfSup7MLd+R5Hl0JxIzYWFD4gVMYHE4VSndstM/wfM9NI32c6NryGNPsje6lncRq7U85/qJ14bHr5VbyuPWMm974sBPishD22PXXktTgxG+UlfbFvtA3HK9z9X93rjur3wwIKA4FesGDBiUyMGDBgQjBgwYEIwYMGBCMGDBgQjBgwYEIxylnC8z7vX0Hc48T1FiFAux6DoOpJ6DGc3k3ujozkUcerZSyxhgoRRzeVj5YIR1Y8/XCF3AJC6poFZbW2rFBEZquRYYh0Jtc66G2rsfqr+eMLtzfyeW6QhqOEDUkL8oI6HK3zdIpHIyXc81Q4ze1NsOZONPIZqj6LWKBAekCHWnT7Z+ebneMWJ47o7PTaFZ8mlm4YROIEQAF7nzBDyU9WYgsb36XFeaho25W6LBUZvZbN9z4dUXOGuu5jpUd5XBzFM7yP3LyH56Qe8xp3TpiPtPZVTCqmeCSJCRlugVATyHl8qsexsca7eff1NlO9Ds2j+eUAvI4suoBDE3zSmx5sQOmJ24216qt2fWNtUIYLEJJkChlykuRawKqbWa3O+ptpBjzWJutMeK3FHRxgN5nU+f4Sq2kxETlTY5Tr+Z/K+G5u9t+o/m9DPQxLJUJGqZMpNyj8J/KpF2sC3xvhUoLqAeo/h1wwPAevc0NVTKbSQysUJ1tnWy3HYMhNvU4XD8QtO2G1LHqi23t3eJYxLMwpYmYL5UiBBNyulmfpbnjPl3Ys8rtJI5zO7HVjYC/4AD4YuGj25XACoFRJHoxjWERqWFmW5IVTZh0PMYibV2FUUuT5RC0QkzZczRm+W175Ha3tDniJsx00T7METPmIzGwuoWK7b8+WBvWy/jz/ACBxY4htRfKKyjpukkyg+7MAfyv+GKYxVwXTxr8kDj3U9U3anbEmxdkUKxU5nbKgkUZgFupkkYkAhfOba6a4z9P4jbFrTaspTTSH6eX90kNm6cyAMXW//iXU0NYIaaGOaNY1Mga4bMxJAUhtPIB0PPGI3m3oTaPDc0Qp3XPxCQpMhOXLqAGIAB9rv6Y2PeAF5jD4aSRwygivFfNs8CKpYUMzSQ5E8+YG5ILMuZQAygFefXMDj5DtUFOHKisl75coKj14Zsqn7UZjbT2sVFHTSTVEVHSqvFkPX2UXmWa3QC5/9QCxazd7Y+zEVdo1DSzMAbFnufVYovYW45ntzxQ1ricwsF1MRNh42iKUZ3DU/vVcdhb2T04Bik48PLhTSXtryiqGGaM9o6jQ6BXbG92FvDFVA8BjHLH+lgkXK6E9HTmvP2l0Pc4wX80qaqjNTsWozlfahZz1+j5xnjJ+q91bloLnGfo9qK5UuXiljuI5FOR4zyKoW0QX0MMl4zqBwtSbi6lnLlOwrZQXQ1NOHEfkeHonzHUAm3I9j+/1GvPHUYwu7m+3EKU9YQspJWKdQUSU21Wx1gqB1ib3i4IxsoprWVyL8gfrf6G3TDg01WGpBoVJwY+ZsfcOnRgwYMCEYMGDAhGDBgwIRjhPORYKLseXb1J9Meppcov+X8BjMb27zGjiCplermuIwxsqhRd5X+rDGvmJ6+84UngEhNTQKLvhvf8AJf6PAVardczM+qwp7PFltc2ubJGLliQADfVX7R2mKdZCCzPfiSO5BdnH05TchpQfZQHJFyGZruO9QzBxGheWplcHM2jvI2md7+zIQbKnKGO/0y2WDvFu5LSyGCpUeZbqyklXXrkNhqt7Ecxz5EXoe4gW0XZwOEYCN5SpHZB+p6urTbe5ksFNFVcRZ4pAC7R3IQtqpzfTQ3sX083Sx0yNXNJTyx1kByywMG94HfuLXB9Ccabw231+QyfyfWkPRzXCMwuELaEMD/VsTYjkCb8icd99d0TQzWHmp5bmJjrbqY27lRqD1XuQcK5uWj2rTDMZs2FxGvA9/WndZb2prqKrol2wac1DRwk8MakFT5lZScpKHMbsDYXIHLGX2D42QVRen2lTpDBL5UIuyZTplkv6j2wAPQWvjL7hb9jY8s0M6tJSyqXVVAJDjQczazDyn3KcViUYqhlWFgHZjHELuyKScqg2uSBpy5DXFrpAADzWCHBuke6NxoWjy/S0W+ex6akmVKepSYPyjz55I9MwuVuGT1YhuXtcxQbu70VWzaqokpoRLxkAs98oNw2bQjUHMLX+lix2NuOkblPM8wHmip148ovzDkERQfrsDpyON9sjw5lOphggHQzMaqT9hckKn9vCNac1Wii0yTRmERTPzEHh+T+1iKjxG2zOfLNFD6Rxgn8SGOOYoNp1NmqTVVNtV+acqtxYkALbUaYcdPuSAPNU1JHaN1p1/CnRDb3k46ncGjPtRM57vNM5/FpCcOWOcKErLHiYonBzI7jmf6SZbdqqHOmnH+DJ/wCHFI8VVTViVMWVJItFEinS4INwwt9I4/QI8P6EWtDlt9WSVT+Ie+Pj7lR2yxz1UY7cdpR+zUcRbfDCthymoK0S7S3zckjLdxokdXbRkqJXnnKmWQgtkFl0UKAL62AAxxw2dp+HLm5Ap5+ftIaaT/qQXQn70VsYzbG6HCOuenJ5LUWyEnkEqEvET2D5Dil8TtdV0MNtHD5Qz5ac/wA/lR/Al1balWX/AEnCIW/YSANb4ZcVu33Z6qpMwu5nlDA+jsqj3BAoHpY9cVlTHV7KrUq44yrDUqRoykWbloyMOoJtocbyXbextsDiyTtQ1JA4l2VC1gBqzAo9hoGFmta/K2LnDOwALnRyjC4hznjMDWh531WV8HHePbfDiJ4ZSUSAcsoXML+58oHv9cWG/EartKqCWtxAdO7Rxs/+YnGkoNrbK2RE42f/AEmocWL5s9+o4kgGVUB1yrqe3ULnaW1gpaSZi0kjF2sNWZjckDpqbfgMLKbBouVbs9pEjp3dlt/dXFBXqVMU1mjYBSGvaw5Bra2B1DL50Oq6XVmFupvWVK0lY5eNyEgncjNmtmWGdl04ttUkGkigEa3AwOy9z9oToJFo5FQ8s7xoT+q7A2x2UPCTS1kRUMCMst1BW97Zhf5vNqJFuY2s3IsrQwubZ4sjGQwYir4SCeI5/v6p507lTlbXs3cev2h1/H3SgcYTcveMv/Qqli0gBMEraNKqaMHsdKiLk4HMWYXDXxtaaW9wbBhzH7iPQ/6jpjQ21lwB2TlPku+DBgw6sRgwYMCEY8scesRqqT2VHM/kBzP8PiMQTQVSuNBVQdp7VjgikqpjliiUn8NLjXUsbKB6+uFDtXajs71M4+flNsh1EYUho4bHQrESHfTzSkA+wwOm372xxqkU6ECGlIZtLqZ8udcw5MkEYMrDkW4a8zii3d3bFe8k0zmKkgBBa4voMxGZha9iXd7e0x6k2pdUWGpWzBxMH+yX5Rr3nl1wWK2lA0inKxDhg4a5BzA3BvzvfW/PDB3N3xh2xB/Ju0vLVL7D6AuVGjofozAcxyYX0IJA5zbr0NZTSzbJnaR4B542JIYAE286hlYgHK3IkWPWy6q6IShJY2KyCzI6mx7rqNQQeR5jCNJis7RdSYMxw3kNQ5vBara3hdWPKaXhZ9fLPyjt9cn6BA5pz6C41xbeJe3o0Wj2XG5mkgCNM5NyOHGUUN9ticxHTTvjNSeJO2Xi4BkRdMpmCqHt3zDkfUKDj1ulukQVZlM0szHhpcgykHzs7amOnQ6s/MnyjU6NYAtbxWf/AGue2bECgbThQmn1K+0mwBKEklFkz5Y7LneR/qwR83budFXmSLYZO7/h4zJ/SAYImGtPG93cdqmdbFv7uPKnfNibsOlp6OZhLnlqsg4kwiPDiTKWCR2GWCEAHy9eZJOuLQ77QCNpMs2VLE/MuDlYEh7Efo7A+blhmMaxVYnETYg6UHIe1eauNn7NjgQRwxpGg5KihQPgMScUEu+kClA6ypnUNdomARS3DBk+oC3U9x3xfA4tBBWBzHN1Cpt597abZ8Sy1L5FZsi2UsSbE6Aa8hzxmf8Atz2X/wA2T/ov/pjP7y7Li2zXStU1Ip6CjJgQ5kXiS+1KVZ/KAuik68hy1x72Z4JbJnbPDVyTIOaxzRMP2kW4HxwKFtdl+I1HUU89TG78GAXkdo2Ucr2Gb2mtbQdx3xQf9vWzPrTf9I/64774eHz1EFPs+kyU1EGLTFdW8tiihfpEsSxYnmAT65jb/g5sqgpmqKmepyr2ZAXboqAJqx7fHpgKLK/Tx42ezKqLUuzEKqrCCSToAAXFyTpb1wwlAkQZlIDLqjAdRqrC5HoRqMKTwZ8PET/2jLGVz3NLG5zFEP02NhdyNAbDS56izCXe5SoyxStIZXiEQyBs0Yu+pbKABre+CvNMGF2irdq7gLlIpciKTc08lzAx7oAc1M/2o7Dupwsds7mhGfJDZkGaSGRVMiL9dWAyzw/2i8vpBThwy73Jw4jHFLJJLnCxKFDjhm0mbMQoykWOvO1r3xVbzbUhmRA0FQXSMVGeMBZKYG4D3YghtDdRe4BuCMVva1y14aSaF1hUcj1bxSYJsMXPgrsWOpqaivqACtMAUDahWIZs36irp6m+LDePd05vZXispkXILR1MdsxkhH0ZQurw9PaXTlW+Cu2Y6eoqaCoOUVICoSbAsAy2B6ZkbQ9xbFcTMriCtm0MQJ4muZpeo5HvU/eDxNrp2Z6WYQR840CKSR04jNfzEdtBfrzxc7m7fO36GenqlUVUFikii2rAhHt9E3UqwGhHQXtjN7c8PdoQExw07VA5JKjJYjkCwZgVa3Mcr9cancjdw7BoKiqq2U1EoWyA31F+HGD9JmZrm2g9wvh2Zr51lxW4GT4fX78PNZTZdZxYgrMYpY7SLIOcbIBlk7kxAZXA9qG/Mxphu7ubwGrg4hXJUQsY54rjR1HmAOt1OjKeoI9cIukmaMqwbzrY5h9bmTbtfp642mwNuCmnSrGkLqsc4vyizBEY9S1PKwjJ58KWLscJG/MMqt2nhCykg469xThjcEAjkdce8RIVysVHI+Yf/kPxN/ifhLxe01C5DTUXRgwYMMmXxsUO3ttilpZ6ojMVW0aj6TXyxqPvSN66HFzUyWU2Op0HvOgwvPEXaBaogpY+cIE/pxGPApQfRXZpSO0WEOqTV3gsXWBkjWBTnnlcoTf23aT51ie0lSMt/qUyc8avxI3eqYdkxUVDEzx3AqHTVrDzMcvtEM92Nr6C3XC724FmLqtxHYInUhFAVOfXKAT6k4k7v+IW0tnWUt8rgH0JCSwH2W9pf8w9MUseCTVdvE4SVkbA0VAFT4nqi1GyIk2NsSerIyzVQCxqdDqGWK4PWzNKb9DbphebCQiBL9iR7ibj8tcNKXePZO8ESQzu0EyklFd8jBiLHIT5JOXI6+gwvcqmolp4W4vDl4Ssq2z9BYXNtbi1+nrgmBygBNst7TO5zjQkeXP2U3ZVCHJZlZkUqMi6NI7G0cSfbc31+ioZjyw69092/k6GSXK1RIF4hUeVFA8kMXaJBoO5ux1OMz4cbvAvxzYxQF44D0eT2aicehI4SH6qE/SwxcWRMyhY8dijiJLfKNFjquRF2lMsjSZZYY1ESoSst1kBBNtCB6jnirepLU1TFA80sHyOQlZUOaF7WWMG12JF/LrbKO+GNgw2VVCcCluXt5deFlht46MPNEpmMYmgSFlEDyErnzaMvlQ30ufX0xpK/bNPHJHSvMI5ZwwjXNZzYHVex7E9R1xa4/O3jjsWph2kayz8JhFw5FvaNkUDKSPZbMC4+96HEgUVbpM4APBNfY3hPs6CII0Czt1eccRietr6L7lA76nXCl8V93l2RXQTUDNBxFLAIx8rIwBtc3yG48puLg9NMNKh8UqCKijkmro5XEa5rACRmtr80NVYn4euFTVbPrd5K/jLE0VOLIrsPJHGCTz/AKxzcmy9T0AviVWE6t0d6xUbMirZ7Rgxs0p5AZCyuw9LoT8cKSmr33j2yivcUUF3Cf2ake19uRrA9gSOmuh8ZJl2fsin2fASFciP3pGAzX9WcqT8cePAbdCrpnlqJ4uHFNGoTMbObHMDk5hSCedj6dcCE31QAWAsALAD/emMFNsx+MePHN8n+UVLgwhs2ZigjY8Pz5Cpfl154YODEEVVkchZVLb+QntC7x1Bp42nRVQlZuG+Roy4UhiM6tcc9VJx7m2dKIo+PDWPI0ToTE4u65yY4qjX6p1b1I9zGwYXIFd8U7l1f8/RZ2PdcPQQ00pIeNI8si+1HIg8roejKfxGh0Jwnd8t1MzOZUyzRFVmEflHmuY5ou0Mljp9Bwy9sfoTGT392Lni+UomeSFWDoP62Bv00X3rDOvZ0XucS5tRZLDOWSZnCoOo5pV7L332hAgQVbSKNBxY0cj9bRj8ScVe3d4JJm4tXOXIvlzWAXuI0UAD4C56nEHe3PT/AKJgyGzLJb2kcBo3UfaU/A6Y2e7/AIW0MNOlftSqEySKrKAWCHMMyjTzytb6ItyOhxna17x2iutNNh8M4bqOpNwfFYnZj1NbJw6GnaUg6sRYD7x0VB7zjW0uzZqaVqSqRS7JnCIxKuGRlZFJA/SR8SL74TnlGLTbvivwIGj2XTJEiDRnUL7ysS6A9bsb9xiRvPW/Ltm0W1Y/LMhVXt0JOVh7lmUEehPfD5WgVbwWczzvdu57B3tyPkVp9wtptLSGBmzzUjBAx/rEy54JO/nhYC/e+NlHICARyOowqd2dqCGvgkXyxVI4BHQBw09N+xItRB7lXDPo9CydjcDTk2o/O4+BxYDfxXGcCx9D4eYUrBgwYsTKM4u6jsC3Lr7I16HU/jhN7a2jxJaupv7UkoX7sf8AQobehzVT/AYbG1a4QQ1E5FuFGzc+YRC/w1NvhhJVsXDpY4zzvGrD1jhV3/8ArVUv4YpeaNJ65LRgY95O0d/0/pVGDBgxgXtlCrdkxy+0LN9YaH/zxcbo7FZFIiPzruIImt/WzXGf/DhDv71XviJhieHGx81TGx5QU5m/xKklU+IgiH/VxfFVxpwXJ2jkijL2ijnWr9UzNm7PSCKOGMWSNFRR2Ciw+OmJOPhOKDa+/dHTg550LAHyIQ7G3QBevvtjaSAvLrQYMYRPF+mIOWGpY9lRD+Ye2Ik3i/zyUcpA6tIq/A2Bt+OKzMwcUJjY8vGCLEAjsdcKOt8X6ot83HBGv2m4l/QkMuX88dR4vVJtaKluenEbn6Drhd+zmoqmKm7FIGzimgDc83Bjvf35b4slQAWGgHbCc2h4nVjEZZqeH0QA6+ucNcegsce08XaqwGalJ75XF/hmxAxDOgiqaG0N3oJ5oZpow7wZuHm1Clst2sdM3lFj0xY2wm6jxSrXAyyU6fdXU8/+YxA/DHun8ZKtAFkghkb6wLLfpy1/LEjEMKKpxYMLWl8WZWBzUgU2uGzkr+GW5+BxK2f4uQ8qlSh+sgZh8QRmB91/hiRPGTQFSmBgxRUG/FFN+jqYr9mbIfwe2LtJAdQQR6YtrVC9Y+HH3BiUJGb+bvLG0tPbyx+eL+4mYkAf3U+ZR6SJ2x98O5hX7Om2RK4SogPEp2PYHOpA6hWJBA+i+N54lbLDCCXl5mpnP2agBUJ+7OsTfjhLzUnnVwWjljN1dGKspHYjscZ3OyOvoV1sPCcVDRp7TDbwP7VjW7gbWZuAKTLfymQSKUt3BvcD4E+mNbvRSps3ZVPstXDzMRJJb6obiM1uimQKq352PY4o13/2jkyfKyRa2bhRZv2svP1tijkkZmLuzO7G7O5LMx9Sef7hhDIxraNWuPBYiWUPxBsOuCvKV2ejbJ+lhLZPQj+lwH4SwSJ758OrZm0BMkM6+xNGGGv1gHA5XOhb88JLdmqymX0QTfGB1nP+RJB+thm+H0mTZ4jJuaWaaC518scrKvLrwiPxw0ZqyvJcvaseSZx8D+futlgx51wY0LEsn4gKRsyqUc5SI/8AqypGfyfCv3qmvIvq0729GqJgv+RVwzd+W/oUYN2vVU5IFySqTrK1hzNlS9vTCn2zPmMXdYY1Ya3DeYsDfqCcZZCMlB3Lo7GoZh4VVfgwYMZV61eXbkNSWIVQBcknQBQNSfTG02Pvu9MJhDCnGldCSWzJGqRpCiXX9I4CEnKcoJ0J54xdJdmFtGe4B+rHyJHYuQbn6gA+kcTuKWBWM5I19p+47L+BwxeY7N1+i8ntLF75+VugUza235ZjaqqXkN9Y0NkGvVU00+OIEUBH6ONQO7f7/hiUKmGJQF68gBmJ93T464+wJPO+SFGzWBKqhkcA3AJsMqC4tckcsZ8z3nifH8LlLwiTczKf1VCj8TYYgyRILjPc9s2b1tZBoLm/PrjvPSBQxdSXjZkZXb2cjZH8qXvYAn1tjR7w7qGi4LZ0kWUP7EeQaAEasXJuCT05csM1jqEjhrwUrJRUYOgiJPuP8SMdzCFB+YC/ffL/AOf54taeQCaDiIDGJY8wOfKyMyxvmuQCQrFh7sMLeGrioJI46fZsT51LZljIAOaxFooXYtrfpi2NhkbmJp6n7oAStp4QQFWKEk8hmvfva976a48Ns8qwJjXU5coOa7G9hYXIPpjR7w76tVLGsscUKRysxW0qutlkjKkMBrdhpYEWHwrNm1UBng4ZGb5TTEatcfPx3tcaDU8u5xWRR+UVI8+aFCEBzZDTKDlzWKkG17XF7aX0xzmgjDBWgIJBNhp8Rqeth8cbXxOq1jr7sRrTx2BuNQ0vI/H01tjz4cTCTaEZW2kExaxPUxAX6D8f3Ybdne5L05+SOKwrUyXIQSowFzbW3OxNtdenxx8FQ5GUShtfpnS3axBN7nvhjeJuw1LJtCFhw2yxzMvmAsSI39Be6H1K9jiq3l2bHHsrZo4cYlcK7yZBmssZa2YKWILMgPcc8WuioTU6IosO0R1JjR/VPy5Ht6Y6bP2iYXDwu0MgNwR+FtNSvoQR6YssqPwzIERXkSMyjL5bnzMBYEkKCRoemNGfDYTjNQ10FQpHsta/bUrm7csq6374iMOeKhCn7F8YpVAFVAsg+vCbH1JQ6E210I92N7sHfKlrP0MoL9UbyuP1TqfeLjCX2lufPS2NRTugJC8RGDrc6AEa8zpbS/LrjgKE3vZZQOqkq6/A6/nhziHRmjgpqndvtRmXZ9Si+3wnZPvoM6f51GEdtdgZnZeTniD3OBIP+9jSbN32qYFIEvyiPkY5z5wDpZXPmv6HNjHSTMbXW4SNEuAb2jQIGZddLLcspKj0FsM+RsreyursudscpDjQEe6+4MfFa4uNQdbjH3GdeqVrust6uJDykLRG/aRGjI/zYYPhpV3WtU6kmCe3rLTRM34shwtNkVASohdjZVljYnsA6kn8MMfw20qKkEMvEhp8pZSmYRiRLqG5jKU19caoTai81toDO3vC3nyo/V/PBih/nZ/Zf5//AOcfcZ/j4f8An7H8Lx3+Tg/7PY/hfN6a94aeKaIgMJ408wuLSycG7dbDPfSx9cKPeKeSSUSSsGeRFc2FgCS1wO4zX19cNnf8D+TKhlFuEVk0/spUlJ/ynCs3phyyD0Myj3LUTAf5SMaJG9gFeo2OAJgeNPwqXHSkoJJx80CEJsZm8sadCxkaym3Oykk45xWMsasAy5szKeTBBfKfss2VT6McWFVVMQSzNJI0mWMAX0FgSqjktwbKthysLYzVDacSuptDaDoXbpgvRVlTNbiZBYM3DQdQiiyjv7IUY6yVAVQgNz6/mbdugHp1x5aT2swKlTqGFiD3IOoPp6Y45iykgc9LjW3vHPEG5uvMqYkqqb9T9I2Lfh9Ec+nTF5uFtlItowWZjxCYmvys48vP7YXkOuM9RUsZuSc3vI9/I4lvWiMXjFmWzKbAWZCHU9tGUfhhWuDXgipQmRvBunSpUSyVFYkKTFnEdkD6gZ8pYsWu2Y6J9LH3e+OKbY6PSOXjp2jVXN72Q/J2zXsdA1zf6t8QfESWOR6WdDGXdOGVLDMM1pEuo8wHtjXqRis2XvHHDS1dJNGzLOzFMpRV88aBtXa58wvoDqTjWXsa9zCAKjXmpWUn2fdW+eBIDaDva1r63N7deZGG9vDtqsNLSzUSk8ZQ0mSLiMMyBlsCQAL3BJB5jCticBPMLOV1yg2v6k5bj34nx781MMKRJULGkaKiqix3sBYX8rG+l+Y64zYeXKCDXyUAr3tfdOs4c1RLC1gXld34KmxOZrKhZr87CwF8QdnqongAa9qmm1yWv8/F+XwGPG0N4KmVCrzzyBhYjMQpHaxOoI9MRJKqWS2aNrAgqCwXUciNARb0wri3MHN53rRC23iVApr7sD/w8ff68gPL1Ix08NIFFc5VSAKck3HVpF/8J/A4whSS5LRnUFTeYHTTS5J0vqfhjwZJI2LJxUbQXSYg6XK3ykZrXPP+JwweN9vPa3LxRxW08NNso6Ns+ps0NSjtGGvzYEyxi/Rgc49Q/pjp4owxiSlptQkMBy2buyIt9D0iOpxhhtN1CBVkUxsGQg2IIvY3GptfrfHSq2207q807s4UJ5svIEkX8murc2OLTK4xlvFTVdY9muQI4ZWctosWUOx7lQpJHPU6W6nGy2VuCkESVG1pEjCahAbNfnZpFOZj2jj59zil3S3r+QySSLCJVlCKxBVWBUtyK5gQc2oNuQxbbQ2ns7aEvGkqKmlmAsvF88a97e0qA9bMhPXBCG0zVq70QF83p36+WqaeJRHCSPb0lfKQVyA6Ri4HMlvRcZwBiNSb30LDKw5Hroe3PEzaVJw5jGkkFVGED54wDqxICnUgHyk2ueYucc47EXXPGdOYa3u1FvTGLEPeXdtQVxqIhItjqR9YWa45a/6aY5pQBhqSCNVcHUEcvX/fTE5In0GnvU6fFT/C3wx7FJZsykrrcgcj8Ohxnz00KhZyWiIayizk8hYLJ6DkElN9CLBzodSGPCOQMARyOL3aMHkbQAgW00tc6W+I+Gve2KSQedu7BJD950Vnv6lrv+vjfG/eMqdQu/snFPLty644dyl7IjLVEIU5WMsYBsDa7AXsdDzw0txtrzVM0iyupSCKIplXLcSZiM2pNwsY5WHphb7qD+mQE8lfOfcgLn8lxvPDCJr1jE+bh0URv0ZKZWb/ADSY1Qi1Um2abxvcFJ/kmb/lt+GDG04T+n44MYf8XHzPsvCf4ePm72/Ch7W2cJqepg0+djkW331K9eua+Ezth+LTQTHm2Rm98kMZNv8AFim+IOHpa0gPcW5dtRr8T+eE5tnZ+T5VT2sYpJQg+zm+WQ29OFPUrf8As8dN4q0her2e/dzNPfT1/tYtJE4pzuwKotlVczNmYk5b2UEZF8zEAX68sTWrntZPmlIsRGTmI7PLozD7K5U+zjjbBjJn5L0/wMbpTK/tE+gXJpCWs9205kkkoByvzunT7J+zjy9EykFbsO68/iBjtbkeRBBBHMEciPXHWAkklQUYKzMUXNGQoLMxQeaKwBJyh100CjQTd2mv1XF2hgHRuMkY7P0/S409T9bVtedr6XJ9oC+g+trjqK9DcCM3IINo0ONP/M7aIswp0kU2IZJUNxbQjzcrG/LB/NXajaCmZfe6fvLYqMTyfl91x1nEkktZIpbW+4Le5R6d8fYqKS9iY4x1sQT+Z0xq6bwx2hLrIYo++aQtb3BQf34vdn+DaixqKmR+4jAQfibnDjDyHgAiiWbUkY80kl7dCb/vsAPQA47xnzBIIXkZtVC6k252VBfQdcPHZW5NHT/o6dM31mGdv2nucWVHsmGIsYoo4y3tFEVb++w1xcMKT8xU0SVp91dot7NHl0+llX8cz3/LEj+Zu0kJvA121GUqwBJ1Bs/l95v8OWHZbH22H+EjoiiUw8MtoMBeohS41F2NvTRLHHkeFNeNRVQk+ob+C4beDDfDR8kUSR/mbtMSGMxZjfRrrkt3LXH4WvjtL4f7RXUwQSfddAf8ww57Y+4X4WPkii/PVZuxPDrPS1CfaVbj9qO4/HtiF8oRRpIT9llFxz+I6jlj9I2xBr9g08/6aGOT7yAn8SL4V2FB0KKJFUcLJcrka5ubEqfS+pvp3XpiRJXOvMEX05of32v7sM2r8LaFvYSSIn/lyuPyYsB8BipqfBmFjcVM4+8Eb+AxmdgnE1NCoosalY1hpe/UsoH5E4KjaiKPaHrYfxOgGK3evZRgneOKUyrGwjLOct2ChnACixVcyi9+dx9E4pBSuebj4Lc/i5IHvAvin4UA9orZDgZ5hma2ytdobZDAC3la2i+0xFjZL/m50Xn2vEFySzWzMbm3IaABVv8ARVQFHoox4igCknUk8ySST8T+7HTFwAa3K1ehwOAGG7TjV30Vtu9ESZiL5uA8a2+tMVpl+N5r/DDL8PIc1HPKvKpq53QgX8mcQxn1GSMH3YW1LNwaN5eTFmceogWyAD1qZ4B8PTDj3X2R8mpaSm6xRLmsfpBbN7xmZvyxsjH+unNcLaz88zh4Dr1V3nwY9WwY0rCuFUvlzfVOb/Xn3UkfHGA39oeHVxzqLrOgQj60sGaWNf8AEgaeH9YYYzDTGd3j2M1TSSQofnoyskLHpJGRJCTf1AU+hPfCHVLWjvHrrwSPrafhyMoNwD5T9ZTqrfFSD8cccW+1oleNJoxlUgeX6qksAh9Y5Fkh90cffFRjnvbldRe4ws2+iD/XxRjvQ1bRSLIvNTfXke4PcEaEdicU8+1CziGnQzTMcqqoLa9gB7R9Bhg7oeDRFqjasxVn8qwrJlsW0UM4PtXOiL16nli1kLjfRY8TtGGPsfNzW38PdrqU+S3uqLxKcnm0BNgp7vC14m9yH6WNXW1qQxvLIbJGrOxsTZVFybAEmwHQYTNLHNQVPyV2CyxvxKaVtFJPl81uUMyjI/1WAP0cNnY+1kq4cwUg6xyxt7SONHjcdxfnyIII0IxrY6ouvOTxBjqtu03B7v1oVzod7qWalasjmDU6hiz2YWye1dSAwI7WvytzGOEe/NGaM1wm/owNjIY5BrmCaKVzHzG2gwhduyz7O+XbFjVmWoniMX3GNwB3Ljhr+q2NN4ryxUlLs7ZOfJGMjzsLnyKcua3M3YyNb7OGqqaJxbC2/BWQiemfiRkkBsrLqDYizAEa+mMtJ407LVipnYFSVPzMvMGx5L6YzH/+f9qqPllGr5ljkEsZsRmUkoTY8vZQ/r4xW7O8WzaYV6V9MKiR5n4Y4asbeYEBzrHr1Hv6YEUT+l3tphRmtEoenC5i6Atpex0GtwdCOYxDrt/6SKiSuZm+TyFQpCMT5rgXXmPZOFZutsmaLdevaUMqy5pI1a48towWAPIMQbd7X64+7zn/AN0qT78f/fkwIW82V4ybPqJ44InkMkrhFvGQLnlcnkMRarxz2dHI8bGYMjMp+auLqSp+lyuMV/hztHjzRo+xFpVSLOtQYbXZQtirGFRdr3BDX9+IHjBsmCOs2XkhjUSVJMmVFGe7x3z2Hmvc8++BC1//AGsUXyI1oMhhEvB0j82a1+V+VuuJm9XiFS7PSF6jiWnBKZEzcgpN9RbRhjKeO9BHFsgCJFjHyiM2RQovZhcgDFP4yxuybHWMKZS1kDAFSxEAUMDoVzWvfpgQthsHxkoaypjpoeKZJSQuZAALKW1ObsvbHzeTxjoqOdqciWaRNHESAhT1BJIuR1te3vxE3Gpq2GpK7TFFGCtoViEKuXv9EKAx8t+WF9vTW0cO0at6faNXSyPIwlEcBcMwN3yOsqXXPfQjvrbAhOzdPe+DaMHHpi2UMVIdcpBGtj0OhGoJGPW9e3fktOWSxmc8OFTyLtyLdkUAux6KjYxHg1tOpWiqJq1yKZWLxSSgISvmaRz1K8jc31vqcVG822pa2oVURuLKOFBEdDHE3mJf6ssoGZvqRqFPNsQ51ArYojI7L6nkFlq6UFrKSyrcBjzcklmkb7TuWc/et0xHxot8tm0GzYGimmkmryoZRHoqfSsyggBGFx57mxuAMUv8nTcHj8GUQ2vxDGwUDuTbRftez64wvjcLlenw2Mgc3K00AsK2qo+C2DFpsCI8TigC8ZGS/IytpFf7IN5G+zE2K2ipotk0oiYXngtBs3ZXGraWj+jEweT1WnJeT4PWS5P/AJcYblO12Y9L2Hw5nlzuT+AxhvDOgCwyVuvz5WODNe/BjJSMnqDI5aU/fvjfQw5QB2/2T8eeOiBcAcF4V7i99T4nz6K6YMGDDqUYi1K5WDj3N7uYPwP5E4lY8ut8K4VCVwqErN8thcCpYBSYaou6KOkxUceJftSqizIOssFvpYVO9EDxkKXtFcB2UXupsVcd1Km4Gl7jvj9HbY2KtVA9LISpsDG49pSDeORT9ZGA/D7WFHtfZ7sXWRQtRE2SRALDMbt5P7OUAyx+plTogxS4Vo4BdDAz1aYnGgd7HqxV5SbY2TsGBWpgaqZ1QtIlmYq1jdm9mNbckGvK/fFd4v7Oaqhj2jDM0lKUVkIY2hYciAOQY6E81YantkXhUqVIGUjUdMWG5e9NTswvEqrU0rkkxO2UqTzKkgjUcxax9OZhswdrZaptnSQ0czt87LTtXttLYC1lSoFRTvlWQi3EXMiMf1g1u2dL+mOe6m8rpKpVgJwAhDNZalBosbsdFmQfo5DpbyNoQRUb++Jb1MSU8cQiUspWJTmLEGy3sAMobUKBqwHbGh2F4R2o1+VTlK6U5kBYZVsCeHk+npqxGotodNWNSczf7VTSyOMwz1qTW38euSYNHFR15Sp4SPLE1gXQCSJ15o1/MjKeh94vzxFqPD6mkr2rpc0rtHw+HJlaMCwHlUjTr31YnC+h2tPSThKotT1KgBZgM6yINAJlH/EQ9A4tIl/1cMPY2+0chSOoCwSv7BzBopf7iX2XP2DZx9XrixrgVilhdHfUHQ8CqTZHhy9Htk1lKIUpJIyjxLdSpsPZULltmUHmOZxntkeFs3yLakVRCnEncyU5BRjcXdbEG63aw1tzw4b4L4dUpZUlPVPuzNBPBKtQkEkIQqSzBfYKgat5bDTscUG8ezJm3Vpo+FJxFZLpkbMLPJzW1xpry64dl8fcCEoNk+L1SqQxDZVRoI48xz9LLe3C9554s/F7Yk9RPs0wRPII6gs5Rb5ReM3bsND+GGZgvgQsV4tbrzV9BwKcAycVHszBRYZr6n34ib+eHEu0Y6NVmWA04OY5SxuVjHlsRqCnO/bG/vj7fAhLndbwWp6SoSqeeaeeM5gWIAvYjUasefVsbjaAgjVpphGqoCzO4Xyi2pJPLTETbe9MNOchJknIusMfmcjuRyRO7uQo74V+8e9UlRKgIEsub5qCK7xxt9E8v6VOPrEcNNSAbZsK5waroonymjfM8B4qTvrvkZiCbpCtmihfTOeaz1APJRoY4W5mzsLZVMTww2gn8qfPN85JDJwyx1Z8yl9TzYrf10OLODd6LZlO+0tpgzSj2Yv0gDPoMx1DSG9ix8q3Nr8yr+H8oQOV4Jzs8YQn5sZiVCk62Atz9OWlqHEghzl1IWskjfh4RU0rm50PsOSZdD4YGGtqdobUmiaESPLzJzC5K8TMAFQCwyC97ActDL3I8S59pbSkhSFRQhHykr5gFIVWY3scxNsttL+hwrKpampeCGsr3aFpUQGQuwW5sGIv07+vMY3W8W8NLsSkah2ewlrZfLJIupTS1zl0DC5yoORJJ19q5rgbhc2WJ8ZyP14BZSqCfKqmKHVI6iSOMAfRzeVRbna+Ue4Y0VHsZppIqGM6yZhI6m+VR5aqW/u/oqdzxjyN8Um7ezxSQCWQkOQWDDUoL5DIveQn5qIdXu3KM4bO4m7jU0JmlQLU1GQZB/UxqLRQg9kXVj1a/M2xU1oBLlrxmKO6bCToL+PLy+q08FOqlY0XLHEoVQOWgsAPRV0+PpifjnBGFUAfn/H1x0xc0UXKaKaowYMGGTIwYMGBCj1URIupswNx2+NuhGn59MZXfLdw1K/KIFvURKUaPNl4qXzNCWHssD50f6LgEc8bG2OEkNjmXQ9fX3+vY4Qi9QkIINR5pAbQpQw4sZJBuTcZSbGz3T6Eik2kj+ibMPIwtR7R2gsKZjz6Duf9MOXe/dAvmq6VSzNZpoV8pkyjSSO48lUoJAJFnBKsCDqrNs7CSdMyeZSWtZSpBX2wFOqOv04jqvMZlswzPjFc3Begwm0HOj3Ve1/Enr0Wp8Nt0Eo4jtfajBGsGjDg/NqdAxA1zteyqBcA9zp58VN3qiqZNoU8zTU4UNC0BJMNtScqm7KSLl18w5EWXGXrdpT1EMUFTM00cQsoYW9LsRq7AaAnUD1JONP4CTtHT7QkzNwoypRSTYFVkdjblcjIDbti5rw6wWGfDyYej5KEmttVP2JWy7T2DNJXIeLTiRopiuUtw0zhh6nVGI0YX9cY2h2q8YZRZo29uKRQ6N95G0+OhHfFjvJ4mVVRSlZuGkZClxGGBbkcpZmNhm6Dn7uc/c7dOnjov5U2r51azRQWJUBiAnkH6SRzyB0sRf0Rw3hq3hxWqF3wcZZM2ubRv38/spGwd+TH5YpzFYfop808OnRHB48I9DxAMbOHfXiLeSCZf7WlZalRp14fzgGt7NHpbXGPo999lVUy0tRs75OsjBI5CiDU6C7R2aMk6XBPPUjFLvdu82zakqrtwypkikvZso9pWK28ynr1BHW+GLnNFdQqGQxTyZADGeRuPsQmvs/fCnkJC1sDNbRZCInB09pWs3f6I6YuIK12vpERY2KyX91/L7tcKHd2LaddTCeFkmhLMirOyOfKbHyzRsoF/tX06Yi7W2fUU4z1OzKZV6yfJ4yov9YwNZR78NnI1BVPwoJo17T5kfUJ1R1b/SRBy/rL9SD9EdLH426a1VZvJHEfn6ulhFr5c4LfDMwv15LfCWTaal0RKOjMkjBEXgLcsdABxGt+OJ20dpVlJIYnVKV8oe0McCHKxYA5oV7o2l+mI3wpWiuGzn592XNB8f0mYu+SKpeJamp0/SFBDEP15uGgHqM3xxmNt+IrsCGmWIdY6U5mt9qplUKv+HGfvYzOzNkyV+z59oGodjCz2jYFiRHZmJZiTcpcgAdsWXhhsNKird5RmSmVXsdQXYkIT3ChC3vIPTEFziQNFLIMO1jpC4uy8NNdOrLiNj19RGeBSPHC9mIvlMp6NI0z8WZut307Yz+7fiA+zXqFFKss0lhC55rY5WUkc47gmykeYc7G4mbb8UNpVcjvSyiCnuwjUBczKNAzMyk3PvAF/jikpEyoqm2YKAfw1+F8I5wYai5WqGGTEsyPGRuooNVt9wfEZqmSTZ217P8AKL5GawBz/wBUbchf2TzBFvq4pt6d2HoZ+ExLRtdonP0lHQ/bXQHvcHrjN7U2cJV7Ouqt2P8Ap+7ni9rvFQ1GzRRVELS1quqrITyy8pTbXiAaEcmBuTYkYKiVvelyv2fOC27XdeoVRXUYlQo3Xke3riXu9uzGnzhF1BIGZspka2YqGOkahRmeS1kUEm5sDJoNn57M1whJsBYFyNWCX0AA1Z28qDUnkDrd192DtCzv5aBdCRdROFNxHFfzClDDMzmzSsLmwChViYSL6LRtDExxu7AGfny/ambj7v8AyqQV04/o6NnhBUqJZAMomyH2YY18kKW0Hm9okllQR5vOwIJ5A9B/qeZ+A6Y8ww3y2GVFFlUadLDToAOQ+Pa0oDGkCt15n5jUoAx9wYMOnRgwYMCEYMGDAhGA4MGBC4SqRqo17d8Y/efcpaktUUhCTm3Eje6pNl9niZfNHKp9mZLMO5GNsRjjNTX1BysOR/gR1H+xbCkEXCQ1FwkFW7MOaQZWjkTWSN7B015uFFjH2nTyHTMI+tPsmaroeNDBKFhnRlkRxf21KZlt9IA3DA20F7jD923sKGrCrOrJKh+amQ5HQ945BqL9VPPsbYW+8e6E1MCZU4sQ/r4kOUDvNAnmhPUyQgp1aMnFJbqWLpRYxsgDJxmA9QlvvOhMOnIML+7UD87Ya+21NXsCimgBdYViLqoJICRtC5sNSVY3I7XxhqrZYZLizRvoDcFWv0WQeVm09k5X+wOQ47q7x12yHZYAJYWa7RSaa8sw1BRrAC40NhphY7DK6y24sGWRs8HapTyp3aquioW2hPDTUoMjGQFmAJVB1Zj0AFz8LczhhePO0lHCiBu8cUhbqRxCioCehORjjy3jHUupWKiip2PN2k4nxCKq3PvNsLve2rZo2eRi7yOCzMbknnc/sgWGgAAGJq0AMF0hjmlc7EyjLQH6WTNZnpd16ZInaGWbh5XUlSC7mdrEa6opHxxU+Gu/dWtclBWyGoiqAVUv5iDlJGp1KnKVKm/Met9rvlujUTUVHBTKjiALmUuF9mPhgqSLHmfxxnt1dwWoaj+UtpyRQpApEaB81iQRmZrAE+Y2Vbkk/jb2s3csAEW4qT26+yyG+9AtDtSMJpHDUxOo7K2SQLf7Nio9AMbDxhhtWwt9eAj9iQ//ALcYDxA2kaxpqkgrmkDKp5qigRoD65bE+pOGpvBsiTbFDRVVIyM4TzKzFb5gocZrGzK6ciNdcV0zMIatgcYMRG+W1hX0os94Dzhl2hRNyJDD3MGif4aJ+OK7w43nXZ9eY6k5Ip0WIu3JZImYDN2BuQT6j1xqd0N1U2LJPXbQqoUaRMgRWNgLhjbMA0jnKLBV7876LbaGSqMjsvllkkkAPNQ7sy+4gMMS92WhKTDQ78yRs01HkbeoW42n4S1MbkUnDkgJJTNJkKKdQp8pDAXsGHQDTHTb2zafZWzXhnEM9fVXCDIrZSRkDLmFwka65tLt78L+inroF4cFdPHHyCh2sPcL2HwtiXQbuOZOJM7vMwveTM8jDuqatl+21lGt2GFDmXLdVc+LEFoZiHBrB4fbVeAOnPp/D8cTotkpGWlmChhYNmJGXTyiUr5gx6QpeRtNFHmxZbF2c87FKKMyMNGdXAVf7yoW6p/d0+ZjyMmGDu5uDFSlJJrVFSo+bAULHDfUiGPlGO8jXYnUm5wrIqXcpxm1QRlisOfHy6qqHdzcVqoCWtBiprLaFgEeYA3UTBdIYAdVp16m7Fm1LKgg0AyhUXRUFhy5aDQDTRf/AEHuKEnV9TpYdAfTrf1/diQMaAKrhXcanrxX3BgwYdOjBgwYEIwYMGBCMGDBgQjBgwYEIwYMGBC8SRAixFxiOsbL7JuPqt09xH7jf4dJeDCloKUtBusjtbcilnZpEDUs76F4rLn9JEN45x6MD78Y3a/h7VwjSJalB1pyEb408pKD/BeP3YbskYYWIBB6HXHA0pHssR6cx+B/gRhSDShuhrnsNR+Cvz9VUiK2VyYm+pMDC37M+VG/VmOIu092eIgL5gvMNZlHT6ZUofgxHrj9EVdLnUpLGkqEG6kAg/qvob68zjNV3h/QkM0cJpZCAc8Rkitr14LhT+PXFZYwGui3DacobleajvH3/aR1LsydNaermXsI5s1v2H9O2JE2zZ2IkqnqJivIzZyF92bS+GfP4bsQWFY7dBxTFKD6fPQs3rqx5Y+7P8PpIHEqtTzWseEYYIrkMP6yJR0F9Vt09cQ4Eg0cmZjomnMI218T+0tYaBpQQELKdD5Tbl1NtMQV2DNBdYqiWBGvdRJkHbmWUfj0ths7a3IqKty5+TU40AQQxTAg2u2aS1iLAEAWNr44Q+F7LyrACPa4UVNDpr9SJmA5aX+OIYzKNaKyXaQmoZGN9f6Swod1hI+YyNO49XmP4RK5/HFmYI0NpHAa9grOqknsEj4sx9xjU4alJ4eUjaTvPVi4FpZpnUG2oKhhHb4DF/svYUNP/wANSxQ8xcKin4lLkj3nDZWm5uqP8k9opFRo/wDI+90qtlbs1cxHyemdFI/SSg0y/mXqXH3DFftjW7M8MYl0rJTPc5uBGDFFfuyqS833pWa/W98brgMb5mv2A0/HUk/70x0hgC8hb+PTXubDFgHIUWR8kkhq73v16qHT0xVQkarDGugVQOQ6ADyqPdf4HEyOAKLAf77nufXHTBhg2iUNpfVfAMfcGDDJkYMGDAhGDBgwIRgwYMCEYMGDAhGDBgwIRgwYMCEYMGDAhGDBgwIRjyeeDBgQuNX7Pxx4TBgxS751nd869P1x5pfaPux8wYP5BH8gpRx9GPuDFy0IwYMGBCMGDBgQjBgwYEIwYMGBCMGDBgQjBgwYEL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pic>
        <p:nvPicPr>
          <p:cNvPr id="14340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3429000"/>
            <a:ext cx="2868613" cy="307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Results</a:t>
            </a:r>
          </a:p>
        </p:txBody>
      </p:sp>
      <p:sp>
        <p:nvSpPr>
          <p:cNvPr id="34818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Additive Negative</a:t>
            </a:r>
          </a:p>
        </p:txBody>
      </p:sp>
      <p:sp>
        <p:nvSpPr>
          <p:cNvPr id="34819" name="Text Placeholder 5"/>
          <p:cNvSpPr>
            <a:spLocks noGrp="1"/>
          </p:cNvSpPr>
          <p:nvPr>
            <p:ph type="body" sz="half" idx="3"/>
          </p:nvPr>
        </p:nvSpPr>
        <p:spPr>
          <a:xfrm>
            <a:off x="4648200" y="2133600"/>
            <a:ext cx="4041775" cy="639763"/>
          </a:xfrm>
        </p:spPr>
        <p:txBody>
          <a:bodyPr/>
          <a:lstStyle/>
          <a:p>
            <a:r>
              <a:rPr lang="en-US" smtClean="0"/>
              <a:t>Multiplicative</a:t>
            </a:r>
          </a:p>
        </p:txBody>
      </p:sp>
      <p:pic>
        <p:nvPicPr>
          <p:cNvPr id="34821" name="Picture 9"/>
          <p:cNvPicPr>
            <a:picLocks noChangeAspect="1"/>
          </p:cNvPicPr>
          <p:nvPr/>
        </p:nvPicPr>
        <p:blipFill rotWithShape="1">
          <a:blip r:embed="rId2"/>
          <a:srcRect l="2223" t="12831" r="4444" b="7210"/>
          <a:stretch/>
        </p:blipFill>
        <p:spPr bwMode="auto">
          <a:xfrm>
            <a:off x="4495800" y="2895600"/>
            <a:ext cx="3840480" cy="246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" t="11866" r="5612" b="5043"/>
          <a:stretch/>
        </p:blipFill>
        <p:spPr>
          <a:xfrm>
            <a:off x="365760" y="2286000"/>
            <a:ext cx="3749040" cy="256032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/>
          <a:lstStyle/>
          <a:p>
            <a:r>
              <a:rPr lang="en-US" smtClean="0"/>
              <a:t>Sensitivity Analysis</a:t>
            </a:r>
          </a:p>
        </p:txBody>
      </p:sp>
      <p:sp>
        <p:nvSpPr>
          <p:cNvPr id="35842" name="Text Placeholder 2"/>
          <p:cNvSpPr>
            <a:spLocks noGrp="1"/>
          </p:cNvSpPr>
          <p:nvPr>
            <p:ph type="body" idx="1"/>
          </p:nvPr>
        </p:nvSpPr>
        <p:spPr>
          <a:xfrm>
            <a:off x="1600200" y="762000"/>
            <a:ext cx="3124200" cy="533400"/>
          </a:xfrm>
        </p:spPr>
        <p:txBody>
          <a:bodyPr/>
          <a:lstStyle/>
          <a:p>
            <a:r>
              <a:rPr lang="en-US" smtClean="0"/>
              <a:t>Benefits</a:t>
            </a:r>
          </a:p>
        </p:txBody>
      </p:sp>
      <p:sp>
        <p:nvSpPr>
          <p:cNvPr id="35843" name="Text Placeholder 3"/>
          <p:cNvSpPr>
            <a:spLocks noGrp="1"/>
          </p:cNvSpPr>
          <p:nvPr>
            <p:ph type="body" sz="half" idx="3"/>
          </p:nvPr>
        </p:nvSpPr>
        <p:spPr>
          <a:xfrm>
            <a:off x="5026025" y="762000"/>
            <a:ext cx="2289175" cy="555625"/>
          </a:xfrm>
        </p:spPr>
        <p:txBody>
          <a:bodyPr/>
          <a:lstStyle/>
          <a:p>
            <a:r>
              <a:rPr lang="en-US" smtClean="0"/>
              <a:t>Opportunities</a:t>
            </a:r>
          </a:p>
        </p:txBody>
      </p:sp>
      <p:sp>
        <p:nvSpPr>
          <p:cNvPr id="35846" name="Rectangle 10"/>
          <p:cNvSpPr>
            <a:spLocks noChangeArrowheads="1"/>
          </p:cNvSpPr>
          <p:nvPr/>
        </p:nvSpPr>
        <p:spPr bwMode="auto">
          <a:xfrm>
            <a:off x="685800" y="5638800"/>
            <a:ext cx="8001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 b="1" dirty="0">
                <a:solidFill>
                  <a:srgbClr val="C00000"/>
                </a:solidFill>
              </a:rPr>
              <a:t>If the priority is more than about </a:t>
            </a:r>
            <a:r>
              <a:rPr lang="en-US" sz="1200" b="1" dirty="0">
                <a:solidFill>
                  <a:srgbClr val="C00000"/>
                </a:solidFill>
              </a:rPr>
              <a:t>3</a:t>
            </a:r>
            <a:r>
              <a:rPr lang="en-US" sz="1200" b="1" dirty="0" smtClean="0">
                <a:solidFill>
                  <a:srgbClr val="C00000"/>
                </a:solidFill>
              </a:rPr>
              <a:t>% </a:t>
            </a:r>
            <a:r>
              <a:rPr lang="en-US" sz="1200" b="1" dirty="0">
                <a:solidFill>
                  <a:srgbClr val="C00000"/>
                </a:solidFill>
              </a:rPr>
              <a:t>for benefits and </a:t>
            </a:r>
            <a:r>
              <a:rPr lang="en-US" sz="1200" b="1" dirty="0" smtClean="0">
                <a:solidFill>
                  <a:srgbClr val="C00000"/>
                </a:solidFill>
              </a:rPr>
              <a:t>for up to </a:t>
            </a:r>
            <a:r>
              <a:rPr lang="en-US" sz="1200" b="1" dirty="0" smtClean="0">
                <a:solidFill>
                  <a:srgbClr val="C00000"/>
                </a:solidFill>
              </a:rPr>
              <a:t>52</a:t>
            </a:r>
            <a:r>
              <a:rPr lang="en-US" sz="1200" b="1" dirty="0" smtClean="0">
                <a:solidFill>
                  <a:srgbClr val="C00000"/>
                </a:solidFill>
              </a:rPr>
              <a:t>% </a:t>
            </a:r>
            <a:r>
              <a:rPr lang="en-US" sz="1200" b="1" dirty="0">
                <a:solidFill>
                  <a:srgbClr val="C00000"/>
                </a:solidFill>
              </a:rPr>
              <a:t>for opportunities, &gt;5 years is the choice. </a:t>
            </a:r>
          </a:p>
          <a:p>
            <a:pPr eaLnBrk="0" hangingPunct="0">
              <a:spcBef>
                <a:spcPct val="50000"/>
              </a:spcBef>
            </a:pPr>
            <a:r>
              <a:rPr lang="en-US" sz="1200" b="1" dirty="0">
                <a:solidFill>
                  <a:srgbClr val="C00000"/>
                </a:solidFill>
              </a:rPr>
              <a:t>For opportunity priority from </a:t>
            </a:r>
            <a:r>
              <a:rPr lang="en-US" sz="1200" b="1" dirty="0" smtClean="0">
                <a:solidFill>
                  <a:srgbClr val="C00000"/>
                </a:solidFill>
              </a:rPr>
              <a:t>~</a:t>
            </a:r>
            <a:r>
              <a:rPr lang="en-US" sz="1200" b="1" dirty="0" smtClean="0">
                <a:solidFill>
                  <a:srgbClr val="C00000"/>
                </a:solidFill>
              </a:rPr>
              <a:t>52</a:t>
            </a:r>
            <a:r>
              <a:rPr lang="en-US" sz="1200" b="1" dirty="0" smtClean="0">
                <a:solidFill>
                  <a:srgbClr val="C00000"/>
                </a:solidFill>
              </a:rPr>
              <a:t>%-</a:t>
            </a:r>
            <a:r>
              <a:rPr lang="en-US" sz="1200" b="1" dirty="0">
                <a:solidFill>
                  <a:srgbClr val="C00000"/>
                </a:solidFill>
              </a:rPr>
              <a:t>6</a:t>
            </a:r>
            <a:r>
              <a:rPr lang="en-US" sz="1200" b="1" dirty="0" smtClean="0">
                <a:solidFill>
                  <a:srgbClr val="C00000"/>
                </a:solidFill>
              </a:rPr>
              <a:t>5</a:t>
            </a:r>
            <a:r>
              <a:rPr lang="en-US" sz="1200" b="1" dirty="0">
                <a:solidFill>
                  <a:srgbClr val="C00000"/>
                </a:solidFill>
              </a:rPr>
              <a:t>% the alternatives can not be differentiated and at </a:t>
            </a:r>
            <a:r>
              <a:rPr lang="en-US" sz="1200" b="1" dirty="0" smtClean="0">
                <a:solidFill>
                  <a:srgbClr val="C00000"/>
                </a:solidFill>
              </a:rPr>
              <a:t>&gt;65</a:t>
            </a:r>
            <a:r>
              <a:rPr lang="en-US" sz="1200" b="1" dirty="0">
                <a:solidFill>
                  <a:srgbClr val="C00000"/>
                </a:solidFill>
              </a:rPr>
              <a:t>%, the alternative &lt;5 years becomes prominent.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42294"/>
            <a:ext cx="3051076" cy="43576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289918"/>
            <a:ext cx="2983022" cy="4262437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smtClean="0"/>
              <a:t>Sensitivity Analysis Continued</a:t>
            </a:r>
          </a:p>
        </p:txBody>
      </p:sp>
      <p:sp>
        <p:nvSpPr>
          <p:cNvPr id="36866" name="Text Placeholder 2"/>
          <p:cNvSpPr>
            <a:spLocks noGrp="1"/>
          </p:cNvSpPr>
          <p:nvPr>
            <p:ph type="body" idx="1"/>
          </p:nvPr>
        </p:nvSpPr>
        <p:spPr>
          <a:xfrm>
            <a:off x="1905000" y="609600"/>
            <a:ext cx="1828800" cy="533400"/>
          </a:xfrm>
        </p:spPr>
        <p:txBody>
          <a:bodyPr/>
          <a:lstStyle/>
          <a:p>
            <a:r>
              <a:rPr lang="en-US" smtClean="0"/>
              <a:t>Costs</a:t>
            </a:r>
          </a:p>
        </p:txBody>
      </p:sp>
      <p:sp>
        <p:nvSpPr>
          <p:cNvPr id="36867" name="Text Placeholder 3"/>
          <p:cNvSpPr>
            <a:spLocks noGrp="1"/>
          </p:cNvSpPr>
          <p:nvPr>
            <p:ph type="body" sz="half" idx="3"/>
          </p:nvPr>
        </p:nvSpPr>
        <p:spPr>
          <a:xfrm>
            <a:off x="5334000" y="533400"/>
            <a:ext cx="1295400" cy="609600"/>
          </a:xfrm>
        </p:spPr>
        <p:txBody>
          <a:bodyPr/>
          <a:lstStyle/>
          <a:p>
            <a:r>
              <a:rPr lang="en-US" smtClean="0"/>
              <a:t>Risks</a:t>
            </a:r>
          </a:p>
        </p:txBody>
      </p:sp>
      <p:sp>
        <p:nvSpPr>
          <p:cNvPr id="36870" name="Rectangle 10"/>
          <p:cNvSpPr>
            <a:spLocks noChangeArrowheads="1"/>
          </p:cNvSpPr>
          <p:nvPr/>
        </p:nvSpPr>
        <p:spPr bwMode="auto">
          <a:xfrm>
            <a:off x="685800" y="5638800"/>
            <a:ext cx="84582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 b="1" dirty="0">
                <a:solidFill>
                  <a:srgbClr val="C00000"/>
                </a:solidFill>
              </a:rPr>
              <a:t>If the priority is less than about </a:t>
            </a:r>
            <a:r>
              <a:rPr lang="en-US" sz="1200" b="1" dirty="0" smtClean="0">
                <a:solidFill>
                  <a:srgbClr val="C00000"/>
                </a:solidFill>
              </a:rPr>
              <a:t>43% </a:t>
            </a:r>
            <a:r>
              <a:rPr lang="en-US" sz="1200" b="1" dirty="0">
                <a:solidFill>
                  <a:srgbClr val="C00000"/>
                </a:solidFill>
              </a:rPr>
              <a:t>for costs  &gt;5 years is the </a:t>
            </a:r>
            <a:r>
              <a:rPr lang="en-US" sz="1200" b="1" dirty="0" smtClean="0">
                <a:solidFill>
                  <a:srgbClr val="C00000"/>
                </a:solidFill>
              </a:rPr>
              <a:t>choice. </a:t>
            </a:r>
            <a:r>
              <a:rPr lang="en-US" sz="1200" b="1" dirty="0" smtClean="0">
                <a:solidFill>
                  <a:srgbClr val="C00000"/>
                </a:solidFill>
              </a:rPr>
              <a:t>Above </a:t>
            </a:r>
            <a:r>
              <a:rPr lang="en-US" sz="1200" b="1" dirty="0">
                <a:solidFill>
                  <a:srgbClr val="C00000"/>
                </a:solidFill>
              </a:rPr>
              <a:t>5</a:t>
            </a:r>
            <a:r>
              <a:rPr lang="en-US" sz="1200" b="1" dirty="0" smtClean="0">
                <a:solidFill>
                  <a:srgbClr val="C00000"/>
                </a:solidFill>
              </a:rPr>
              <a:t>0</a:t>
            </a:r>
            <a:r>
              <a:rPr lang="en-US" sz="1200" b="1" dirty="0">
                <a:solidFill>
                  <a:srgbClr val="C00000"/>
                </a:solidFill>
              </a:rPr>
              <a:t>%, &lt;5 years is the choice</a:t>
            </a:r>
          </a:p>
          <a:p>
            <a:pPr eaLnBrk="0" hangingPunct="0">
              <a:spcBef>
                <a:spcPct val="50000"/>
              </a:spcBef>
            </a:pPr>
            <a:r>
              <a:rPr lang="en-US" sz="1200" b="1" dirty="0">
                <a:solidFill>
                  <a:srgbClr val="C00000"/>
                </a:solidFill>
              </a:rPr>
              <a:t>For any risk priority the alternative &gt;5 years is prominent.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95400"/>
            <a:ext cx="2880989" cy="40100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295400"/>
            <a:ext cx="2853641" cy="4037806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Conclusions</a:t>
            </a:r>
          </a:p>
        </p:txBody>
      </p:sp>
      <p:sp>
        <p:nvSpPr>
          <p:cNvPr id="37890" name="Content Placeholder 4"/>
          <p:cNvSpPr>
            <a:spLocks noGrp="1"/>
          </p:cNvSpPr>
          <p:nvPr>
            <p:ph sz="quarter" idx="2"/>
          </p:nvPr>
        </p:nvSpPr>
        <p:spPr>
          <a:xfrm>
            <a:off x="1676400" y="1447800"/>
            <a:ext cx="6324600" cy="4419600"/>
          </a:xfrm>
        </p:spPr>
        <p:txBody>
          <a:bodyPr/>
          <a:lstStyle/>
          <a:p>
            <a:r>
              <a:rPr lang="en-US" smtClean="0"/>
              <a:t>Dip &amp; Squeeze might be a cash cow after all</a:t>
            </a:r>
          </a:p>
        </p:txBody>
      </p:sp>
      <p:pic>
        <p:nvPicPr>
          <p:cNvPr id="37891" name="Picture 2" descr="http://www.winontradesports.com/cashcow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3276600"/>
            <a:ext cx="342900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8"/>
          <p:cNvPicPr>
            <a:picLocks noChangeAspect="1"/>
          </p:cNvPicPr>
          <p:nvPr/>
        </p:nvPicPr>
        <p:blipFill>
          <a:blip r:embed="rId3"/>
          <a:srcRect l="59152" t="20892" r="4697" b="32399"/>
          <a:stretch>
            <a:fillRect/>
          </a:stretch>
        </p:blipFill>
        <p:spPr bwMode="auto">
          <a:xfrm rot="-7850264">
            <a:off x="4233863" y="1906588"/>
            <a:ext cx="1006475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Questions?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r>
              <a:rPr lang="en-US" smtClean="0"/>
              <a:t>Thank you!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915400" cy="1447800"/>
          </a:xfrm>
        </p:spPr>
        <p:txBody>
          <a:bodyPr/>
          <a:lstStyle/>
          <a:p>
            <a:r>
              <a:rPr lang="en-US" smtClean="0"/>
              <a:t>      The alternatives (future of “dip &amp; squeeze”???)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 t="46231" b="-1089"/>
          <a:stretch>
            <a:fillRect/>
          </a:stretch>
        </p:blipFill>
        <p:spPr bwMode="auto">
          <a:xfrm>
            <a:off x="1676400" y="3505200"/>
            <a:ext cx="61912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8229600" cy="4525963"/>
          </a:xfrm>
        </p:spPr>
        <p:txBody>
          <a:bodyPr/>
          <a:lstStyle/>
          <a:p>
            <a:pPr lvl="1"/>
            <a:r>
              <a:rPr lang="en-US" sz="2000" smtClean="0"/>
              <a:t>Will it last more than 5 years, or</a:t>
            </a:r>
          </a:p>
          <a:p>
            <a:pPr lvl="1"/>
            <a:r>
              <a:rPr lang="en-US" sz="2000" smtClean="0"/>
              <a:t>Diminish before 5 years</a:t>
            </a:r>
          </a:p>
          <a:p>
            <a:endParaRPr lang="en-US" smtClean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Content Placeholder 2"/>
          <p:cNvSpPr>
            <a:spLocks noGrp="1"/>
          </p:cNvSpPr>
          <p:nvPr>
            <p:ph idx="4294967295"/>
          </p:nvPr>
        </p:nvSpPr>
        <p:spPr>
          <a:xfrm>
            <a:off x="228600" y="3352800"/>
            <a:ext cx="8229600" cy="3276600"/>
          </a:xfrm>
        </p:spPr>
        <p:txBody>
          <a:bodyPr/>
          <a:lstStyle/>
          <a:p>
            <a:pPr lvl="1">
              <a:buFont typeface="Wingdings" pitchFamily="2" charset="2"/>
              <a:buNone/>
            </a:pPr>
            <a:r>
              <a:rPr lang="en-US" b="1" u="sng" dirty="0" smtClean="0"/>
              <a:t>Decisions Made from the results</a:t>
            </a:r>
            <a:r>
              <a:rPr lang="en-US" sz="2000" b="1" dirty="0" smtClean="0"/>
              <a:t>		</a:t>
            </a:r>
            <a:r>
              <a:rPr lang="en-US" sz="2000" b="1" u="sng" dirty="0" smtClean="0"/>
              <a:t>&gt; 5yr	&lt;5yr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Capital Investment				Yes	No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Process improvement 			Yes	No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Sales &amp; Marketing investment		Yes	No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International Expansion			Yes	No</a:t>
            </a:r>
          </a:p>
        </p:txBody>
      </p:sp>
      <p:sp>
        <p:nvSpPr>
          <p:cNvPr id="39938" name="Title 1"/>
          <p:cNvSpPr>
            <a:spLocks noGrp="1"/>
          </p:cNvSpPr>
          <p:nvPr>
            <p:ph type="title" idx="4294967295"/>
          </p:nvPr>
        </p:nvSpPr>
        <p:spPr>
          <a:xfrm>
            <a:off x="76200" y="228600"/>
            <a:ext cx="8915400" cy="1447800"/>
          </a:xfrm>
        </p:spPr>
        <p:txBody>
          <a:bodyPr/>
          <a:lstStyle/>
          <a:p>
            <a:r>
              <a:rPr lang="en-US" smtClean="0">
                <a:solidFill>
                  <a:srgbClr val="C00000"/>
                </a:solidFill>
              </a:rPr>
              <a:t>      Benefits of the decision</a:t>
            </a:r>
          </a:p>
        </p:txBody>
      </p:sp>
      <p:sp>
        <p:nvSpPr>
          <p:cNvPr id="39941" name="Content Placeholder 2"/>
          <p:cNvSpPr>
            <a:spLocks/>
          </p:cNvSpPr>
          <p:nvPr/>
        </p:nvSpPr>
        <p:spPr bwMode="auto">
          <a:xfrm>
            <a:off x="228600" y="1295400"/>
            <a:ext cx="8686800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Font typeface="Wingdings" pitchFamily="2" charset="2"/>
              <a:buNone/>
            </a:pPr>
            <a:r>
              <a:rPr lang="en-US" sz="2000" b="1">
                <a:latin typeface="Calibri" pitchFamily="34" charset="0"/>
              </a:rPr>
              <a:t>Our decision takes into account many more criteria than the traditional ROI  / discounted cash flows assessment.  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None/>
            </a:pPr>
            <a:r>
              <a:rPr lang="en-US" sz="2000" b="1">
                <a:latin typeface="Calibri" pitchFamily="34" charset="0"/>
              </a:rPr>
              <a:t>In using the ANP approach we utilized the BOCR model to predict the time frame  of &gt;  or &lt; five year.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None/>
            </a:pPr>
            <a:r>
              <a:rPr lang="en-US" sz="2000" b="1">
                <a:latin typeface="Calibri" pitchFamily="34" charset="0"/>
              </a:rPr>
              <a:t>Five years is a typical amount of time that corporations use in the project decision making process.  </a:t>
            </a:r>
            <a:endParaRPr lang="en-US" sz="2800">
              <a:latin typeface="Calibri" pitchFamily="34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76200" y="-228600"/>
            <a:ext cx="8915400" cy="1447800"/>
          </a:xfrm>
        </p:spPr>
        <p:txBody>
          <a:bodyPr/>
          <a:lstStyle/>
          <a:p>
            <a:r>
              <a:rPr lang="en-US" smtClean="0"/>
              <a:t>      Strategic criteria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571500" y="1295400"/>
            <a:ext cx="8229600" cy="4525963"/>
          </a:xfrm>
        </p:spPr>
        <p:txBody>
          <a:bodyPr/>
          <a:lstStyle/>
          <a:p>
            <a:pPr lvl="1"/>
            <a:r>
              <a:rPr lang="en-US" sz="2000" smtClean="0"/>
              <a:t>Market share</a:t>
            </a:r>
          </a:p>
          <a:p>
            <a:pPr lvl="2"/>
            <a:r>
              <a:rPr lang="en-US" sz="1600" smtClean="0"/>
              <a:t>How will be the market share response</a:t>
            </a:r>
          </a:p>
          <a:p>
            <a:pPr lvl="1"/>
            <a:r>
              <a:rPr lang="en-US" sz="2000" smtClean="0"/>
              <a:t>Profitability</a:t>
            </a:r>
          </a:p>
          <a:p>
            <a:pPr lvl="2"/>
            <a:r>
              <a:rPr lang="en-US" sz="1600" smtClean="0"/>
              <a:t>How  profit is going to be affected</a:t>
            </a:r>
          </a:p>
          <a:p>
            <a:pPr lvl="1"/>
            <a:r>
              <a:rPr lang="en-US" sz="2000" smtClean="0"/>
              <a:t>Brand recognition</a:t>
            </a:r>
          </a:p>
          <a:p>
            <a:pPr lvl="2"/>
            <a:r>
              <a:rPr lang="en-US" sz="1600" smtClean="0"/>
              <a:t>Will this product enhance the Heinz brand</a:t>
            </a:r>
          </a:p>
          <a:p>
            <a:endParaRPr lang="en-US" smtClean="0"/>
          </a:p>
        </p:txBody>
      </p:sp>
      <p:pic>
        <p:nvPicPr>
          <p:cNvPr id="16387" name="Picture 3"/>
          <p:cNvPicPr>
            <a:picLocks noChangeAspect="1"/>
          </p:cNvPicPr>
          <p:nvPr/>
        </p:nvPicPr>
        <p:blipFill>
          <a:blip r:embed="rId2"/>
          <a:srcRect l="18629" t="14989" r="2032" b="1527"/>
          <a:stretch>
            <a:fillRect/>
          </a:stretch>
        </p:blipFill>
        <p:spPr bwMode="auto">
          <a:xfrm>
            <a:off x="2667000" y="3310296"/>
            <a:ext cx="3981450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9525" y="0"/>
            <a:ext cx="8839200" cy="1066800"/>
          </a:xfrm>
        </p:spPr>
        <p:txBody>
          <a:bodyPr/>
          <a:lstStyle/>
          <a:p>
            <a:r>
              <a:rPr lang="en-US" smtClean="0"/>
              <a:t>      BOCR model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43000" y="1752600"/>
            <a:ext cx="2971800" cy="1928446"/>
          </a:xfrm>
          <a:solidFill>
            <a:srgbClr val="92D050"/>
          </a:solidFill>
          <a:effectLst>
            <a:reflection stA="67000" endPos="49000" dir="5400000" sy="-100000" algn="bl" rotWithShape="0"/>
          </a:effectLst>
          <a:scene3d>
            <a:camera prst="orthographicFront">
              <a:rot lat="0" lon="0" rev="21299999"/>
            </a:camera>
            <a:lightRig rig="threePt" dir="t"/>
          </a:scene3d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Benefits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Acceptability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Profitability</a:t>
            </a:r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1371600" y="4876799"/>
            <a:ext cx="3429000" cy="1371599"/>
          </a:xfrm>
          <a:prstGeom prst="rect">
            <a:avLst/>
          </a:prstGeom>
          <a:solidFill>
            <a:srgbClr val="FFC000"/>
          </a:solidFill>
          <a:effectLst>
            <a:reflection stA="45000" endPos="30000" dir="5400000" sy="-100000" algn="bl" rotWithShape="0"/>
          </a:effectLst>
          <a:scene3d>
            <a:camera prst="orthographicFront">
              <a:rot lat="300000" lon="0" rev="300000"/>
            </a:camera>
            <a:lightRig rig="threePt" dir="t"/>
          </a:scene3d>
        </p:spPr>
        <p:txBody>
          <a:bodyPr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Costs</a:t>
            </a:r>
          </a:p>
          <a:p>
            <a:pPr lvl="1">
              <a:defRPr/>
            </a:pPr>
            <a:r>
              <a:rPr lang="en-US" dirty="0" smtClean="0">
                <a:solidFill>
                  <a:schemeClr val="accent1"/>
                </a:solidFill>
              </a:rPr>
              <a:t>logistics</a:t>
            </a:r>
          </a:p>
          <a:p>
            <a:pPr lvl="1">
              <a:defRPr/>
            </a:pPr>
            <a:r>
              <a:rPr lang="en-US" dirty="0" smtClean="0">
                <a:solidFill>
                  <a:schemeClr val="accent1"/>
                </a:solidFill>
              </a:rPr>
              <a:t>Process</a:t>
            </a:r>
          </a:p>
          <a:p>
            <a:pPr lvl="1">
              <a:defRPr/>
            </a:pPr>
            <a:r>
              <a:rPr lang="en-US" dirty="0" smtClean="0">
                <a:solidFill>
                  <a:schemeClr val="accent1"/>
                </a:solidFill>
              </a:rPr>
              <a:t>Sales &amp; marketing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5067300" y="4648198"/>
            <a:ext cx="3200400" cy="1600200"/>
          </a:xfrm>
          <a:prstGeom prst="rect">
            <a:avLst/>
          </a:prstGeom>
          <a:solidFill>
            <a:srgbClr val="FF0000"/>
          </a:solidFill>
          <a:effectLst>
            <a:outerShdw blurRad="50800" dist="50800" dir="21540000" algn="ctr" rotWithShape="0">
              <a:srgbClr val="000000">
                <a:alpha val="71000"/>
              </a:srgbClr>
            </a:outerShdw>
            <a:reflection stA="45000" endPos="21000" dist="50800" dir="5400000" sy="-100000" algn="bl" rotWithShape="0"/>
          </a:effectLst>
          <a:scene3d>
            <a:camera prst="orthographicFront">
              <a:rot lat="0" lon="0" rev="21299999"/>
            </a:camera>
            <a:lightRig rig="threePt" dir="t"/>
          </a:scene3d>
        </p:spPr>
        <p:txBody>
          <a:bodyPr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Risks</a:t>
            </a:r>
          </a:p>
          <a:p>
            <a:pPr lvl="1">
              <a:defRPr/>
            </a:pPr>
            <a:r>
              <a:rPr lang="en-US" dirty="0">
                <a:solidFill>
                  <a:srgbClr val="92D050"/>
                </a:solidFill>
              </a:rPr>
              <a:t>Market share</a:t>
            </a:r>
          </a:p>
          <a:p>
            <a:pPr lvl="1">
              <a:defRPr/>
            </a:pPr>
            <a:r>
              <a:rPr lang="en-US" dirty="0">
                <a:solidFill>
                  <a:srgbClr val="92D050"/>
                </a:solidFill>
              </a:rPr>
              <a:t>Profitability</a:t>
            </a:r>
          </a:p>
          <a:p>
            <a:pPr lvl="1">
              <a:defRPr/>
            </a:pPr>
            <a:r>
              <a:rPr lang="en-US" dirty="0">
                <a:solidFill>
                  <a:srgbClr val="92D050"/>
                </a:solidFill>
              </a:rPr>
              <a:t>Global distribution network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4648200" y="1143000"/>
            <a:ext cx="4191000" cy="2057400"/>
          </a:xfrm>
          <a:prstGeom prst="rect">
            <a:avLst/>
          </a:prstGeom>
          <a:solidFill>
            <a:srgbClr val="00B050"/>
          </a:solidFill>
          <a:effectLst>
            <a:reflection stA="45000" endPos="55000" dist="50800" dir="5400000" sy="-100000" algn="bl" rotWithShape="0"/>
          </a:effectLst>
          <a:scene3d>
            <a:camera prst="orthographicFront">
              <a:rot lat="21299999" lon="0" rev="300000"/>
            </a:camera>
            <a:lightRig rig="threePt" dir="t"/>
          </a:scene3d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Opportunities</a:t>
            </a:r>
          </a:p>
          <a:p>
            <a:pPr lvl="1">
              <a:defRPr/>
            </a:pPr>
            <a:r>
              <a:rPr lang="en-US" dirty="0" smtClean="0">
                <a:solidFill>
                  <a:schemeClr val="accent1"/>
                </a:solidFill>
              </a:rPr>
              <a:t>Market share</a:t>
            </a:r>
          </a:p>
          <a:p>
            <a:pPr lvl="1">
              <a:defRPr/>
            </a:pPr>
            <a:r>
              <a:rPr lang="en-US" dirty="0" smtClean="0">
                <a:solidFill>
                  <a:schemeClr val="accent1"/>
                </a:solidFill>
              </a:rPr>
              <a:t>Profitability</a:t>
            </a:r>
          </a:p>
          <a:p>
            <a:pPr lvl="1">
              <a:defRPr/>
            </a:pPr>
            <a:r>
              <a:rPr lang="en-US" dirty="0" smtClean="0">
                <a:solidFill>
                  <a:schemeClr val="accent1"/>
                </a:solidFill>
              </a:rPr>
              <a:t>Global distribution network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Acceptability benefits</a:t>
            </a:r>
          </a:p>
        </p:txBody>
      </p:sp>
      <p:pic>
        <p:nvPicPr>
          <p:cNvPr id="1843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163638"/>
            <a:ext cx="6129338" cy="569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Profitability benefits</a:t>
            </a:r>
          </a:p>
        </p:txBody>
      </p:sp>
      <p:pic>
        <p:nvPicPr>
          <p:cNvPr id="19458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219200"/>
            <a:ext cx="5395913" cy="530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Market share opportunities</a:t>
            </a:r>
          </a:p>
        </p:txBody>
      </p:sp>
      <p:pic>
        <p:nvPicPr>
          <p:cNvPr id="21506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295400"/>
            <a:ext cx="6369050" cy="515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1640</TotalTime>
  <Words>419</Words>
  <Application>Microsoft Office PowerPoint</Application>
  <PresentationFormat>On-screen Show (4:3)</PresentationFormat>
  <Paragraphs>79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What will be the future of Heinz ‘dip and squeeze’: ± 5 years??? Decision Making  in a Complex Environment Final Project    Paul Pryblo and Tamanna Sultana  </vt:lpstr>
      <vt:lpstr>Background</vt:lpstr>
      <vt:lpstr>      The alternatives (future of “dip &amp; squeeze”???)</vt:lpstr>
      <vt:lpstr>      Benefits of the decision</vt:lpstr>
      <vt:lpstr>      Strategic criteria</vt:lpstr>
      <vt:lpstr>      BOCR model</vt:lpstr>
      <vt:lpstr>Acceptability benefits</vt:lpstr>
      <vt:lpstr>Profitability benefits</vt:lpstr>
      <vt:lpstr>Market share opportunities</vt:lpstr>
      <vt:lpstr>Profitability opportunities</vt:lpstr>
      <vt:lpstr>Global opportunities</vt:lpstr>
      <vt:lpstr>Logistics costs</vt:lpstr>
      <vt:lpstr>Process costs</vt:lpstr>
      <vt:lpstr>Sales and marketing costs</vt:lpstr>
      <vt:lpstr>Market share risks</vt:lpstr>
      <vt:lpstr>Profitability risks</vt:lpstr>
      <vt:lpstr>Global risks</vt:lpstr>
      <vt:lpstr>Priorities</vt:lpstr>
      <vt:lpstr>Ratings to set priority of BOCR</vt:lpstr>
      <vt:lpstr>Results</vt:lpstr>
      <vt:lpstr>Sensitivity Analysis</vt:lpstr>
      <vt:lpstr>Sensitivity Analysis Continued</vt:lpstr>
      <vt:lpstr>Conclusions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Spectra Geodemographic Analysis:  Ketchup Category</dc:title>
  <dc:creator>Vivian Pavlov</dc:creator>
  <cp:lastModifiedBy>GPCL</cp:lastModifiedBy>
  <cp:revision>150</cp:revision>
  <cp:lastPrinted>1601-01-01T00:00:00Z</cp:lastPrinted>
  <dcterms:created xsi:type="dcterms:W3CDTF">2010-04-02T17:43:48Z</dcterms:created>
  <dcterms:modified xsi:type="dcterms:W3CDTF">2011-10-17T23:54:46Z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TC010900281033</vt:lpwstr>
  </property>
</Properties>
</file>