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74" d="100"/>
          <a:sy n="74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umrfs4\acct-groups\SHRFinancial\JJ\Sleep%20Monthly%20Reports\09%20Sep%20-%202013\Sleep%20-%20Reconciling%20Fieldglass%20Charges_as%20of%20Sept%202013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Ratings</a:t>
            </a:r>
          </a:p>
        </c:rich>
      </c:tx>
      <c:layout>
        <c:manualLayout>
          <c:xMode val="edge"/>
          <c:yMode val="edge"/>
          <c:x val="0.42627692371786857"/>
          <c:y val="2.777777777777777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'2374 (Rick)'!$D$89</c:f>
              <c:strCache>
                <c:ptCount val="1"/>
                <c:pt idx="0">
                  <c:v>Benefits</c:v>
                </c:pt>
              </c:strCache>
            </c:strRef>
          </c:tx>
          <c:marker>
            <c:symbol val="none"/>
          </c:marker>
          <c:cat>
            <c:strRef>
              <c:f>'2374 (Rick)'!$E$88:$G$88</c:f>
              <c:strCache>
                <c:ptCount val="3"/>
                <c:pt idx="0">
                  <c:v>Hybrid</c:v>
                </c:pt>
                <c:pt idx="1">
                  <c:v>Market District</c:v>
                </c:pt>
                <c:pt idx="2">
                  <c:v>Good Cents</c:v>
                </c:pt>
              </c:strCache>
            </c:strRef>
          </c:cat>
          <c:val>
            <c:numRef>
              <c:f>'2374 (Rick)'!$E$89:$G$89</c:f>
              <c:numCache>
                <c:formatCode>_(* #,##0.000_);_(* \(#,##0.000\);_(* "-"??_);_(@_)</c:formatCode>
                <c:ptCount val="3"/>
                <c:pt idx="0">
                  <c:v>0.29349999999999998</c:v>
                </c:pt>
                <c:pt idx="1">
                  <c:v>0.44750000000000001</c:v>
                </c:pt>
                <c:pt idx="2">
                  <c:v>0.25879999999999997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'2374 (Rick)'!$D$90</c:f>
              <c:strCache>
                <c:ptCount val="1"/>
                <c:pt idx="0">
                  <c:v>Opportunities</c:v>
                </c:pt>
              </c:strCache>
            </c:strRef>
          </c:tx>
          <c:marker>
            <c:symbol val="none"/>
          </c:marker>
          <c:cat>
            <c:strRef>
              <c:f>'2374 (Rick)'!$E$88:$G$88</c:f>
              <c:strCache>
                <c:ptCount val="3"/>
                <c:pt idx="0">
                  <c:v>Hybrid</c:v>
                </c:pt>
                <c:pt idx="1">
                  <c:v>Market District</c:v>
                </c:pt>
                <c:pt idx="2">
                  <c:v>Good Cents</c:v>
                </c:pt>
              </c:strCache>
            </c:strRef>
          </c:cat>
          <c:val>
            <c:numRef>
              <c:f>'2374 (Rick)'!$E$90:$G$90</c:f>
              <c:numCache>
                <c:formatCode>_(* #,##0.000_);_(* \(#,##0.000\);_(* "-"??_);_(@_)</c:formatCode>
                <c:ptCount val="3"/>
                <c:pt idx="0">
                  <c:v>0.22438</c:v>
                </c:pt>
                <c:pt idx="1">
                  <c:v>0.45398100000000002</c:v>
                </c:pt>
                <c:pt idx="2">
                  <c:v>0.32163999999999998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'2374 (Rick)'!$D$91</c:f>
              <c:strCache>
                <c:ptCount val="1"/>
                <c:pt idx="0">
                  <c:v>Costs </c:v>
                </c:pt>
              </c:strCache>
            </c:strRef>
          </c:tx>
          <c:marker>
            <c:symbol val="none"/>
          </c:marker>
          <c:cat>
            <c:strRef>
              <c:f>'2374 (Rick)'!$E$88:$G$88</c:f>
              <c:strCache>
                <c:ptCount val="3"/>
                <c:pt idx="0">
                  <c:v>Hybrid</c:v>
                </c:pt>
                <c:pt idx="1">
                  <c:v>Market District</c:v>
                </c:pt>
                <c:pt idx="2">
                  <c:v>Good Cents</c:v>
                </c:pt>
              </c:strCache>
            </c:strRef>
          </c:cat>
          <c:val>
            <c:numRef>
              <c:f>'2374 (Rick)'!$E$91:$G$91</c:f>
              <c:numCache>
                <c:formatCode>_(* #,##0.000_);_(* \(#,##0.000\);_(* "-"??_);_(@_)</c:formatCode>
                <c:ptCount val="3"/>
                <c:pt idx="0">
                  <c:v>0.42740600000000001</c:v>
                </c:pt>
                <c:pt idx="1">
                  <c:v>0.36684299999999997</c:v>
                </c:pt>
                <c:pt idx="2">
                  <c:v>0.20575099999999999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'2374 (Rick)'!$D$92</c:f>
              <c:strCache>
                <c:ptCount val="1"/>
                <c:pt idx="0">
                  <c:v>Risks</c:v>
                </c:pt>
              </c:strCache>
            </c:strRef>
          </c:tx>
          <c:marker>
            <c:symbol val="none"/>
          </c:marker>
          <c:cat>
            <c:strRef>
              <c:f>'2374 (Rick)'!$E$88:$G$88</c:f>
              <c:strCache>
                <c:ptCount val="3"/>
                <c:pt idx="0">
                  <c:v>Hybrid</c:v>
                </c:pt>
                <c:pt idx="1">
                  <c:v>Market District</c:v>
                </c:pt>
                <c:pt idx="2">
                  <c:v>Good Cents</c:v>
                </c:pt>
              </c:strCache>
            </c:strRef>
          </c:cat>
          <c:val>
            <c:numRef>
              <c:f>'2374 (Rick)'!$E$92:$G$92</c:f>
              <c:numCache>
                <c:formatCode>_(* #,##0.000_);_(* \(#,##0.000\);_(* "-"??_);_(@_)</c:formatCode>
                <c:ptCount val="3"/>
                <c:pt idx="0">
                  <c:v>0.31</c:v>
                </c:pt>
                <c:pt idx="1">
                  <c:v>0.217</c:v>
                </c:pt>
                <c:pt idx="2">
                  <c:v>0.47199999999999998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953088"/>
        <c:axId val="164963072"/>
      </c:lineChart>
      <c:catAx>
        <c:axId val="164953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4963072"/>
        <c:crosses val="autoZero"/>
        <c:auto val="1"/>
        <c:lblAlgn val="ctr"/>
        <c:lblOffset val="100"/>
        <c:noMultiLvlLbl val="0"/>
      </c:catAx>
      <c:valAx>
        <c:axId val="164963072"/>
        <c:scaling>
          <c:orientation val="minMax"/>
        </c:scaling>
        <c:delete val="0"/>
        <c:axPos val="l"/>
        <c:majorGridlines/>
        <c:numFmt formatCode="_(* #,##0.000_);_(* \(#,##0.000\);_(* &quot;-&quot;??_);_(@_)" sourceLinked="1"/>
        <c:majorTickMark val="out"/>
        <c:minorTickMark val="none"/>
        <c:tickLblPos val="nextTo"/>
        <c:crossAx val="1649530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7CA5-2B2D-4064-AD55-791F8DACAD95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4446-B4D9-4561-AC9A-9A5CB4B807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7CA5-2B2D-4064-AD55-791F8DACAD95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4446-B4D9-4561-AC9A-9A5CB4B807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7CA5-2B2D-4064-AD55-791F8DACAD95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4446-B4D9-4561-AC9A-9A5CB4B807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7CA5-2B2D-4064-AD55-791F8DACAD95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4446-B4D9-4561-AC9A-9A5CB4B807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7CA5-2B2D-4064-AD55-791F8DACAD95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4446-B4D9-4561-AC9A-9A5CB4B807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7CA5-2B2D-4064-AD55-791F8DACAD95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4446-B4D9-4561-AC9A-9A5CB4B807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7CA5-2B2D-4064-AD55-791F8DACAD95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4446-B4D9-4561-AC9A-9A5CB4B807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7CA5-2B2D-4064-AD55-791F8DACAD95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4446-B4D9-4561-AC9A-9A5CB4B807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7CA5-2B2D-4064-AD55-791F8DACAD95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4446-B4D9-4561-AC9A-9A5CB4B807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7CA5-2B2D-4064-AD55-791F8DACAD95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4446-B4D9-4561-AC9A-9A5CB4B807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7CA5-2B2D-4064-AD55-791F8DACAD95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674446-B4D9-4561-AC9A-9A5CB4B807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9674446-B4D9-4561-AC9A-9A5CB4B807F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0E17CA5-2B2D-4064-AD55-791F8DACAD95}" type="datetimeFigureOut">
              <a:rPr lang="en-US" smtClean="0"/>
              <a:t>10/15/2013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u37aiKSVxpMC8M&amp;tbnid=JMdsFLqLnxpsQM:&amp;ved=0CAUQjRw&amp;url=http://moneysavingmom.com/store_deals/category/giant-eagle&amp;ei=txJbUu6lD7Gq4APyxoCQCw&amp;bvm=bv.53899372,d.dmg&amp;psig=AFQjCNGX8XWNUXALpqheOs30JYm_dOg5Nw&amp;ust=138178667227454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/url?sa=i&amp;rct=j&amp;q=&amp;esrc=s&amp;frm=1&amp;source=images&amp;cd=&amp;cad=rja&amp;docid=cRl7POM1N8rf2M&amp;tbnid=MSlMeQXbSQYwjM:&amp;ved=0CAUQjRw&amp;url=http://www.post-gazette.com/stories/business/news/giant-eagles-lock-joins-industry-effort-to-keep-shoppers-spending-in-holiday-season-657084/&amp;ei=IKhcUuaDMofH4AOYj4HQDw&amp;bvm=bv.53899372,d.dmg&amp;psig=AFQjCNFTeIcHAoA2nssuw-uhPzjlqQBCqg&amp;ust=138189042071614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google.com/url?sa=i&amp;rct=j&amp;q=&amp;esrc=s&amp;frm=1&amp;source=images&amp;cd=&amp;cad=rja&amp;docid=re7CZ7XkfmKlDM&amp;tbnid=8RFB_0nstuRO5M:&amp;ved=0CAUQjRw&amp;url=http://www.thebudgetfashionista.com/archive/why-we-love-costco/&amp;ei=zJVcUpbbM4Wu4AOBloDIAw&amp;bvm=bv.53899372,d.dmg&amp;psig=AFQjCNH3cWhKLs0DbzZ3hLs5lJiffAdmCA&amp;ust=1381885753623229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www.google.com/url?sa=i&amp;rct=j&amp;q=&amp;esrc=s&amp;frm=1&amp;source=images&amp;cd=&amp;cad=rja&amp;docid=4eckendddAvHyM&amp;tbnid=MU2eCFzPlCFmqM:&amp;ved=0CAUQjRw&amp;url=http://seedebtrun.com/2012/02/too-proud-to-shop-at-aldi.html&amp;ei=xpRcUrPGBLOx4APQjYBo&amp;bvm=bv.53899372,d.dmg&amp;psig=AFQjCNEXpelIweMvBo4Hu8YINXs2nBKqUg&amp;ust=1381885496146377" TargetMode="External"/><Relationship Id="rId12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HA2QoNCHqvL32M&amp;tbnid=a0P4IrVTgT6mDM:&amp;ved=0CAUQjRw&amp;url=http://www.theartofdoingstuff.com/bloggers-make-money-with-amazon/&amp;ei=kpVcUpysKbeg4APMyYEo&amp;bvm=bv.53899372,d.dmg&amp;psig=AFQjCNGhM3f7nXFPzj3dLjX2KeoGuoFTpg&amp;ust=1381885692050561" TargetMode="Externa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hyperlink" Target="http://www.google.com/url?sa=i&amp;rct=j&amp;q=&amp;esrc=s&amp;frm=1&amp;source=images&amp;cd=&amp;cad=rja&amp;docid=niMe4blWEMYoUM&amp;tbnid=vrm1hEiE43mhwM:&amp;ved=0CAUQjRw&amp;url=http://potomaclocal.com/2012/01/12/food-lion-stores-returning-to-area/&amp;ei=S5VcUvzEHYLC4AOPrIGICw&amp;bvm=bv.53899372,d.dmg&amp;psig=AFQjCNEYbIDkw4APhqZc8AYezn4tvDB-6g&amp;ust=1381885635080059" TargetMode="External"/><Relationship Id="rId5" Type="http://schemas.openxmlformats.org/officeDocument/2006/relationships/hyperlink" Target="http://www.google.com/url?sa=i&amp;rct=j&amp;q=&amp;esrc=s&amp;frm=1&amp;source=images&amp;cd=&amp;cad=rja&amp;docid=Wqiv5Vi2Vsn6MM&amp;tbnid=vbKYyHhsjy3TOM:&amp;ved=0CAUQjRw&amp;url=http://postgradproblems.com/whole-foods-employee-hilariously-blasts-company-in-resignation-letter/&amp;ei=n5RcUq-4BJix4APgnoDwBA&amp;bvm=bv.53899372,d.dmg&amp;psig=AFQjCNHu8_o7fqHKFLPWym9x3wbhpBqTEQ&amp;ust=1381885465673286" TargetMode="External"/><Relationship Id="rId15" Type="http://schemas.openxmlformats.org/officeDocument/2006/relationships/hyperlink" Target="http://www.google.com/url?sa=i&amp;rct=j&amp;q=&amp;esrc=s&amp;frm=1&amp;source=images&amp;cd=&amp;cad=rja&amp;docid=r0e4pzRksYqTDM&amp;tbnid=T7zktk68ar2OCM:&amp;ved=0CAUQjRw&amp;url=http://www.forbes.com/sites/glennllopis/2011/09/05/why-trader-joes-stands-out-from-all-the-rest-in-the-grocery-business/&amp;ei=apdcUuOCLpLF4AOE8oGwCA&amp;bvm=bv.53899372,d.dmg&amp;psig=AFQjCNHLQxpcFns_z_452TRpSrfxSXJZMg&amp;ust=1381886154245493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hyperlink" Target="http://www.google.com/url?sa=i&amp;rct=j&amp;q=&amp;esrc=s&amp;frm=1&amp;source=images&amp;cd=&amp;cad=rja&amp;docid=CVY5IuJL3mkNVM&amp;tbnid=yC4uI4iUJG5L9M:&amp;ved=0CAUQjRw&amp;url=http://www.clevelandleader.com/node/12646&amp;ei=ApVcUvX2Fq-24APP2oCYCg&amp;bvm=bv.53899372,d.dmg&amp;psig=AFQjCNGe47E-Z2bLvUSqPzRekqYtobpWfw&amp;ust=1381885563079112" TargetMode="External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u37aiKSVxpMC8M&amp;tbnid=JMdsFLqLnxpsQM:&amp;ved=0CAUQjRw&amp;url=http://moneysavingmom.com/store_deals/category/giant-eagle&amp;ei=txJbUu6lD7Gq4APyxoCQCw&amp;bvm=bv.53899372,d.dmg&amp;psig=AFQjCNGX8XWNUXALpqheOs30JYm_dOg5Nw&amp;ust=138178667227454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docid=CVY5IuJL3mkNVM&amp;tbnid=yC4uI4iUJG5L9M:&amp;ved=0CAUQjRw&amp;url=http://www.clevelandleader.com/node/12646&amp;ei=URNbUpGJGray4APkyoG4CA&amp;bvm=bv.53899372,d.dmg&amp;psig=AFQjCNGX8XWNUXALpqheOs30JYm_dOg5Nw&amp;ust=138178667227454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&amp;esrc=s&amp;frm=1&amp;source=images&amp;cd=&amp;cad=rja&amp;docid=AkU3b8T4Kw3b3M&amp;tbnid=JwcZnohcDfK6NM:&amp;ved=0CAUQjRw&amp;url=http://ilovetogossip.com/are-fuel-perks-worth-it/&amp;ei=pZxcUsiTCZTb4APQyICYCw&amp;bvm=bv.53899372,d.dmg&amp;psig=AFQjCNEm9C-rB5Apt-ephV2nSQK3AyRr6g&amp;ust=138188746498895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docid=o2KaFDFVijmDGM&amp;tbnid=bQWWLZNaLoVH9M:&amp;ved=0CAUQjRw&amp;url=http://rustwire.com/2012/01/19/sprawl-under-any-other-name-is-still-sprawl-strongsville/&amp;ei=6RNbUp-VBe-44APE9oCgDg&amp;bvm=bv.53899372,d.dmg&amp;psig=AFQjCNG-_c1jN-g9c8c06sK5SjK2pINaeQ&amp;ust=138178691969487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frm=1&amp;source=images&amp;cd=&amp;cad=rja&amp;docid=O9nEdC0MTVCe8M&amp;tbnid=9NNo1eg9DJl5oM:&amp;ved=0CAUQjRw&amp;url=http://simplyfrugalliving.com/category/good-cents-grocery/&amp;ei=XRRbUr7WF6fa4APdxIGIBg&amp;bvm=bv.53899372,d.dmg&amp;psig=AFQjCNHfW-WZyHapoIYRoxFHkAO40ZF4AA&amp;ust=138178706373294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76935"/>
            <a:ext cx="7543800" cy="2593975"/>
          </a:xfrm>
        </p:spPr>
        <p:txBody>
          <a:bodyPr/>
          <a:lstStyle/>
          <a:p>
            <a:r>
              <a:rPr lang="en-US" sz="5400" b="1" dirty="0" smtClean="0"/>
              <a:t>Giant Eagle’s Recommended Strategy to Win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586" y="5257800"/>
            <a:ext cx="7618414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Jessica Hollern (jjh65@pitt.edu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Justin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Petrulak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jep103@pitt.edu)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" name="Picture 3" descr="http://moneysavingmom.com/store_deals/wp-content/uploads/2010/03/gianteaglelogo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2715895" cy="1357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2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001000" cy="1143000"/>
          </a:xfrm>
        </p:spPr>
        <p:txBody>
          <a:bodyPr/>
          <a:lstStyle/>
          <a:p>
            <a:r>
              <a:rPr lang="en-US" sz="2800" b="1" dirty="0" smtClean="0"/>
              <a:t>Opportunities</a:t>
            </a:r>
            <a:br>
              <a:rPr lang="en-US" sz="2800" b="1" dirty="0" smtClean="0"/>
            </a:br>
            <a:r>
              <a:rPr lang="en-US" sz="1800" b="1" i="1" dirty="0" smtClean="0"/>
              <a:t>Weight:  0.298</a:t>
            </a:r>
            <a:endParaRPr lang="en-US" sz="1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7924800" cy="5181600"/>
          </a:xfrm>
        </p:spPr>
        <p:txBody>
          <a:bodyPr>
            <a:normAutofit/>
          </a:bodyPr>
          <a:lstStyle/>
          <a:p>
            <a:pPr marL="114300" indent="0">
              <a:lnSpc>
                <a:spcPct val="120000"/>
              </a:lnSpc>
              <a:buNone/>
            </a:pPr>
            <a:endParaRPr lang="en-US" sz="1800" b="1" dirty="0" smtClean="0">
              <a:latin typeface="+mj-lt"/>
            </a:endParaRPr>
          </a:p>
          <a:p>
            <a:pPr marL="114300" indent="0">
              <a:lnSpc>
                <a:spcPct val="120000"/>
              </a:lnSpc>
              <a:buNone/>
            </a:pPr>
            <a:endParaRPr lang="en-US" sz="1800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663" y="1051034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Social</a:t>
            </a:r>
            <a:endParaRPr lang="en-US" sz="16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1034157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Economic</a:t>
            </a:r>
            <a:endParaRPr lang="en-US" sz="1600" b="1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5562600"/>
            <a:ext cx="7696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Convert to Market District (0.453), </a:t>
            </a:r>
          </a:p>
          <a:p>
            <a:pPr algn="ctr"/>
            <a:r>
              <a:rPr lang="en-US" sz="2000" b="1" dirty="0" smtClean="0"/>
              <a:t>Convert to Good Cents (0.321), and Keep Hybrid Model (0.224)</a:t>
            </a:r>
            <a:endParaRPr lang="en-US" sz="2000" b="1" dirty="0"/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81808" y="1476298"/>
            <a:ext cx="3704392" cy="366326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4204138" y="1476297"/>
            <a:ext cx="3949262" cy="366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001000" cy="1143000"/>
          </a:xfrm>
        </p:spPr>
        <p:txBody>
          <a:bodyPr/>
          <a:lstStyle/>
          <a:p>
            <a:r>
              <a:rPr lang="en-US" sz="2800" b="1" dirty="0" smtClean="0"/>
              <a:t>Costs</a:t>
            </a:r>
            <a:br>
              <a:rPr lang="en-US" sz="2800" b="1" dirty="0" smtClean="0"/>
            </a:br>
            <a:r>
              <a:rPr lang="en-US" sz="1800" b="1" i="1" dirty="0" smtClean="0"/>
              <a:t>Weight:  0.221</a:t>
            </a:r>
            <a:endParaRPr lang="en-US" sz="1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7924800" cy="5181600"/>
          </a:xfrm>
        </p:spPr>
        <p:txBody>
          <a:bodyPr>
            <a:normAutofit/>
          </a:bodyPr>
          <a:lstStyle/>
          <a:p>
            <a:pPr marL="114300" indent="0">
              <a:lnSpc>
                <a:spcPct val="120000"/>
              </a:lnSpc>
              <a:buNone/>
            </a:pPr>
            <a:endParaRPr lang="en-US" sz="1800" b="1" dirty="0" smtClean="0">
              <a:latin typeface="+mj-lt"/>
            </a:endParaRPr>
          </a:p>
          <a:p>
            <a:pPr marL="114300" indent="0">
              <a:lnSpc>
                <a:spcPct val="120000"/>
              </a:lnSpc>
              <a:buNone/>
            </a:pPr>
            <a:endParaRPr lang="en-US" sz="1800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663" y="1051034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Social</a:t>
            </a:r>
            <a:endParaRPr lang="en-US" sz="16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1034157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Economic</a:t>
            </a:r>
            <a:endParaRPr lang="en-US" sz="1600" b="1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5562600"/>
            <a:ext cx="7696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Keep Hybrid Model (0.427), </a:t>
            </a:r>
          </a:p>
          <a:p>
            <a:pPr algn="ctr"/>
            <a:r>
              <a:rPr lang="en-US" sz="2000" b="1" dirty="0" smtClean="0"/>
              <a:t>Convert to Market District (0.366), and Convert to Good Cents (0.205)</a:t>
            </a:r>
            <a:endParaRPr lang="en-US" sz="2000" b="1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98384" y="1492063"/>
            <a:ext cx="3764016" cy="353713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191000" y="1492063"/>
            <a:ext cx="3962400" cy="35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001000" cy="1143000"/>
          </a:xfrm>
        </p:spPr>
        <p:txBody>
          <a:bodyPr/>
          <a:lstStyle/>
          <a:p>
            <a:r>
              <a:rPr lang="en-US" sz="2800" b="1" dirty="0" smtClean="0"/>
              <a:t>Risks</a:t>
            </a:r>
            <a:br>
              <a:rPr lang="en-US" sz="2800" b="1" dirty="0" smtClean="0"/>
            </a:br>
            <a:r>
              <a:rPr lang="en-US" sz="1800" b="1" i="1" dirty="0" smtClean="0"/>
              <a:t>Weight:  0.158</a:t>
            </a:r>
            <a:endParaRPr lang="en-US" sz="1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7924800" cy="5181600"/>
          </a:xfrm>
        </p:spPr>
        <p:txBody>
          <a:bodyPr>
            <a:normAutofit/>
          </a:bodyPr>
          <a:lstStyle/>
          <a:p>
            <a:pPr marL="114300" indent="0">
              <a:lnSpc>
                <a:spcPct val="120000"/>
              </a:lnSpc>
              <a:buNone/>
            </a:pPr>
            <a:endParaRPr lang="en-US" sz="1800" b="1" dirty="0" smtClean="0">
              <a:latin typeface="+mj-lt"/>
            </a:endParaRPr>
          </a:p>
          <a:p>
            <a:pPr marL="114300" indent="0">
              <a:lnSpc>
                <a:spcPct val="120000"/>
              </a:lnSpc>
              <a:buNone/>
            </a:pPr>
            <a:endParaRPr lang="en-US" sz="1800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663" y="1051034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Social</a:t>
            </a:r>
            <a:endParaRPr lang="en-US" sz="16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1034157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Economic</a:t>
            </a:r>
            <a:endParaRPr lang="en-US" sz="1600" b="1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5562600"/>
            <a:ext cx="7696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Convert to Good Cents (0.472),</a:t>
            </a:r>
          </a:p>
          <a:p>
            <a:pPr algn="ctr"/>
            <a:r>
              <a:rPr lang="en-US" sz="2000" b="1" dirty="0" smtClean="0"/>
              <a:t>Keep Hybrid Model (0.310), and Convert to Market District (0.217)</a:t>
            </a:r>
            <a:endParaRPr lang="en-US" sz="2000" b="1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53146" y="1524000"/>
            <a:ext cx="3937854" cy="36576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3"/>
          <a:srcRect r="26926"/>
          <a:stretch/>
        </p:blipFill>
        <p:spPr>
          <a:xfrm>
            <a:off x="4572000" y="1547648"/>
            <a:ext cx="3352800" cy="3633952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156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001000" cy="1143000"/>
          </a:xfrm>
        </p:spPr>
        <p:txBody>
          <a:bodyPr/>
          <a:lstStyle/>
          <a:p>
            <a:r>
              <a:rPr lang="en-US" sz="2800" b="1" dirty="0" smtClean="0"/>
              <a:t>Sensitivity</a:t>
            </a:r>
            <a:endParaRPr lang="en-US" sz="1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7924800" cy="5181600"/>
          </a:xfrm>
        </p:spPr>
        <p:txBody>
          <a:bodyPr>
            <a:normAutofit/>
          </a:bodyPr>
          <a:lstStyle/>
          <a:p>
            <a:pPr marL="114300" indent="0">
              <a:lnSpc>
                <a:spcPct val="120000"/>
              </a:lnSpc>
              <a:buNone/>
            </a:pPr>
            <a:endParaRPr lang="en-US" sz="1800" b="1" dirty="0" smtClean="0">
              <a:latin typeface="+mj-lt"/>
            </a:endParaRPr>
          </a:p>
          <a:p>
            <a:pPr marL="114300" indent="0">
              <a:lnSpc>
                <a:spcPct val="120000"/>
              </a:lnSpc>
              <a:buNone/>
            </a:pPr>
            <a:endParaRPr lang="en-US" sz="1800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807" y="1056289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Benefits</a:t>
            </a:r>
            <a:endParaRPr lang="en-US" sz="16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1034157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Opportunities</a:t>
            </a:r>
            <a:endParaRPr lang="en-US" sz="1600" b="1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8807" y="5562600"/>
            <a:ext cx="7696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Converting to Market District at all priority levels is the best option.  </a:t>
            </a:r>
            <a:endParaRPr lang="en-US" sz="2000" b="1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47648"/>
            <a:ext cx="3581400" cy="378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1547648"/>
            <a:ext cx="3810000" cy="3786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4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001000" cy="1143000"/>
          </a:xfrm>
        </p:spPr>
        <p:txBody>
          <a:bodyPr/>
          <a:lstStyle/>
          <a:p>
            <a:r>
              <a:rPr lang="en-US" sz="2800" b="1" dirty="0" smtClean="0"/>
              <a:t>Sensitivity</a:t>
            </a:r>
            <a:endParaRPr lang="en-US" sz="1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7924800" cy="5181600"/>
          </a:xfrm>
        </p:spPr>
        <p:txBody>
          <a:bodyPr>
            <a:normAutofit/>
          </a:bodyPr>
          <a:lstStyle/>
          <a:p>
            <a:pPr marL="114300" indent="0">
              <a:lnSpc>
                <a:spcPct val="120000"/>
              </a:lnSpc>
              <a:buNone/>
            </a:pPr>
            <a:endParaRPr lang="en-US" sz="1800" b="1" dirty="0" smtClean="0">
              <a:latin typeface="+mj-lt"/>
            </a:endParaRPr>
          </a:p>
          <a:p>
            <a:pPr marL="114300" indent="0">
              <a:lnSpc>
                <a:spcPct val="120000"/>
              </a:lnSpc>
              <a:buNone/>
            </a:pPr>
            <a:endParaRPr lang="en-US" sz="1800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807" y="1056289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Costs</a:t>
            </a:r>
            <a:endParaRPr lang="en-US" sz="16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1034157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Risks</a:t>
            </a:r>
            <a:endParaRPr lang="en-US" sz="1600" b="1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5562600"/>
            <a:ext cx="8077199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With Costs as the independent variable, </a:t>
            </a:r>
          </a:p>
          <a:p>
            <a:pPr algn="ctr"/>
            <a:r>
              <a:rPr lang="en-US" b="1" dirty="0" smtClean="0"/>
              <a:t>Good Cents is the best alternative. Only when the priority is low (below 0.33) will Market District have an advantage over Good Cents.  </a:t>
            </a:r>
          </a:p>
          <a:p>
            <a:pPr algn="ctr"/>
            <a:r>
              <a:rPr lang="en-US" b="1" dirty="0" smtClean="0"/>
              <a:t>With Risks as the independent variable, Market District is the best alternative.  </a:t>
            </a:r>
            <a:endParaRPr lang="en-US" b="1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07" y="1547648"/>
            <a:ext cx="3195955" cy="39099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906" y="1547648"/>
            <a:ext cx="3485494" cy="39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001000" cy="1143000"/>
          </a:xfrm>
        </p:spPr>
        <p:txBody>
          <a:bodyPr/>
          <a:lstStyle/>
          <a:p>
            <a:r>
              <a:rPr lang="en-US" sz="2800" b="1" dirty="0" smtClean="0"/>
              <a:t>Compatability</a:t>
            </a:r>
            <a:endParaRPr lang="en-US" sz="1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7924800" cy="5181600"/>
          </a:xfrm>
        </p:spPr>
        <p:txBody>
          <a:bodyPr>
            <a:normAutofit/>
          </a:bodyPr>
          <a:lstStyle/>
          <a:p>
            <a:pPr marL="114300" indent="0">
              <a:lnSpc>
                <a:spcPct val="120000"/>
              </a:lnSpc>
              <a:buNone/>
            </a:pPr>
            <a:endParaRPr lang="en-US" sz="1800" b="1" dirty="0" smtClean="0">
              <a:latin typeface="+mj-lt"/>
            </a:endParaRPr>
          </a:p>
          <a:p>
            <a:pPr marL="114300" indent="0">
              <a:lnSpc>
                <a:spcPct val="120000"/>
              </a:lnSpc>
              <a:buNone/>
            </a:pPr>
            <a:endParaRPr lang="en-US" sz="1800" dirty="0" smtClean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5562600"/>
            <a:ext cx="8077199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Compatability Index for 3 Alternatives = </a:t>
            </a:r>
            <a:r>
              <a:rPr lang="en-US" sz="2000" b="1" dirty="0"/>
              <a:t>1.00000016101498 </a:t>
            </a:r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7696200" cy="4343400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4336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001000" cy="1143000"/>
          </a:xfrm>
        </p:spPr>
        <p:txBody>
          <a:bodyPr/>
          <a:lstStyle/>
          <a:p>
            <a:r>
              <a:rPr lang="en-US" sz="2800" b="1" dirty="0" smtClean="0"/>
              <a:t>Final Results</a:t>
            </a:r>
            <a:endParaRPr lang="en-US" sz="1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7924800" cy="5181600"/>
          </a:xfrm>
        </p:spPr>
        <p:txBody>
          <a:bodyPr>
            <a:normAutofit/>
          </a:bodyPr>
          <a:lstStyle/>
          <a:p>
            <a:pPr marL="114300" indent="0">
              <a:lnSpc>
                <a:spcPct val="120000"/>
              </a:lnSpc>
              <a:buNone/>
            </a:pPr>
            <a:endParaRPr lang="en-US" sz="1800" b="1" dirty="0" smtClean="0">
              <a:latin typeface="+mj-lt"/>
            </a:endParaRPr>
          </a:p>
          <a:p>
            <a:pPr marL="114300" indent="0">
              <a:lnSpc>
                <a:spcPct val="120000"/>
              </a:lnSpc>
              <a:buNone/>
            </a:pPr>
            <a:endParaRPr lang="en-US" sz="1800" dirty="0" smtClean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5562600"/>
            <a:ext cx="8077199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Convert to Market District Format given the financial success, limited competitive threats, household loyalty, strong brand image, and the ability to drive a competitive advantage for Giant Eagle.</a:t>
            </a:r>
            <a:endParaRPr lang="en-US" sz="2000" b="1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026000759"/>
              </p:ext>
            </p:extLst>
          </p:nvPr>
        </p:nvGraphicFramePr>
        <p:xfrm>
          <a:off x="1752600" y="3124200"/>
          <a:ext cx="5562601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881558"/>
            <a:ext cx="3429000" cy="1937842"/>
          </a:xfrm>
          <a:prstGeom prst="rect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533400" y="881558"/>
            <a:ext cx="3505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01000" cy="1143000"/>
          </a:xfrm>
        </p:spPr>
        <p:txBody>
          <a:bodyPr/>
          <a:lstStyle/>
          <a:p>
            <a:pPr algn="ctr"/>
            <a:r>
              <a:rPr lang="en-US" sz="4400" b="1" dirty="0" smtClean="0"/>
              <a:t>Questions?</a:t>
            </a:r>
            <a:endParaRPr lang="en-US" sz="4400" b="1" i="1" dirty="0"/>
          </a:p>
        </p:txBody>
      </p:sp>
      <p:pic>
        <p:nvPicPr>
          <p:cNvPr id="5122" name="Picture 2" descr="http://d4493f2df0d1b95cfc62-773cd17a86049dd672fafb96394debed.r5.cf2.rackcdn.com/2012/284/231/giant-eagle_origi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553200" cy="429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2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theartofdoingstuff.com/wp-content/uploads/2013/05/amazon-logo.jpe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t="36178" r="18568" b="28931"/>
          <a:stretch/>
        </p:blipFill>
        <p:spPr bwMode="auto">
          <a:xfrm>
            <a:off x="2590800" y="3172700"/>
            <a:ext cx="2856908" cy="11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68346" cy="1143000"/>
          </a:xfrm>
        </p:spPr>
        <p:txBody>
          <a:bodyPr/>
          <a:lstStyle/>
          <a:p>
            <a:pPr algn="ctr"/>
            <a:r>
              <a:rPr lang="en-US" sz="3200" b="1" dirty="0" smtClean="0"/>
              <a:t>Where do you grocery shop?  Are you loyal?</a:t>
            </a:r>
            <a:br>
              <a:rPr lang="en-US" sz="3200" b="1" dirty="0" smtClean="0"/>
            </a:br>
            <a:r>
              <a:rPr lang="en-US" sz="3200" b="1" dirty="0" smtClean="0"/>
              <a:t>What influences your decision?</a:t>
            </a:r>
            <a:endParaRPr lang="en-US" sz="3200" b="1" dirty="0"/>
          </a:p>
        </p:txBody>
      </p:sp>
      <p:pic>
        <p:nvPicPr>
          <p:cNvPr id="1026" name="Picture 2" descr="https://encrypted-tbn2.gstatic.com/images?q=tbn:ANd9GcT0qgtUd6JAD_IfCJ0j8GULX2uRWDoyBaZPKT0QwzdNe-PQGePaq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78"/>
          <a:stretch/>
        </p:blipFill>
        <p:spPr bwMode="auto">
          <a:xfrm>
            <a:off x="4876800" y="1739119"/>
            <a:ext cx="3438096" cy="105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ostgradproblems.com/wp-content/uploads/2013/07/f75c633ded16c94d44c98d00509dd37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2492321" cy="218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eedebtrun.com/wp-content/uploads/2012/02/aldi_store1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5" b="11463"/>
          <a:stretch/>
        </p:blipFill>
        <p:spPr bwMode="auto">
          <a:xfrm>
            <a:off x="2743200" y="4329193"/>
            <a:ext cx="2253138" cy="239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evelandleader.com/files/gianteagle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1" y="4279363"/>
            <a:ext cx="2381250" cy="241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otomaclocal.com/wp-content/uploads/2012/01/011212-Bottom-Dollar.jpg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8" t="11357" b="22334"/>
          <a:stretch/>
        </p:blipFill>
        <p:spPr bwMode="auto">
          <a:xfrm>
            <a:off x="5029200" y="4798261"/>
            <a:ext cx="3285696" cy="192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d1n0t8embjb5t8.cloudfront.net/wp/wp-content/uploads/2012/09/Costco.jpg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8" t="18397" r="-387" b="15782"/>
          <a:stretch/>
        </p:blipFill>
        <p:spPr bwMode="auto">
          <a:xfrm>
            <a:off x="5251988" y="2878045"/>
            <a:ext cx="3062908" cy="16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blogs-images.forbes.com/glennllopis/files/2011/09/TraderJoes440.jpg">
            <a:hlinkClick r:id="rId15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9" t="12713" r="17535" b="53102"/>
          <a:stretch/>
        </p:blipFill>
        <p:spPr bwMode="auto">
          <a:xfrm>
            <a:off x="2743200" y="1762789"/>
            <a:ext cx="1981200" cy="111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6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7620000" cy="1143000"/>
          </a:xfrm>
        </p:spPr>
        <p:txBody>
          <a:bodyPr/>
          <a:lstStyle/>
          <a:p>
            <a:r>
              <a:rPr lang="en-US" sz="3600" b="1" dirty="0" smtClean="0"/>
              <a:t>Overview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7924800" cy="5181600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US" sz="3100" b="1" dirty="0" smtClean="0">
                <a:latin typeface="+mj-lt"/>
              </a:rPr>
              <a:t>Giant Eagle:</a:t>
            </a:r>
          </a:p>
          <a:p>
            <a:pPr marL="114300" indent="0">
              <a:buNone/>
            </a:pPr>
            <a:endParaRPr lang="en-US" sz="2600" b="1" dirty="0" smtClean="0">
              <a:latin typeface="+mj-lt"/>
            </a:endParaRPr>
          </a:p>
          <a:p>
            <a:r>
              <a:rPr lang="en-US" sz="2600" dirty="0">
                <a:latin typeface="+mj-lt"/>
              </a:rPr>
              <a:t>S</a:t>
            </a:r>
            <a:r>
              <a:rPr lang="en-US" sz="2600" dirty="0" smtClean="0">
                <a:latin typeface="+mj-lt"/>
              </a:rPr>
              <a:t>upermarket chain with over 175 company-owned and 55 franchised stores in PA, OH, WV, and MD</a:t>
            </a:r>
          </a:p>
          <a:p>
            <a:pPr marL="114300" indent="0">
              <a:buNone/>
            </a:pPr>
            <a:endParaRPr lang="en-US" sz="2600" dirty="0" smtClean="0">
              <a:latin typeface="+mj-lt"/>
            </a:endParaRPr>
          </a:p>
          <a:p>
            <a:r>
              <a:rPr lang="en-US" sz="2600" dirty="0" smtClean="0">
                <a:latin typeface="+mj-lt"/>
              </a:rPr>
              <a:t>Ranked #21 of the Top North American Food Retailers with annual sales of $10 billion</a:t>
            </a:r>
            <a:r>
              <a:rPr lang="en-US" sz="2600" baseline="30000" dirty="0" smtClean="0">
                <a:latin typeface="+mj-lt"/>
              </a:rPr>
              <a:t>1</a:t>
            </a:r>
          </a:p>
          <a:p>
            <a:pPr marL="114300" indent="0">
              <a:buNone/>
            </a:pPr>
            <a:endParaRPr lang="en-US" sz="2600" baseline="30000" dirty="0" smtClean="0">
              <a:latin typeface="+mj-lt"/>
            </a:endParaRPr>
          </a:p>
          <a:p>
            <a:r>
              <a:rPr lang="en-US" sz="2600" dirty="0" smtClean="0">
                <a:latin typeface="+mj-lt"/>
              </a:rPr>
              <a:t>For long has had highest share of any supermarket chain in Pittsburgh area</a:t>
            </a:r>
          </a:p>
          <a:p>
            <a:endParaRPr lang="en-US" dirty="0">
              <a:latin typeface="+mj-lt"/>
            </a:endParaRPr>
          </a:p>
          <a:p>
            <a:pPr marL="114300" indent="0">
              <a:buNone/>
            </a:pPr>
            <a:r>
              <a:rPr lang="en-US" sz="3100" b="1" dirty="0" smtClean="0">
                <a:latin typeface="+mj-lt"/>
              </a:rPr>
              <a:t>Challenge:</a:t>
            </a:r>
          </a:p>
          <a:p>
            <a:pPr marL="114300" indent="0">
              <a:lnSpc>
                <a:spcPct val="120000"/>
              </a:lnSpc>
              <a:buNone/>
            </a:pPr>
            <a:endParaRPr lang="en-US" b="1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2600" dirty="0" smtClean="0">
                <a:latin typeface="+mj-lt"/>
              </a:rPr>
              <a:t>Extremely competitive market where traditional grocers are being pushed out by value grocers (Walmart, Aldi, Bottom Dollar) and premium/specialty grocers (Whole Foods, Trader Joes)</a:t>
            </a:r>
          </a:p>
          <a:p>
            <a:pPr marL="114300" indent="0">
              <a:lnSpc>
                <a:spcPct val="120000"/>
              </a:lnSpc>
              <a:buNone/>
            </a:pPr>
            <a:endParaRPr lang="en-US" sz="2600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2600" dirty="0" smtClean="0">
                <a:latin typeface="+mj-lt"/>
              </a:rPr>
              <a:t>Shrinking margins, less loyal consumer base, technology rapidly increasing</a:t>
            </a:r>
          </a:p>
          <a:p>
            <a:pPr marL="114300" indent="0">
              <a:lnSpc>
                <a:spcPct val="120000"/>
              </a:lnSpc>
              <a:buNone/>
            </a:pPr>
            <a:endParaRPr lang="en-US" sz="2600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2600" dirty="0" smtClean="0">
                <a:latin typeface="+mj-lt"/>
              </a:rPr>
              <a:t>Current problem Giant Eagle is facing and working on through their Project 20/20 initiative to determine their strategy and goals for the coming years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6453074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/>
              <a:t>1</a:t>
            </a:r>
            <a:r>
              <a:rPr lang="en-US" sz="1200" dirty="0" smtClean="0"/>
              <a:t> According to Supermarket News, 2012</a:t>
            </a:r>
            <a:endParaRPr lang="en-US" sz="1200" dirty="0"/>
          </a:p>
        </p:txBody>
      </p:sp>
      <p:pic>
        <p:nvPicPr>
          <p:cNvPr id="5" name="Picture 4" descr="http://moneysavingmom.com/store_deals/wp-content/uploads/2010/03/gianteaglelogo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200"/>
            <a:ext cx="24384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59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7620000" cy="1143000"/>
          </a:xfrm>
        </p:spPr>
        <p:txBody>
          <a:bodyPr/>
          <a:lstStyle/>
          <a:p>
            <a:r>
              <a:rPr lang="en-US" sz="2800" b="1" dirty="0" smtClean="0"/>
              <a:t>Alternative #1:  Keep Hybrid Model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776" y="1219200"/>
            <a:ext cx="7924800" cy="5181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+mj-lt"/>
              </a:rPr>
              <a:t>Giant Eagle’s core format, dominant in terms of the number of stores</a:t>
            </a:r>
            <a:endParaRPr lang="en-US" sz="1800" dirty="0">
              <a:latin typeface="+mj-lt"/>
            </a:endParaRPr>
          </a:p>
          <a:p>
            <a:pPr marL="114300" indent="0">
              <a:lnSpc>
                <a:spcPct val="120000"/>
              </a:lnSpc>
              <a:buNone/>
            </a:pPr>
            <a:endParaRPr lang="en-US" sz="1800" b="1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1800" b="1" dirty="0" smtClean="0">
                <a:latin typeface="+mj-lt"/>
              </a:rPr>
              <a:t>Advantages:  </a:t>
            </a:r>
            <a:r>
              <a:rPr lang="en-US" sz="1800" dirty="0" smtClean="0">
                <a:latin typeface="+mj-lt"/>
              </a:rPr>
              <a:t>Very flexible format, appealing to a large customer base &amp; not as specific to low-end or high-end shoppers, more recession proof as it caters to various levels of consumers, wide range of product offerings, fuel perks offered to consumers to drive loyalty</a:t>
            </a:r>
          </a:p>
          <a:p>
            <a:pPr marL="114300" indent="0">
              <a:lnSpc>
                <a:spcPct val="120000"/>
              </a:lnSpc>
              <a:buNone/>
            </a:pPr>
            <a:endParaRPr lang="en-US" sz="1800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1800" b="1" dirty="0" smtClean="0">
                <a:latin typeface="+mj-lt"/>
              </a:rPr>
              <a:t>Disadvantages:  </a:t>
            </a:r>
            <a:r>
              <a:rPr lang="en-US" sz="1800" dirty="0" err="1" smtClean="0">
                <a:latin typeface="+mj-lt"/>
              </a:rPr>
              <a:t>Tradtional</a:t>
            </a:r>
            <a:r>
              <a:rPr lang="en-US" sz="1800" dirty="0" smtClean="0">
                <a:latin typeface="+mj-lt"/>
              </a:rPr>
              <a:t> grocers are being squeezed by the growing value and premium grocers which this hybrid model struggles to compete with,  lack of clear &amp; defined strategy; rather it serves as a “catch all” type market</a:t>
            </a:r>
          </a:p>
        </p:txBody>
      </p:sp>
      <p:pic>
        <p:nvPicPr>
          <p:cNvPr id="6" name="Picture 5" descr="http://www.clevelandleader.com/files/gianteagl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953000"/>
            <a:ext cx="3276600" cy="173355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098" name="Picture 2" descr="http://www.ilovetogossip.com/wp-content/uploads/2012/03/sa_00_m3c_sm_fuelperk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953000"/>
            <a:ext cx="1762125" cy="174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93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001000" cy="1143000"/>
          </a:xfrm>
        </p:spPr>
        <p:txBody>
          <a:bodyPr/>
          <a:lstStyle/>
          <a:p>
            <a:r>
              <a:rPr lang="en-US" sz="2800" b="1" dirty="0" smtClean="0"/>
              <a:t>Alternative #2:  Convert to Market District Format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7924800" cy="5181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+mj-lt"/>
              </a:rPr>
              <a:t>Currently only 7 Market Districts, developed to appeal to food enthusiasts, feature wide array of freshly prepared foods, specialty items, and services (nutritionist, make up artist, cooking classes, etc.)</a:t>
            </a:r>
            <a:endParaRPr lang="en-US" sz="1800" dirty="0">
              <a:latin typeface="+mj-lt"/>
            </a:endParaRPr>
          </a:p>
          <a:p>
            <a:pPr marL="114300" indent="0">
              <a:lnSpc>
                <a:spcPct val="120000"/>
              </a:lnSpc>
              <a:buNone/>
            </a:pPr>
            <a:endParaRPr lang="en-US" sz="1800" b="1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1800" b="1" dirty="0" smtClean="0">
                <a:latin typeface="+mj-lt"/>
              </a:rPr>
              <a:t>Advantages:  </a:t>
            </a:r>
            <a:r>
              <a:rPr lang="en-US" sz="1800" dirty="0" smtClean="0">
                <a:latin typeface="+mj-lt"/>
              </a:rPr>
              <a:t>High financial success and profitability,  extremely loyal consumer base, creates a true shopping experience, limited competition in the Pittsburgh area and markets in which Giant Eagle competes, attractive promotions and fuel perks </a:t>
            </a:r>
          </a:p>
          <a:p>
            <a:pPr marL="114300" indent="0">
              <a:lnSpc>
                <a:spcPct val="120000"/>
              </a:lnSpc>
              <a:buNone/>
            </a:pPr>
            <a:endParaRPr lang="en-US" sz="1800" dirty="0" smtClean="0">
              <a:latin typeface="+mj-lt"/>
            </a:endParaRPr>
          </a:p>
        </p:txBody>
      </p:sp>
      <p:pic>
        <p:nvPicPr>
          <p:cNvPr id="5" name="Picture 4" descr="http://rustwire.com/wp-content/uploads/2012/01/market-district.jpg">
            <a:hlinkClick r:id="rId2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22"/>
          <a:stretch/>
        </p:blipFill>
        <p:spPr bwMode="auto">
          <a:xfrm>
            <a:off x="4524703" y="4419600"/>
            <a:ext cx="3657600" cy="20574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903345"/>
            <a:ext cx="411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latin typeface="+mj-lt"/>
              </a:rPr>
              <a:t>Disadvantages:  </a:t>
            </a:r>
            <a:r>
              <a:rPr lang="en-US" dirty="0">
                <a:latin typeface="+mj-lt"/>
              </a:rPr>
              <a:t>Higher prices – though warranted by premium and specialty products, the overall experience, and ambiance – don’t cater to value-shopping consumers, higher operating costs, could struggle in tough economy times as consumer disposable income declines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001000" cy="1143000"/>
          </a:xfrm>
        </p:spPr>
        <p:txBody>
          <a:bodyPr/>
          <a:lstStyle/>
          <a:p>
            <a:r>
              <a:rPr lang="en-US" sz="2800" b="1" dirty="0" smtClean="0"/>
              <a:t>Alternative #3:  Convert to Good Cents Format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7924800" cy="5181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+mj-lt"/>
              </a:rPr>
              <a:t>Previously named </a:t>
            </a:r>
            <a:r>
              <a:rPr lang="en-US" sz="1800" dirty="0" err="1" smtClean="0">
                <a:latin typeface="+mj-lt"/>
              </a:rPr>
              <a:t>Valu</a:t>
            </a:r>
            <a:r>
              <a:rPr lang="en-US" sz="1800" dirty="0" smtClean="0">
                <a:latin typeface="+mj-lt"/>
              </a:rPr>
              <a:t> King, low-cost supermarket concept to compete with Aldi, Bottom Dollar, and Walmart</a:t>
            </a:r>
            <a:endParaRPr lang="en-US" sz="1800" dirty="0">
              <a:latin typeface="+mj-lt"/>
            </a:endParaRPr>
          </a:p>
          <a:p>
            <a:pPr marL="114300" indent="0">
              <a:lnSpc>
                <a:spcPct val="120000"/>
              </a:lnSpc>
              <a:buNone/>
            </a:pPr>
            <a:endParaRPr lang="en-US" sz="1800" b="1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1800" b="1" dirty="0" smtClean="0">
                <a:latin typeface="+mj-lt"/>
              </a:rPr>
              <a:t>Advantages:  </a:t>
            </a:r>
            <a:r>
              <a:rPr lang="en-US" sz="1800" dirty="0" smtClean="0">
                <a:latin typeface="+mj-lt"/>
              </a:rPr>
              <a:t>Offers low prices and helps consumers save through a sluggish economy and rising food &amp; commodity costs, respectable fresh produce, low costs to operate</a:t>
            </a:r>
          </a:p>
          <a:p>
            <a:pPr marL="114300" indent="0">
              <a:lnSpc>
                <a:spcPct val="120000"/>
              </a:lnSpc>
              <a:buNone/>
            </a:pPr>
            <a:endParaRPr lang="en-US" sz="1800" dirty="0" smtClean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7338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latin typeface="+mj-lt"/>
              </a:rPr>
              <a:t>Disadvantages:  </a:t>
            </a:r>
            <a:r>
              <a:rPr lang="en-US" dirty="0" smtClean="0">
                <a:latin typeface="+mj-lt"/>
              </a:rPr>
              <a:t>Highly competitive market where sales are shared across many grocers, households not loyal – they will shop wherever has the best price, less differentiation potential, profitability margins very low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pic>
        <p:nvPicPr>
          <p:cNvPr id="6" name="Picture 5" descr="http://simplyfrugalliving.com/wp-content/uploads/2012/11/GoodCentsimage.jpg?bfc050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1" b="22899"/>
          <a:stretch/>
        </p:blipFill>
        <p:spPr bwMode="auto">
          <a:xfrm>
            <a:off x="4267200" y="3903345"/>
            <a:ext cx="4056336" cy="2649856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19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001000" cy="1143000"/>
          </a:xfrm>
        </p:spPr>
        <p:txBody>
          <a:bodyPr/>
          <a:lstStyle/>
          <a:p>
            <a:r>
              <a:rPr lang="en-US" sz="2800" b="1" dirty="0" err="1" smtClean="0"/>
              <a:t>BOCR</a:t>
            </a:r>
            <a:r>
              <a:rPr lang="en-US" sz="2800" b="1" dirty="0" smtClean="0"/>
              <a:t> Model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7924800" cy="5181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+mj-lt"/>
              </a:rPr>
              <a:t>Assumptions and data gathered through our professional experience being involved with Giant Eagle, other competing retailers, and one of the largest food manufacturers – in addition to other accredited </a:t>
            </a:r>
            <a:r>
              <a:rPr lang="en-US" sz="1800" dirty="0" err="1" smtClean="0">
                <a:latin typeface="+mj-lt"/>
              </a:rPr>
              <a:t>sources</a:t>
            </a:r>
            <a:r>
              <a:rPr lang="en-US" sz="1800" baseline="30000" dirty="0" err="1" smtClean="0">
                <a:latin typeface="+mj-lt"/>
              </a:rPr>
              <a:t>1</a:t>
            </a:r>
            <a:endParaRPr lang="en-US" sz="1800" baseline="30000" dirty="0">
              <a:latin typeface="+mj-lt"/>
            </a:endParaRPr>
          </a:p>
          <a:p>
            <a:pPr marL="114300" indent="0">
              <a:lnSpc>
                <a:spcPct val="120000"/>
              </a:lnSpc>
              <a:buNone/>
            </a:pPr>
            <a:endParaRPr lang="en-US" sz="1800" b="1" dirty="0" smtClean="0">
              <a:latin typeface="+mj-lt"/>
            </a:endParaRPr>
          </a:p>
          <a:p>
            <a:pPr marL="114300" indent="0">
              <a:lnSpc>
                <a:spcPct val="120000"/>
              </a:lnSpc>
              <a:buNone/>
            </a:pPr>
            <a:endParaRPr lang="en-US" sz="18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6581001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/>
              <a:t>1</a:t>
            </a:r>
            <a:r>
              <a:rPr lang="en-US" sz="1200" dirty="0" smtClean="0"/>
              <a:t> Sources include Supermarket News, Progressive Grocer</a:t>
            </a:r>
            <a:endParaRPr lang="en-US" sz="1200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r="50903" b="29553"/>
          <a:stretch/>
        </p:blipFill>
        <p:spPr bwMode="auto">
          <a:xfrm>
            <a:off x="304800" y="2252026"/>
            <a:ext cx="8000999" cy="4328975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80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001000" cy="1143000"/>
          </a:xfrm>
        </p:spPr>
        <p:txBody>
          <a:bodyPr/>
          <a:lstStyle/>
          <a:p>
            <a:r>
              <a:rPr lang="en-US" sz="2800" b="1" dirty="0" smtClean="0"/>
              <a:t>Strategic Criteria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7924800" cy="5181600"/>
          </a:xfrm>
        </p:spPr>
        <p:txBody>
          <a:bodyPr>
            <a:normAutofit/>
          </a:bodyPr>
          <a:lstStyle/>
          <a:p>
            <a:pPr marL="114300" indent="0">
              <a:lnSpc>
                <a:spcPct val="120000"/>
              </a:lnSpc>
              <a:buNone/>
            </a:pPr>
            <a:endParaRPr lang="en-US" sz="1800" b="1" dirty="0" smtClean="0">
              <a:latin typeface="+mj-lt"/>
            </a:endParaRPr>
          </a:p>
          <a:p>
            <a:pPr marL="114300" indent="0">
              <a:lnSpc>
                <a:spcPct val="120000"/>
              </a:lnSpc>
              <a:buNone/>
            </a:pPr>
            <a:endParaRPr lang="en-US" sz="1800" dirty="0" smtClean="0">
              <a:latin typeface="+mj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1676400"/>
            <a:ext cx="6096000" cy="2057400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277007" y="4433277"/>
            <a:ext cx="6114394" cy="2124075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95401" y="3958223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Pairwise Comparisons </a:t>
            </a:r>
            <a:endParaRPr lang="en-US" sz="16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2" y="1219200"/>
            <a:ext cx="609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Ratings</a:t>
            </a:r>
            <a:endParaRPr lang="en-US" sz="1600" b="1" dirty="0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29000" y="2317532"/>
            <a:ext cx="30480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43000" y="2546790"/>
            <a:ext cx="1600200" cy="8060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001000" cy="1143000"/>
          </a:xfrm>
        </p:spPr>
        <p:txBody>
          <a:bodyPr/>
          <a:lstStyle/>
          <a:p>
            <a:r>
              <a:rPr lang="en-US" sz="2800" b="1" dirty="0" smtClean="0"/>
              <a:t>Benefits</a:t>
            </a:r>
            <a:br>
              <a:rPr lang="en-US" sz="2800" b="1" dirty="0" smtClean="0"/>
            </a:br>
            <a:r>
              <a:rPr lang="en-US" sz="1800" b="1" i="1" dirty="0" smtClean="0"/>
              <a:t>Weight:  0.324</a:t>
            </a:r>
            <a:endParaRPr lang="en-US" sz="1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7924800" cy="5181600"/>
          </a:xfrm>
        </p:spPr>
        <p:txBody>
          <a:bodyPr>
            <a:normAutofit/>
          </a:bodyPr>
          <a:lstStyle/>
          <a:p>
            <a:pPr marL="114300" indent="0">
              <a:lnSpc>
                <a:spcPct val="120000"/>
              </a:lnSpc>
              <a:buNone/>
            </a:pPr>
            <a:endParaRPr lang="en-US" sz="1800" b="1" dirty="0" smtClean="0">
              <a:latin typeface="+mj-lt"/>
            </a:endParaRPr>
          </a:p>
          <a:p>
            <a:pPr marL="114300" indent="0">
              <a:lnSpc>
                <a:spcPct val="120000"/>
              </a:lnSpc>
              <a:buNone/>
            </a:pPr>
            <a:endParaRPr lang="en-US" sz="1800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663" y="1051034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Social</a:t>
            </a:r>
            <a:endParaRPr lang="en-US" sz="1600" b="1" dirty="0">
              <a:latin typeface="+mj-lt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02324" y="1413235"/>
            <a:ext cx="3760075" cy="372632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3"/>
          <a:srcRect l="12330" r="38371" b="17544"/>
          <a:stretch/>
        </p:blipFill>
        <p:spPr bwMode="auto">
          <a:xfrm>
            <a:off x="4191000" y="1476298"/>
            <a:ext cx="3962400" cy="3663261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91000" y="1034157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Economic</a:t>
            </a:r>
            <a:endParaRPr lang="en-US" sz="1600" b="1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5562600"/>
            <a:ext cx="7696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Convert to Market District (0.447), </a:t>
            </a:r>
          </a:p>
          <a:p>
            <a:pPr algn="ctr"/>
            <a:r>
              <a:rPr lang="en-US" sz="2000" b="1" dirty="0" smtClean="0"/>
              <a:t>Keep Hybrid Model (0.293), and Convert to Good Cents (0.258)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693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4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107</TotalTime>
  <Words>734</Words>
  <Application>Microsoft Office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Adjacency</vt:lpstr>
      <vt:lpstr>Giant Eagle’s Recommended Strategy to Win</vt:lpstr>
      <vt:lpstr>Where do you grocery shop?  Are you loyal? What influences your decision?</vt:lpstr>
      <vt:lpstr>Overview </vt:lpstr>
      <vt:lpstr>Alternative #1:  Keep Hybrid Model</vt:lpstr>
      <vt:lpstr>Alternative #2:  Convert to Market District Format</vt:lpstr>
      <vt:lpstr>Alternative #3:  Convert to Good Cents Format</vt:lpstr>
      <vt:lpstr>BOCR Model</vt:lpstr>
      <vt:lpstr>Strategic Criteria</vt:lpstr>
      <vt:lpstr>Benefits Weight:  0.324</vt:lpstr>
      <vt:lpstr>Opportunities Weight:  0.298</vt:lpstr>
      <vt:lpstr>Costs Weight:  0.221</vt:lpstr>
      <vt:lpstr>Risks Weight:  0.158</vt:lpstr>
      <vt:lpstr>Sensitivity</vt:lpstr>
      <vt:lpstr>Sensitivity</vt:lpstr>
      <vt:lpstr>Compatability</vt:lpstr>
      <vt:lpstr>Final Results</vt:lpstr>
      <vt:lpstr>Questions?</vt:lpstr>
    </vt:vector>
  </TitlesOfParts>
  <Company>Philips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 Eagle’s Recommended Strategy to Win</dc:title>
  <dc:creator>Philips</dc:creator>
  <cp:lastModifiedBy>Philips</cp:lastModifiedBy>
  <cp:revision>12</cp:revision>
  <dcterms:created xsi:type="dcterms:W3CDTF">2013-10-15T00:43:06Z</dcterms:created>
  <dcterms:modified xsi:type="dcterms:W3CDTF">2013-10-15T16:48:06Z</dcterms:modified>
</cp:coreProperties>
</file>