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59" r:id="rId10"/>
    <p:sldId id="260" r:id="rId11"/>
    <p:sldId id="261" r:id="rId12"/>
    <p:sldId id="262" r:id="rId13"/>
    <p:sldId id="263" r:id="rId14"/>
    <p:sldId id="273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98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9A58C-31D0-40CF-941D-32133F70944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DEB61-0DAE-4D8A-947A-8F0BEA8D5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54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F3898-5808-43A0-B6F4-CA4BC13AA4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52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Based on the groups collective opinions and experiences, we worked through the priorities and it was determined that XXX had the highest priority.  The lowest was Opportunity and Cost/Risk were roughly the same.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F3898-5808-43A0-B6F4-CA4BC13AA4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01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835422-8818-42B2-BB17-B2DD259258B8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019E68-55BC-49B6-8C1F-5D0B0F9C87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083624" cy="1828800"/>
          </a:xfrm>
        </p:spPr>
        <p:txBody>
          <a:bodyPr/>
          <a:lstStyle/>
          <a:p>
            <a:pPr algn="ctr"/>
            <a:r>
              <a:rPr lang="en-US" altLang="zh-TW" dirty="0" smtClean="0"/>
              <a:t>Mitsubishi Motors 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3573016"/>
            <a:ext cx="6705600" cy="685800"/>
          </a:xfrm>
        </p:spPr>
        <p:txBody>
          <a:bodyPr/>
          <a:lstStyle/>
          <a:p>
            <a:r>
              <a:rPr lang="en-US" altLang="zh-TW" dirty="0" smtClean="0"/>
              <a:t>Decision Making in a Complex Environment</a:t>
            </a:r>
            <a:endParaRPr lang="zh-TW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55776" y="6106319"/>
            <a:ext cx="6588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Banu </a:t>
            </a:r>
            <a:r>
              <a:rPr lang="en-US" altLang="zh-TW" sz="2400" dirty="0" err="1" smtClean="0"/>
              <a:t>Tagal</a:t>
            </a:r>
            <a:r>
              <a:rPr lang="en-US" altLang="zh-TW" sz="2400" dirty="0" smtClean="0"/>
              <a:t>  Chia-Chun Chen  Wen-Jung Chen</a:t>
            </a:r>
          </a:p>
        </p:txBody>
      </p:sp>
    </p:spTree>
    <p:extLst>
      <p:ext uri="{BB962C8B-B14F-4D97-AF65-F5344CB8AC3E}">
        <p14:creationId xmlns:p14="http://schemas.microsoft.com/office/powerpoint/2010/main" val="33212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ea typeface="新細明體" pitchFamily="18" charset="-120"/>
              </a:rPr>
              <a:t>Synthesized </a:t>
            </a:r>
            <a:r>
              <a:rPr lang="en-US" altLang="zh-TW" dirty="0" smtClean="0">
                <a:ea typeface="新細明體" pitchFamily="18" charset="-120"/>
              </a:rPr>
              <a:t>Results-Opportunity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79912" y="1600200"/>
            <a:ext cx="4986136" cy="2660900"/>
          </a:xfrm>
        </p:spPr>
        <p:txBody>
          <a:bodyPr>
            <a:noAutofit/>
          </a:bodyPr>
          <a:lstStyle/>
          <a:p>
            <a:r>
              <a:rPr lang="en-US" altLang="zh-TW" sz="2800" dirty="0"/>
              <a:t>Remain the current strategy</a:t>
            </a:r>
          </a:p>
          <a:p>
            <a:pPr lvl="1"/>
            <a:r>
              <a:rPr lang="en-US" altLang="zh-TW" sz="2800" dirty="0"/>
              <a:t>62.7%</a:t>
            </a:r>
          </a:p>
          <a:p>
            <a:r>
              <a:rPr lang="en-US" altLang="zh-TW" sz="2800" dirty="0"/>
              <a:t>Invest more on </a:t>
            </a:r>
            <a:r>
              <a:rPr lang="en-US" altLang="zh-TW" sz="2800" dirty="0" smtClean="0"/>
              <a:t>electric cars</a:t>
            </a:r>
            <a:endParaRPr lang="en-US" altLang="zh-TW" sz="2800" dirty="0"/>
          </a:p>
          <a:p>
            <a:pPr lvl="1"/>
            <a:r>
              <a:rPr lang="en-US" altLang="zh-TW" sz="2800" dirty="0"/>
              <a:t>37.3%</a:t>
            </a:r>
          </a:p>
        </p:txBody>
      </p:sp>
      <p:pic>
        <p:nvPicPr>
          <p:cNvPr id="5123" name="Picture 3" descr="C:\Users\vaio\Desktop\新增資料夾\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9"/>
            <a:ext cx="2952328" cy="4733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vaio\Desktop\新增資料夾\1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7" y="4261100"/>
            <a:ext cx="5348127" cy="2048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73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Synthesized </a:t>
            </a:r>
            <a:r>
              <a:rPr lang="en-US" altLang="zh-TW" dirty="0" smtClean="0">
                <a:ea typeface="新細明體" pitchFamily="18" charset="-120"/>
              </a:rPr>
              <a:t>Results-Cost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51920" y="1600200"/>
            <a:ext cx="5112568" cy="2332856"/>
          </a:xfrm>
        </p:spPr>
        <p:txBody>
          <a:bodyPr>
            <a:normAutofit fontScale="92500"/>
          </a:bodyPr>
          <a:lstStyle/>
          <a:p>
            <a:r>
              <a:rPr lang="en-US" altLang="zh-TW" sz="3000" dirty="0"/>
              <a:t>Invest more on electric </a:t>
            </a:r>
            <a:r>
              <a:rPr lang="en-US" altLang="zh-TW" sz="3000" dirty="0" smtClean="0"/>
              <a:t>cars</a:t>
            </a:r>
            <a:endParaRPr lang="en-US" altLang="zh-TW" sz="3000" dirty="0"/>
          </a:p>
          <a:p>
            <a:pPr lvl="1"/>
            <a:r>
              <a:rPr lang="en-US" altLang="zh-TW" sz="3000" dirty="0"/>
              <a:t>82.2%</a:t>
            </a:r>
          </a:p>
          <a:p>
            <a:r>
              <a:rPr lang="en-US" altLang="zh-TW" sz="3000" dirty="0"/>
              <a:t>Remain the current strategy</a:t>
            </a:r>
          </a:p>
          <a:p>
            <a:pPr lvl="1"/>
            <a:r>
              <a:rPr lang="en-US" altLang="zh-TW" sz="3000" dirty="0"/>
              <a:t>17.8%</a:t>
            </a:r>
          </a:p>
          <a:p>
            <a:pPr lvl="1"/>
            <a:endParaRPr lang="zh-TW" altLang="en-US" sz="3200" dirty="0"/>
          </a:p>
        </p:txBody>
      </p:sp>
      <p:pic>
        <p:nvPicPr>
          <p:cNvPr id="6146" name="Picture 2" descr="C:\Users\vaio\Desktop\新增資料夾\1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3024336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vaio\Desktop\新增資料夾\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189" y="4113076"/>
            <a:ext cx="5384291" cy="227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2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Synthesized </a:t>
            </a:r>
            <a:r>
              <a:rPr lang="en-US" altLang="zh-TW" dirty="0" smtClean="0">
                <a:ea typeface="新細明體" pitchFamily="18" charset="-120"/>
              </a:rPr>
              <a:t>Results-Risk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95936" y="1600200"/>
            <a:ext cx="5148064" cy="2548880"/>
          </a:xfrm>
        </p:spPr>
        <p:txBody>
          <a:bodyPr>
            <a:noAutofit/>
          </a:bodyPr>
          <a:lstStyle/>
          <a:p>
            <a:r>
              <a:rPr lang="en-US" altLang="zh-TW" sz="2800" dirty="0"/>
              <a:t>Remain the current strategy</a:t>
            </a:r>
          </a:p>
          <a:p>
            <a:pPr lvl="1"/>
            <a:r>
              <a:rPr lang="en-US" altLang="zh-TW" sz="2800" dirty="0"/>
              <a:t>53.7%</a:t>
            </a:r>
          </a:p>
          <a:p>
            <a:r>
              <a:rPr lang="en-US" altLang="zh-TW" sz="2800" dirty="0"/>
              <a:t>Invest more on electric cars</a:t>
            </a:r>
          </a:p>
          <a:p>
            <a:pPr lvl="1"/>
            <a:r>
              <a:rPr lang="en-US" altLang="zh-TW" sz="2800" dirty="0"/>
              <a:t>46.3%</a:t>
            </a:r>
            <a:endParaRPr lang="zh-TW" altLang="en-US" sz="2800" dirty="0"/>
          </a:p>
        </p:txBody>
      </p:sp>
      <p:pic>
        <p:nvPicPr>
          <p:cNvPr id="7171" name="Picture 3" descr="C:\Users\vaio\Desktop\新增資料夾\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3024336" cy="460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vaio\Desktop\新增資料夾\1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3037" y="4149080"/>
            <a:ext cx="5582340" cy="235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29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Overall Synthesized Result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40959" y="1700808"/>
            <a:ext cx="8244408" cy="132474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Remain the current strategy is the best </a:t>
            </a:r>
            <a:r>
              <a:rPr lang="en-US" altLang="zh-TW" sz="2800" dirty="0" smtClean="0"/>
              <a:t>decision</a:t>
            </a:r>
          </a:p>
          <a:p>
            <a:pPr marL="662940" lvl="1" indent="-342900">
              <a:buFont typeface="Wingdings" pitchFamily="2" charset="2"/>
              <a:buChar char="q"/>
            </a:pPr>
            <a:r>
              <a:rPr lang="en-US" altLang="zh-TW" sz="2500" dirty="0" smtClean="0"/>
              <a:t>Cost is the crucial factor of all </a:t>
            </a:r>
            <a:endParaRPr lang="zh-TW" altLang="en-US" sz="2500" dirty="0"/>
          </a:p>
        </p:txBody>
      </p:sp>
      <p:pic>
        <p:nvPicPr>
          <p:cNvPr id="8194" name="Picture 2" descr="C:\Users\vaio\Desktop\新增資料夾\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573016"/>
            <a:ext cx="6807062" cy="248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71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Overall Synthesized Result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Long term</a:t>
            </a:r>
          </a:p>
          <a:p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529051"/>
            <a:ext cx="7056784" cy="375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194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Sensitivity (Benefit &amp; Opportunity)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00808"/>
            <a:ext cx="3110767" cy="4495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299" y="1700808"/>
            <a:ext cx="3245607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94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Sensitivity </a:t>
            </a:r>
            <a:r>
              <a:rPr lang="en-US" dirty="0" smtClean="0"/>
              <a:t>(Cost &amp; Risk)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72816"/>
            <a:ext cx="3312368" cy="4392488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779290"/>
            <a:ext cx="325561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39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35696" y="2636912"/>
            <a:ext cx="6029672" cy="1728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000" dirty="0" smtClean="0"/>
              <a:t>Questions?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5010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Plan to expand its market share</a:t>
            </a:r>
          </a:p>
          <a:p>
            <a:r>
              <a:rPr lang="en-US" dirty="0"/>
              <a:t>L</a:t>
            </a:r>
            <a:r>
              <a:rPr lang="en-US" dirty="0" smtClean="0"/>
              <a:t>aunch the electric-car, i-MiEV </a:t>
            </a:r>
          </a:p>
          <a:p>
            <a:r>
              <a:rPr lang="en-US" dirty="0" smtClean="0"/>
              <a:t>Limitation of usage and expensive retail price</a:t>
            </a:r>
          </a:p>
          <a:p>
            <a:r>
              <a:rPr lang="en-US" dirty="0" smtClean="0"/>
              <a:t>Unpredictable future demand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 descr="C:\Users\Banu\Desktop\mitsubishi_miev_sport_n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114800"/>
            <a:ext cx="4800600" cy="258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46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733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Invest more on electric-car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Remaining in the current strategy</a:t>
            </a:r>
          </a:p>
          <a:p>
            <a:pPr marL="0" indent="0">
              <a:buNone/>
            </a:pPr>
            <a:r>
              <a:rPr lang="en-US" sz="4500" dirty="0" smtClean="0">
                <a:solidFill>
                  <a:schemeClr val="tx2"/>
                </a:solidFill>
                <a:latin typeface="+mj-lt"/>
              </a:rPr>
              <a:t>Strategic</a:t>
            </a:r>
            <a:r>
              <a:rPr lang="en-US" sz="4500" dirty="0" smtClean="0">
                <a:latin typeface="+mj-lt"/>
              </a:rPr>
              <a:t> </a:t>
            </a:r>
            <a:r>
              <a:rPr lang="en-US" sz="4500" dirty="0">
                <a:solidFill>
                  <a:schemeClr val="tx2"/>
                </a:solidFill>
                <a:latin typeface="+mj-lt"/>
              </a:rPr>
              <a:t>Criteria</a:t>
            </a:r>
          </a:p>
          <a:p>
            <a:pPr marL="342900" indent="-342900">
              <a:lnSpc>
                <a:spcPct val="110000"/>
              </a:lnSpc>
              <a:buFont typeface="Wingdings" pitchFamily="2" charset="2"/>
              <a:buChar char="q"/>
            </a:pPr>
            <a:r>
              <a:rPr lang="en-US" dirty="0"/>
              <a:t>Existing Product Synergies</a:t>
            </a:r>
          </a:p>
          <a:p>
            <a:pPr marL="342900" indent="-342900">
              <a:lnSpc>
                <a:spcPct val="110000"/>
              </a:lnSpc>
              <a:buFont typeface="Wingdings" pitchFamily="2" charset="2"/>
              <a:buChar char="q"/>
            </a:pPr>
            <a:r>
              <a:rPr lang="en-US" dirty="0"/>
              <a:t>Manufacturing Impact</a:t>
            </a:r>
          </a:p>
          <a:p>
            <a:pPr marL="342900" indent="-342900">
              <a:lnSpc>
                <a:spcPct val="110000"/>
              </a:lnSpc>
              <a:buFont typeface="Wingdings" pitchFamily="2" charset="2"/>
              <a:buChar char="q"/>
            </a:pPr>
            <a:r>
              <a:rPr lang="en-US" dirty="0"/>
              <a:t>Market attractiveness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70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77240018"/>
              </p:ext>
            </p:extLst>
          </p:nvPr>
        </p:nvGraphicFramePr>
        <p:xfrm>
          <a:off x="467544" y="1844824"/>
          <a:ext cx="8381999" cy="48520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/>
                <a:gridCol w="1905000"/>
                <a:gridCol w="1905000"/>
                <a:gridCol w="3505199"/>
              </a:tblGrid>
              <a:tr h="357114">
                <a:tc rowSpan="13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Benefits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effectLst/>
                        </a:rPr>
                        <a:t>Economic</a:t>
                      </a:r>
                      <a:endParaRPr lang="en-US" sz="1600" b="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Market</a:t>
                      </a:r>
                    </a:p>
                  </a:txBody>
                  <a:tcPr marL="56230" marR="5623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effectLst/>
                        </a:rPr>
                        <a:t>Brand image</a:t>
                      </a:r>
                      <a:endParaRPr lang="en-US" sz="1600" b="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Industry competition status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Market share</a:t>
                      </a:r>
                      <a:endParaRPr lang="en-US" sz="16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Financial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After sales service cost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Tax incentives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Environmental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Pollution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Carbon emission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261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Noise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Resources</a:t>
                      </a:r>
                      <a:endParaRPr lang="en-US" sz="16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Electricity price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Fuel price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62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Operational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Engineering</a:t>
                      </a:r>
                      <a:endParaRPr lang="en-US" sz="16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Advanced technologies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Design simplicity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Manufacturing</a:t>
                      </a:r>
                      <a:endParaRPr lang="en-US" sz="16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Capacity utilization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5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 smtClean="0">
                          <a:effectLst/>
                        </a:rPr>
                        <a:t>Ease </a:t>
                      </a:r>
                      <a:r>
                        <a:rPr lang="en-US" sz="1600" kern="0" dirty="0">
                          <a:effectLst/>
                        </a:rPr>
                        <a:t>of manufacturing</a:t>
                      </a:r>
                      <a:endParaRPr lang="en-US" sz="16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7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3519438"/>
              </p:ext>
            </p:extLst>
          </p:nvPr>
        </p:nvGraphicFramePr>
        <p:xfrm>
          <a:off x="457200" y="1752600"/>
          <a:ext cx="8305799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0538"/>
                <a:gridCol w="2124185"/>
                <a:gridCol w="1404227"/>
                <a:gridCol w="2716849"/>
              </a:tblGrid>
              <a:tr h="395133"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Opportunities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0" dirty="0">
                          <a:solidFill>
                            <a:schemeClr val="tx1"/>
                          </a:solidFill>
                          <a:effectLst/>
                        </a:rPr>
                        <a:t>Economic</a:t>
                      </a:r>
                      <a:endParaRPr lang="en-US" sz="2000" b="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</a:t>
                      </a: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Economics of scales</a:t>
                      </a: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54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Stock price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554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Market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Market trend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554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New market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55433">
                <a:tc vMerge="1">
                  <a:txBody>
                    <a:bodyPr/>
                    <a:lstStyle/>
                    <a:p>
                      <a:endParaRPr lang="en-US" sz="1400" kern="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6230" marR="56230" marT="0" marB="0"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Environmental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Social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Corporate image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554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Increase in population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9108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Eco-friendly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Increase in environmental consciousness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554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Increase in fuel price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97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50167263"/>
              </p:ext>
            </p:extLst>
          </p:nvPr>
        </p:nvGraphicFramePr>
        <p:xfrm>
          <a:off x="457200" y="2057400"/>
          <a:ext cx="8153400" cy="4191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4480"/>
                <a:gridCol w="1512168"/>
                <a:gridCol w="1728192"/>
                <a:gridCol w="3678560"/>
              </a:tblGrid>
              <a:tr h="383680">
                <a:tc rowSpan="9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Costs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</a:t>
                      </a: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</a:t>
                      </a: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Labor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Marketing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Advertisement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Promotion activities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Operational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Manufacturing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Manufacturing technology level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Production capacity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Quality control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Marketing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Customer service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3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Distribution channel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34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3799260"/>
              </p:ext>
            </p:extLst>
          </p:nvPr>
        </p:nvGraphicFramePr>
        <p:xfrm>
          <a:off x="539552" y="1855440"/>
          <a:ext cx="8153400" cy="3733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6144"/>
                <a:gridCol w="1656184"/>
                <a:gridCol w="1584176"/>
                <a:gridCol w="3616896"/>
              </a:tblGrid>
              <a:tr h="533400"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Risks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Corporation</a:t>
                      </a: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0" dirty="0">
                          <a:solidFill>
                            <a:schemeClr val="tx1"/>
                          </a:solidFill>
                          <a:effectLst/>
                        </a:rPr>
                        <a:t>External</a:t>
                      </a:r>
                      <a:endParaRPr lang="en-US" sz="2000" b="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0" dirty="0">
                          <a:solidFill>
                            <a:schemeClr val="tx1"/>
                          </a:solidFill>
                          <a:effectLst/>
                        </a:rPr>
                        <a:t>Increase in tax</a:t>
                      </a:r>
                      <a:endParaRPr lang="en-US" sz="2000" b="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Restriction in regulations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29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Internal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Internal objection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29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Technical barriers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29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Industry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Economic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Fluctuation in interest rate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29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Fluctuation in material price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29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Market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Increase in competition</a:t>
                      </a:r>
                      <a:endParaRPr lang="en-US" sz="2000" kern="1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  <a:tr h="429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Overcapacity</a:t>
                      </a:r>
                      <a:endParaRPr lang="en-US" sz="2000" kern="1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56230" marR="562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53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Model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Costs – highest priority at 28.85%</a:t>
            </a:r>
          </a:p>
          <a:p>
            <a:r>
              <a:rPr lang="en-US" dirty="0" smtClean="0"/>
              <a:t>Risks – lowest priority at 18.39%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895600"/>
            <a:ext cx="653526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0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Synthesized </a:t>
            </a:r>
            <a:r>
              <a:rPr lang="en-US" altLang="zh-TW" dirty="0" smtClean="0">
                <a:ea typeface="新細明體" pitchFamily="18" charset="-120"/>
              </a:rPr>
              <a:t>Results-Benefits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34578" y="1680075"/>
            <a:ext cx="5409422" cy="2260848"/>
          </a:xfrm>
        </p:spPr>
        <p:txBody>
          <a:bodyPr/>
          <a:lstStyle/>
          <a:p>
            <a:r>
              <a:rPr lang="en-US" altLang="zh-TW" sz="2800" dirty="0" smtClean="0"/>
              <a:t>Invest more on electric cars</a:t>
            </a:r>
          </a:p>
          <a:p>
            <a:pPr lvl="1"/>
            <a:r>
              <a:rPr lang="en-US" altLang="zh-TW" sz="2800" dirty="0" smtClean="0"/>
              <a:t>61.9</a:t>
            </a:r>
            <a:r>
              <a:rPr lang="en-US" altLang="zh-TW" sz="2800" dirty="0" smtClean="0"/>
              <a:t>%</a:t>
            </a:r>
          </a:p>
          <a:p>
            <a:r>
              <a:rPr lang="en-US" altLang="zh-TW" sz="2800" dirty="0"/>
              <a:t>Remain the current </a:t>
            </a:r>
            <a:r>
              <a:rPr lang="en-US" altLang="zh-TW" sz="2800" dirty="0" smtClean="0"/>
              <a:t>strategy</a:t>
            </a:r>
          </a:p>
          <a:p>
            <a:pPr lvl="1"/>
            <a:r>
              <a:rPr lang="en-US" altLang="zh-TW" sz="2800" dirty="0"/>
              <a:t>38.1%</a:t>
            </a:r>
          </a:p>
          <a:p>
            <a:pPr marL="0" indent="0">
              <a:buNone/>
            </a:pPr>
            <a:endParaRPr lang="zh-TW" altLang="en-US" sz="2800" dirty="0"/>
          </a:p>
        </p:txBody>
      </p:sp>
      <p:pic>
        <p:nvPicPr>
          <p:cNvPr id="4099" name="Picture 3" descr="C:\Users\vaio\Desktop\新增資料夾\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365104"/>
            <a:ext cx="5228834" cy="200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vaio\Desktop\新增資料夾\1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3024336" cy="4666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135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396</TotalTime>
  <Words>331</Words>
  <Application>Microsoft Office PowerPoint</Application>
  <PresentationFormat>On-screen Show (4:3)</PresentationFormat>
  <Paragraphs>124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Mitsubishi Motors </vt:lpstr>
      <vt:lpstr>Background</vt:lpstr>
      <vt:lpstr>Alternatives</vt:lpstr>
      <vt:lpstr>Benefits</vt:lpstr>
      <vt:lpstr>Opportunities</vt:lpstr>
      <vt:lpstr>Costs</vt:lpstr>
      <vt:lpstr>Risks</vt:lpstr>
      <vt:lpstr>BOCR Model Priority</vt:lpstr>
      <vt:lpstr>Synthesized Results-Benefits</vt:lpstr>
      <vt:lpstr>Synthesized Results-Opportunity</vt:lpstr>
      <vt:lpstr>Synthesized Results-Cost</vt:lpstr>
      <vt:lpstr>Synthesized Results-Risk</vt:lpstr>
      <vt:lpstr>Overall Synthesized Result</vt:lpstr>
      <vt:lpstr>Overall Synthesized Result</vt:lpstr>
      <vt:lpstr>Sensitivity (Benefit &amp; Opportunity)</vt:lpstr>
      <vt:lpstr>Sensitivity (Cost &amp; Risk)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Mitsubishi Motors</dc:title>
  <dc:creator>Rose Chen</dc:creator>
  <cp:lastModifiedBy>Chia Chun Chen</cp:lastModifiedBy>
  <cp:revision>38</cp:revision>
  <dcterms:created xsi:type="dcterms:W3CDTF">2012-04-24T16:57:48Z</dcterms:created>
  <dcterms:modified xsi:type="dcterms:W3CDTF">2012-04-24T23:54:16Z</dcterms:modified>
</cp:coreProperties>
</file>