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9" r:id="rId1"/>
  </p:sldMasterIdLst>
  <p:sldIdLst>
    <p:sldId id="256" r:id="rId2"/>
    <p:sldId id="257" r:id="rId3"/>
    <p:sldId id="258" r:id="rId4"/>
    <p:sldId id="269" r:id="rId5"/>
    <p:sldId id="270" r:id="rId6"/>
    <p:sldId id="259" r:id="rId7"/>
    <p:sldId id="271" r:id="rId8"/>
    <p:sldId id="260" r:id="rId9"/>
    <p:sldId id="272" r:id="rId10"/>
    <p:sldId id="273" r:id="rId11"/>
    <p:sldId id="265" r:id="rId12"/>
    <p:sldId id="266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7" r:id="rId21"/>
    <p:sldId id="268" r:id="rId22"/>
    <p:sldId id="263" r:id="rId23"/>
    <p:sldId id="264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924"/>
  </p:normalViewPr>
  <p:slideViewPr>
    <p:cSldViewPr>
      <p:cViewPr varScale="1">
        <p:scale>
          <a:sx n="93" d="100"/>
          <a:sy n="93" d="100"/>
        </p:scale>
        <p:origin x="760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1776" y="3024"/>
              <a:ext cx="3929" cy="1290"/>
              <a:chOff x="1776" y="3024"/>
              <a:chExt cx="3929" cy="1290"/>
            </a:xfrm>
          </p:grpSpPr>
          <p:grpSp>
            <p:nvGrpSpPr>
              <p:cNvPr id="4101" name="Group 5"/>
              <p:cNvGrpSpPr>
                <a:grpSpLocks/>
              </p:cNvGrpSpPr>
              <p:nvPr/>
            </p:nvGrpSpPr>
            <p:grpSpPr bwMode="auto">
              <a:xfrm>
                <a:off x="2268" y="3934"/>
                <a:ext cx="638" cy="377"/>
                <a:chOff x="2268" y="3934"/>
                <a:chExt cx="638" cy="377"/>
              </a:xfrm>
            </p:grpSpPr>
            <p:sp>
              <p:nvSpPr>
                <p:cNvPr id="4102" name="Oval 6"/>
                <p:cNvSpPr>
                  <a:spLocks noChangeArrowheads="1"/>
                </p:cNvSpPr>
                <p:nvPr/>
              </p:nvSpPr>
              <p:spPr bwMode="hidden">
                <a:xfrm>
                  <a:off x="2268" y="3934"/>
                  <a:ext cx="638" cy="3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3" name="Oval 7"/>
                <p:cNvSpPr>
                  <a:spLocks noChangeArrowheads="1"/>
                </p:cNvSpPr>
                <p:nvPr/>
              </p:nvSpPr>
              <p:spPr bwMode="hidden">
                <a:xfrm>
                  <a:off x="2314" y="3958"/>
                  <a:ext cx="543" cy="3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87843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4" name="Oval 8"/>
                <p:cNvSpPr>
                  <a:spLocks noChangeArrowheads="1"/>
                </p:cNvSpPr>
                <p:nvPr/>
              </p:nvSpPr>
              <p:spPr bwMode="hidden">
                <a:xfrm>
                  <a:off x="2341" y="3979"/>
                  <a:ext cx="501" cy="2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098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5" name="Oval 9"/>
                <p:cNvSpPr>
                  <a:spLocks noChangeArrowheads="1"/>
                </p:cNvSpPr>
                <p:nvPr/>
              </p:nvSpPr>
              <p:spPr bwMode="hidden">
                <a:xfrm>
                  <a:off x="2368" y="3997"/>
                  <a:ext cx="444" cy="25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6" name="Oval 10"/>
                <p:cNvSpPr>
                  <a:spLocks noChangeArrowheads="1"/>
                </p:cNvSpPr>
                <p:nvPr/>
              </p:nvSpPr>
              <p:spPr bwMode="hidden">
                <a:xfrm>
                  <a:off x="2385" y="4005"/>
                  <a:ext cx="413" cy="24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7" name="Oval 11"/>
                <p:cNvSpPr>
                  <a:spLocks noChangeArrowheads="1"/>
                </p:cNvSpPr>
                <p:nvPr/>
              </p:nvSpPr>
              <p:spPr bwMode="hidden">
                <a:xfrm>
                  <a:off x="2437" y="4026"/>
                  <a:ext cx="306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8" name="Oval 12"/>
                <p:cNvSpPr>
                  <a:spLocks noChangeArrowheads="1"/>
                </p:cNvSpPr>
                <p:nvPr/>
              </p:nvSpPr>
              <p:spPr bwMode="hidden">
                <a:xfrm>
                  <a:off x="2476" y="4056"/>
                  <a:ext cx="227" cy="13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9" name="Oval 13"/>
                <p:cNvSpPr>
                  <a:spLocks noChangeArrowheads="1"/>
                </p:cNvSpPr>
                <p:nvPr/>
              </p:nvSpPr>
              <p:spPr bwMode="hidden">
                <a:xfrm>
                  <a:off x="2542" y="4097"/>
                  <a:ext cx="90" cy="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10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3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4706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Freeform 24"/>
              <p:cNvSpPr>
                <a:spLocks/>
              </p:cNvSpPr>
              <p:nvPr/>
            </p:nvSpPr>
            <p:spPr bwMode="hidden">
              <a:xfrm>
                <a:off x="4175" y="4050"/>
                <a:ext cx="180" cy="132"/>
              </a:xfrm>
              <a:custGeom>
                <a:avLst/>
                <a:gdLst>
                  <a:gd name="T0" fmla="*/ 0 w 179"/>
                  <a:gd name="T1" fmla="*/ 132 h 132"/>
                  <a:gd name="T2" fmla="*/ 29 w 179"/>
                  <a:gd name="T3" fmla="*/ 132 h 132"/>
                  <a:gd name="T4" fmla="*/ 77 w 179"/>
                  <a:gd name="T5" fmla="*/ 108 h 132"/>
                  <a:gd name="T6" fmla="*/ 119 w 179"/>
                  <a:gd name="T7" fmla="*/ 78 h 132"/>
                  <a:gd name="T8" fmla="*/ 155 w 179"/>
                  <a:gd name="T9" fmla="*/ 48 h 132"/>
                  <a:gd name="T10" fmla="*/ 179 w 179"/>
                  <a:gd name="T11" fmla="*/ 12 h 132"/>
                  <a:gd name="T12" fmla="*/ 173 w 179"/>
                  <a:gd name="T13" fmla="*/ 6 h 132"/>
                  <a:gd name="T14" fmla="*/ 167 w 179"/>
                  <a:gd name="T15" fmla="*/ 0 h 132"/>
                  <a:gd name="T16" fmla="*/ 137 w 179"/>
                  <a:gd name="T17" fmla="*/ 42 h 132"/>
                  <a:gd name="T18" fmla="*/ 101 w 179"/>
                  <a:gd name="T19" fmla="*/ 78 h 132"/>
                  <a:gd name="T20" fmla="*/ 53 w 179"/>
                  <a:gd name="T21" fmla="*/ 108 h 132"/>
                  <a:gd name="T22" fmla="*/ 0 w 179"/>
                  <a:gd name="T23" fmla="*/ 132 h 132"/>
                  <a:gd name="T24" fmla="*/ 0 w 179"/>
                  <a:gd name="T25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32">
                    <a:moveTo>
                      <a:pt x="0" y="132"/>
                    </a:moveTo>
                    <a:lnTo>
                      <a:pt x="29" y="132"/>
                    </a:lnTo>
                    <a:lnTo>
                      <a:pt x="77" y="108"/>
                    </a:lnTo>
                    <a:lnTo>
                      <a:pt x="119" y="78"/>
                    </a:lnTo>
                    <a:lnTo>
                      <a:pt x="155" y="48"/>
                    </a:lnTo>
                    <a:lnTo>
                      <a:pt x="179" y="12"/>
                    </a:lnTo>
                    <a:lnTo>
                      <a:pt x="173" y="6"/>
                    </a:lnTo>
                    <a:lnTo>
                      <a:pt x="167" y="0"/>
                    </a:lnTo>
                    <a:lnTo>
                      <a:pt x="137" y="42"/>
                    </a:lnTo>
                    <a:lnTo>
                      <a:pt x="101" y="78"/>
                    </a:lnTo>
                    <a:lnTo>
                      <a:pt x="53" y="108"/>
                    </a:lnTo>
                    <a:lnTo>
                      <a:pt x="0" y="132"/>
                    </a:lnTo>
                    <a:lnTo>
                      <a:pt x="0" y="1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686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4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5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6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7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50" name="Group 54"/>
              <p:cNvGrpSpPr>
                <a:grpSpLocks/>
              </p:cNvGrpSpPr>
              <p:nvPr/>
            </p:nvGrpSpPr>
            <p:grpSpPr bwMode="auto">
              <a:xfrm>
                <a:off x="4546" y="3608"/>
                <a:ext cx="518" cy="319"/>
                <a:chOff x="4546" y="3608"/>
                <a:chExt cx="518" cy="319"/>
              </a:xfrm>
            </p:grpSpPr>
            <p:sp>
              <p:nvSpPr>
                <p:cNvPr id="4151" name="Oval 55"/>
                <p:cNvSpPr>
                  <a:spLocks noChangeArrowheads="1"/>
                </p:cNvSpPr>
                <p:nvPr/>
              </p:nvSpPr>
              <p:spPr bwMode="hidden">
                <a:xfrm>
                  <a:off x="4546" y="3608"/>
                  <a:ext cx="518" cy="31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2" name="Oval 56"/>
                <p:cNvSpPr>
                  <a:spLocks noChangeArrowheads="1"/>
                </p:cNvSpPr>
                <p:nvPr/>
              </p:nvSpPr>
              <p:spPr bwMode="hidden">
                <a:xfrm>
                  <a:off x="4578" y="3630"/>
                  <a:ext cx="446" cy="27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tint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3" name="Oval 57"/>
                <p:cNvSpPr>
                  <a:spLocks noChangeArrowheads="1"/>
                </p:cNvSpPr>
                <p:nvPr/>
              </p:nvSpPr>
              <p:spPr bwMode="hidden">
                <a:xfrm>
                  <a:off x="4610" y="3650"/>
                  <a:ext cx="386" cy="233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4" name="Oval 58"/>
                <p:cNvSpPr>
                  <a:spLocks noChangeArrowheads="1"/>
                </p:cNvSpPr>
                <p:nvPr/>
              </p:nvSpPr>
              <p:spPr bwMode="hidden">
                <a:xfrm>
                  <a:off x="4654" y="3678"/>
                  <a:ext cx="298" cy="1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5" name="Oval 59"/>
                <p:cNvSpPr>
                  <a:spLocks noChangeArrowheads="1"/>
                </p:cNvSpPr>
                <p:nvPr/>
              </p:nvSpPr>
              <p:spPr bwMode="hidden">
                <a:xfrm>
                  <a:off x="4690" y="3698"/>
                  <a:ext cx="222" cy="13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6" name="Oval 60"/>
                <p:cNvSpPr>
                  <a:spLocks noChangeArrowheads="1"/>
                </p:cNvSpPr>
                <p:nvPr/>
              </p:nvSpPr>
              <p:spPr bwMode="hidden">
                <a:xfrm>
                  <a:off x="4738" y="3728"/>
                  <a:ext cx="126" cy="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5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8" name="Oval 62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9" name="Oval 63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16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7605B9D-A8FD-104C-8745-D3ED24AA88E3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47A37-3E8A-6643-BEE6-82EC6016DE1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560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7B3C3-8056-C84B-8D70-1CF706727B0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2245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E1115-46A0-8F4D-84F2-0A2891BF310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9613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9A69F-FADB-E942-9BC5-4D85E2D2EB0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0156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FA037-A550-D84F-AD7E-559290DA956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3666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DF2E3-9E04-7E4F-BFF9-49612C0400D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65940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CC1D8-1A56-1A48-A215-43C1BE1AC86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5476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CC279-18B0-5B4A-9559-77777810548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8028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755D9-7DC1-2540-B30B-72E3882F95E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625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34649-02FA-3C48-8CA3-4AE4ECB07F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090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07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1776" y="3024"/>
              <a:ext cx="3929" cy="1290"/>
              <a:chOff x="1776" y="3024"/>
              <a:chExt cx="3929" cy="1290"/>
            </a:xfrm>
          </p:grpSpPr>
          <p:grpSp>
            <p:nvGrpSpPr>
              <p:cNvPr id="3077" name="Group 5"/>
              <p:cNvGrpSpPr>
                <a:grpSpLocks/>
              </p:cNvGrpSpPr>
              <p:nvPr userDrawn="1"/>
            </p:nvGrpSpPr>
            <p:grpSpPr bwMode="auto">
              <a:xfrm>
                <a:off x="2268" y="3934"/>
                <a:ext cx="638" cy="377"/>
                <a:chOff x="2268" y="3934"/>
                <a:chExt cx="638" cy="377"/>
              </a:xfrm>
            </p:grpSpPr>
            <p:sp>
              <p:nvSpPr>
                <p:cNvPr id="3078" name="Oval 6"/>
                <p:cNvSpPr>
                  <a:spLocks noChangeArrowheads="1"/>
                </p:cNvSpPr>
                <p:nvPr/>
              </p:nvSpPr>
              <p:spPr bwMode="hidden">
                <a:xfrm>
                  <a:off x="2268" y="3934"/>
                  <a:ext cx="638" cy="3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9" name="Oval 7"/>
                <p:cNvSpPr>
                  <a:spLocks noChangeArrowheads="1"/>
                </p:cNvSpPr>
                <p:nvPr/>
              </p:nvSpPr>
              <p:spPr bwMode="hidden">
                <a:xfrm>
                  <a:off x="2314" y="3958"/>
                  <a:ext cx="543" cy="3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87843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hidden">
                <a:xfrm>
                  <a:off x="2341" y="3979"/>
                  <a:ext cx="501" cy="2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098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" name="Oval 9"/>
                <p:cNvSpPr>
                  <a:spLocks noChangeArrowheads="1"/>
                </p:cNvSpPr>
                <p:nvPr/>
              </p:nvSpPr>
              <p:spPr bwMode="hidden">
                <a:xfrm>
                  <a:off x="2368" y="3997"/>
                  <a:ext cx="444" cy="25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" name="Oval 10"/>
                <p:cNvSpPr>
                  <a:spLocks noChangeArrowheads="1"/>
                </p:cNvSpPr>
                <p:nvPr/>
              </p:nvSpPr>
              <p:spPr bwMode="hidden">
                <a:xfrm>
                  <a:off x="2385" y="4005"/>
                  <a:ext cx="413" cy="24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3" name="Oval 11"/>
                <p:cNvSpPr>
                  <a:spLocks noChangeArrowheads="1"/>
                </p:cNvSpPr>
                <p:nvPr/>
              </p:nvSpPr>
              <p:spPr bwMode="hidden">
                <a:xfrm>
                  <a:off x="2437" y="4026"/>
                  <a:ext cx="306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" name="Oval 12"/>
                <p:cNvSpPr>
                  <a:spLocks noChangeArrowheads="1"/>
                </p:cNvSpPr>
                <p:nvPr/>
              </p:nvSpPr>
              <p:spPr bwMode="hidden">
                <a:xfrm>
                  <a:off x="2476" y="4056"/>
                  <a:ext cx="227" cy="13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" name="Oval 13"/>
                <p:cNvSpPr>
                  <a:spLocks noChangeArrowheads="1"/>
                </p:cNvSpPr>
                <p:nvPr/>
              </p:nvSpPr>
              <p:spPr bwMode="hidden">
                <a:xfrm>
                  <a:off x="2542" y="4097"/>
                  <a:ext cx="90" cy="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6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4706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24"/>
              <p:cNvSpPr>
                <a:spLocks/>
              </p:cNvSpPr>
              <p:nvPr/>
            </p:nvSpPr>
            <p:spPr bwMode="hidden">
              <a:xfrm>
                <a:off x="4175" y="4050"/>
                <a:ext cx="180" cy="132"/>
              </a:xfrm>
              <a:custGeom>
                <a:avLst/>
                <a:gdLst>
                  <a:gd name="T0" fmla="*/ 0 w 179"/>
                  <a:gd name="T1" fmla="*/ 132 h 132"/>
                  <a:gd name="T2" fmla="*/ 29 w 179"/>
                  <a:gd name="T3" fmla="*/ 132 h 132"/>
                  <a:gd name="T4" fmla="*/ 77 w 179"/>
                  <a:gd name="T5" fmla="*/ 108 h 132"/>
                  <a:gd name="T6" fmla="*/ 119 w 179"/>
                  <a:gd name="T7" fmla="*/ 78 h 132"/>
                  <a:gd name="T8" fmla="*/ 155 w 179"/>
                  <a:gd name="T9" fmla="*/ 48 h 132"/>
                  <a:gd name="T10" fmla="*/ 179 w 179"/>
                  <a:gd name="T11" fmla="*/ 12 h 132"/>
                  <a:gd name="T12" fmla="*/ 173 w 179"/>
                  <a:gd name="T13" fmla="*/ 6 h 132"/>
                  <a:gd name="T14" fmla="*/ 167 w 179"/>
                  <a:gd name="T15" fmla="*/ 0 h 132"/>
                  <a:gd name="T16" fmla="*/ 137 w 179"/>
                  <a:gd name="T17" fmla="*/ 42 h 132"/>
                  <a:gd name="T18" fmla="*/ 101 w 179"/>
                  <a:gd name="T19" fmla="*/ 78 h 132"/>
                  <a:gd name="T20" fmla="*/ 53 w 179"/>
                  <a:gd name="T21" fmla="*/ 108 h 132"/>
                  <a:gd name="T22" fmla="*/ 0 w 179"/>
                  <a:gd name="T23" fmla="*/ 132 h 132"/>
                  <a:gd name="T24" fmla="*/ 0 w 179"/>
                  <a:gd name="T25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32">
                    <a:moveTo>
                      <a:pt x="0" y="132"/>
                    </a:moveTo>
                    <a:lnTo>
                      <a:pt x="29" y="132"/>
                    </a:lnTo>
                    <a:lnTo>
                      <a:pt x="77" y="108"/>
                    </a:lnTo>
                    <a:lnTo>
                      <a:pt x="119" y="78"/>
                    </a:lnTo>
                    <a:lnTo>
                      <a:pt x="155" y="48"/>
                    </a:lnTo>
                    <a:lnTo>
                      <a:pt x="179" y="12"/>
                    </a:lnTo>
                    <a:lnTo>
                      <a:pt x="173" y="6"/>
                    </a:lnTo>
                    <a:lnTo>
                      <a:pt x="167" y="0"/>
                    </a:lnTo>
                    <a:lnTo>
                      <a:pt x="137" y="42"/>
                    </a:lnTo>
                    <a:lnTo>
                      <a:pt x="101" y="78"/>
                    </a:lnTo>
                    <a:lnTo>
                      <a:pt x="53" y="108"/>
                    </a:lnTo>
                    <a:lnTo>
                      <a:pt x="0" y="132"/>
                    </a:lnTo>
                    <a:lnTo>
                      <a:pt x="0" y="1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686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26" name="Group 54"/>
              <p:cNvGrpSpPr>
                <a:grpSpLocks/>
              </p:cNvGrpSpPr>
              <p:nvPr userDrawn="1"/>
            </p:nvGrpSpPr>
            <p:grpSpPr bwMode="auto">
              <a:xfrm>
                <a:off x="4546" y="3608"/>
                <a:ext cx="518" cy="319"/>
                <a:chOff x="4546" y="3608"/>
                <a:chExt cx="518" cy="319"/>
              </a:xfrm>
            </p:grpSpPr>
            <p:sp>
              <p:nvSpPr>
                <p:cNvPr id="3127" name="Oval 55"/>
                <p:cNvSpPr>
                  <a:spLocks noChangeArrowheads="1"/>
                </p:cNvSpPr>
                <p:nvPr/>
              </p:nvSpPr>
              <p:spPr bwMode="hidden">
                <a:xfrm>
                  <a:off x="4546" y="3608"/>
                  <a:ext cx="518" cy="31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8" name="Oval 56"/>
                <p:cNvSpPr>
                  <a:spLocks noChangeArrowheads="1"/>
                </p:cNvSpPr>
                <p:nvPr/>
              </p:nvSpPr>
              <p:spPr bwMode="hidden">
                <a:xfrm>
                  <a:off x="4578" y="3630"/>
                  <a:ext cx="446" cy="27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tint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9" name="Oval 57"/>
                <p:cNvSpPr>
                  <a:spLocks noChangeArrowheads="1"/>
                </p:cNvSpPr>
                <p:nvPr/>
              </p:nvSpPr>
              <p:spPr bwMode="hidden">
                <a:xfrm>
                  <a:off x="4610" y="3650"/>
                  <a:ext cx="386" cy="233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0" name="Oval 58"/>
                <p:cNvSpPr>
                  <a:spLocks noChangeArrowheads="1"/>
                </p:cNvSpPr>
                <p:nvPr/>
              </p:nvSpPr>
              <p:spPr bwMode="hidden">
                <a:xfrm>
                  <a:off x="4654" y="3678"/>
                  <a:ext cx="298" cy="1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1" name="Oval 59"/>
                <p:cNvSpPr>
                  <a:spLocks noChangeArrowheads="1"/>
                </p:cNvSpPr>
                <p:nvPr/>
              </p:nvSpPr>
              <p:spPr bwMode="hidden">
                <a:xfrm>
                  <a:off x="4690" y="3698"/>
                  <a:ext cx="222" cy="13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2" name="Oval 60"/>
                <p:cNvSpPr>
                  <a:spLocks noChangeArrowheads="1"/>
                </p:cNvSpPr>
                <p:nvPr/>
              </p:nvSpPr>
              <p:spPr bwMode="hidden">
                <a:xfrm>
                  <a:off x="4738" y="3728"/>
                  <a:ext cx="126" cy="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133" name="Group 61"/>
              <p:cNvGrpSpPr>
                <a:grpSpLocks/>
              </p:cNvGrpSpPr>
              <p:nvPr userDrawn="1"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134" name="Oval 62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5" name="Oval 63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6" name="Oval 64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7" name="Oval 65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138" name="Rectangle 66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853EAE0-2917-B143-B98F-AF18F792D802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3142" name="Rectangle 70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Selecting a Software System to Manage Clinical Trials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x-none"/>
              <a:t>Andras Varadi</a:t>
            </a:r>
          </a:p>
          <a:p>
            <a:r>
              <a:rPr lang="en-US" altLang="x-none"/>
              <a:t>Katz Graduate School of Business</a:t>
            </a:r>
          </a:p>
          <a:p>
            <a:r>
              <a:rPr lang="en-US" altLang="x-none"/>
              <a:t>April 13, 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Internally Developed System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Develop clinical trials management software internally.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Lupus Center has limited IT staff and IT infrastructure.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Development can take a long time.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Software could be specific to the Center’s needs. (“Only we know exactly what we need”)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Center could establish standards for such systems.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There would be no licensing fees.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All systems and data would remain intellectual property of the Lupus Center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The Model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0" y="0"/>
          <a:ext cx="9144000" cy="685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Document" r:id="rId3" imgW="5486400" imgH="4114800" progId="Word.Document.8">
                  <p:embed/>
                </p:oleObj>
              </mc:Choice>
              <mc:Fallback>
                <p:oleObj name="Document" r:id="rId3" imgW="5486400" imgH="41148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Benefits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400"/>
              <a:t>Operational</a:t>
            </a:r>
          </a:p>
          <a:p>
            <a:pPr lvl="1">
              <a:lnSpc>
                <a:spcPct val="90000"/>
              </a:lnSpc>
            </a:pPr>
            <a:r>
              <a:rPr lang="en-US" altLang="x-none" sz="2000"/>
              <a:t>Data Management: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Increase Speed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Measure Entry Pace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Reduce Errors</a:t>
            </a:r>
          </a:p>
          <a:p>
            <a:pPr lvl="1">
              <a:lnSpc>
                <a:spcPct val="90000"/>
              </a:lnSpc>
            </a:pPr>
            <a:r>
              <a:rPr lang="en-US" altLang="x-none" sz="2000"/>
              <a:t>Research: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Always up to Date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Easy Access to Data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Improved Reliability</a:t>
            </a:r>
          </a:p>
          <a:p>
            <a:pPr lvl="1">
              <a:lnSpc>
                <a:spcPct val="90000"/>
              </a:lnSpc>
            </a:pPr>
            <a:r>
              <a:rPr lang="en-US" altLang="x-none" sz="2000"/>
              <a:t>Human Resources: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Allow Task Specialization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Centralize Data Management</a:t>
            </a:r>
          </a:p>
          <a:p>
            <a:pPr lvl="2">
              <a:lnSpc>
                <a:spcPct val="90000"/>
              </a:lnSpc>
            </a:pPr>
            <a:r>
              <a:rPr lang="en-US" altLang="x-none" sz="1800"/>
              <a:t>Reduce Stress on Study Coordinators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x-none" sz="2800"/>
              <a:t>Technology:</a:t>
            </a:r>
          </a:p>
          <a:p>
            <a:pPr lvl="1"/>
            <a:r>
              <a:rPr lang="en-US" altLang="x-none" sz="2400"/>
              <a:t>Implementation:</a:t>
            </a:r>
          </a:p>
          <a:p>
            <a:pPr lvl="2"/>
            <a:r>
              <a:rPr lang="en-US" altLang="x-none" sz="2000"/>
              <a:t>Experience</a:t>
            </a:r>
          </a:p>
          <a:p>
            <a:pPr lvl="2"/>
            <a:r>
              <a:rPr lang="en-US" altLang="x-none" sz="2000"/>
              <a:t>Required Staff</a:t>
            </a:r>
          </a:p>
          <a:p>
            <a:pPr lvl="2"/>
            <a:r>
              <a:rPr lang="en-US" altLang="x-none" sz="2000"/>
              <a:t>Speed</a:t>
            </a:r>
          </a:p>
          <a:p>
            <a:pPr lvl="1"/>
            <a:r>
              <a:rPr lang="en-US" altLang="x-none" sz="2400"/>
              <a:t>Long-Term:</a:t>
            </a:r>
          </a:p>
          <a:p>
            <a:pPr lvl="2"/>
            <a:r>
              <a:rPr lang="en-US" altLang="x-none" sz="2000"/>
              <a:t>Interface with other Systems</a:t>
            </a:r>
          </a:p>
          <a:p>
            <a:pPr lvl="2"/>
            <a:r>
              <a:rPr lang="en-US" altLang="x-none" sz="2000"/>
              <a:t>Outside Support</a:t>
            </a:r>
          </a:p>
          <a:p>
            <a:pPr lvl="2"/>
            <a:r>
              <a:rPr lang="en-US" altLang="x-none" sz="2000"/>
              <a:t>Regular Updates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Costs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Economic: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Financial: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Infrastructure Costs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Licensing Fees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Recurring Costs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Transition: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Data Errors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Data Management Process Redesign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Down Time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HR Related: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Additional Employees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Resistance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Training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Opportunities - Economic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Financial: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Easier Licensing (of lupus diagnostic technology)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New Grants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Provide Data Management Services (to other labs)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Operational: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Research: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Collaboration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Cross Sectional Research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New Studies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Data Management: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Clinical Integration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National Standards Development</a:t>
            </a:r>
          </a:p>
          <a:p>
            <a:pPr lvl="1">
              <a:lnSpc>
                <a:spcPct val="90000"/>
              </a:lnSpc>
            </a:pPr>
            <a:endParaRPr lang="en-US" altLang="x-none" sz="2400"/>
          </a:p>
          <a:p>
            <a:pPr lvl="2">
              <a:lnSpc>
                <a:spcPct val="90000"/>
              </a:lnSpc>
            </a:pPr>
            <a:endParaRPr lang="en-US" altLang="x-none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Opportunities - Economic </a:t>
            </a:r>
            <a:r>
              <a:rPr lang="en-US" altLang="x-none" sz="2000"/>
              <a:t>(cont.)</a:t>
            </a:r>
            <a:endParaRPr lang="en-US" altLang="x-none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Technology:</a:t>
            </a:r>
          </a:p>
          <a:p>
            <a:pPr lvl="1"/>
            <a:r>
              <a:rPr lang="en-US" altLang="x-none"/>
              <a:t>Implementation:</a:t>
            </a:r>
          </a:p>
          <a:p>
            <a:pPr lvl="2"/>
            <a:r>
              <a:rPr lang="en-US" altLang="x-none"/>
              <a:t>Data Clean-up</a:t>
            </a:r>
          </a:p>
          <a:p>
            <a:pPr lvl="2"/>
            <a:r>
              <a:rPr lang="en-US" altLang="x-none"/>
              <a:t>Database Infrastructure Expansion</a:t>
            </a:r>
          </a:p>
          <a:p>
            <a:pPr lvl="2"/>
            <a:r>
              <a:rPr lang="en-US" altLang="x-none"/>
              <a:t>Process Redesign</a:t>
            </a:r>
          </a:p>
          <a:p>
            <a:pPr lvl="1"/>
            <a:r>
              <a:rPr lang="en-US" altLang="x-none"/>
              <a:t>Long-term:</a:t>
            </a:r>
          </a:p>
          <a:p>
            <a:pPr lvl="2"/>
            <a:r>
              <a:rPr lang="en-US" altLang="x-none"/>
              <a:t>Scope Expansion</a:t>
            </a:r>
          </a:p>
          <a:p>
            <a:pPr lvl="2"/>
            <a:r>
              <a:rPr lang="en-US" altLang="x-none"/>
              <a:t>Spin-off System Development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Risks - Economic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Financial:</a:t>
            </a:r>
          </a:p>
          <a:p>
            <a:pPr lvl="1"/>
            <a:r>
              <a:rPr lang="en-US" altLang="x-none"/>
              <a:t>Budget Overruns</a:t>
            </a:r>
          </a:p>
          <a:p>
            <a:pPr lvl="1"/>
            <a:r>
              <a:rPr lang="en-US" altLang="x-none"/>
              <a:t>End of Grant Funding</a:t>
            </a:r>
          </a:p>
          <a:p>
            <a:pPr lvl="1"/>
            <a:r>
              <a:rPr lang="en-US" altLang="x-none"/>
              <a:t>Opportunistic Upgrading/Support Fees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Risks - Operational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HR Related: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Resistance from Employees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Turnover (employee)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User Mistakes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Research: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Data Misinterpretation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Inconsistency in Analysis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Data Management: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Data Loss/Corruption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Process Bottlenecks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Security Breach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Risks - Technology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Implementation:</a:t>
            </a:r>
          </a:p>
          <a:p>
            <a:pPr lvl="1"/>
            <a:r>
              <a:rPr lang="en-US" altLang="x-none"/>
              <a:t>Platform Conflicts</a:t>
            </a:r>
          </a:p>
          <a:p>
            <a:pPr lvl="1"/>
            <a:r>
              <a:rPr lang="en-US" altLang="x-none"/>
              <a:t>System Uptime/Downtime</a:t>
            </a:r>
          </a:p>
          <a:p>
            <a:pPr lvl="1"/>
            <a:r>
              <a:rPr lang="en-US" altLang="x-none"/>
              <a:t>Transition Process Errors</a:t>
            </a:r>
          </a:p>
          <a:p>
            <a:r>
              <a:rPr lang="en-US" altLang="x-none"/>
              <a:t>Long-term:</a:t>
            </a:r>
          </a:p>
          <a:p>
            <a:pPr lvl="1"/>
            <a:r>
              <a:rPr lang="en-US" altLang="x-none"/>
              <a:t>Scalability Issues</a:t>
            </a:r>
          </a:p>
          <a:p>
            <a:pPr lvl="1"/>
            <a:r>
              <a:rPr lang="en-US" altLang="x-none"/>
              <a:t>Software Bugs</a:t>
            </a:r>
          </a:p>
          <a:p>
            <a:pPr lvl="1"/>
            <a:r>
              <a:rPr lang="en-US" altLang="x-none"/>
              <a:t>Technical Support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Organization:</a:t>
            </a:r>
          </a:p>
          <a:p>
            <a:pPr lvl="1"/>
            <a:r>
              <a:rPr lang="en-US" altLang="x-none"/>
              <a:t>Lupus Center of Excellence, University of Pittsburgh</a:t>
            </a:r>
          </a:p>
          <a:p>
            <a:r>
              <a:rPr lang="en-US" altLang="x-none"/>
              <a:t>My Position:</a:t>
            </a:r>
          </a:p>
          <a:p>
            <a:pPr lvl="1"/>
            <a:r>
              <a:rPr lang="en-US" altLang="x-none"/>
              <a:t>Systems Analyst:</a:t>
            </a:r>
          </a:p>
          <a:p>
            <a:pPr lvl="2"/>
            <a:r>
              <a:rPr lang="en-US" altLang="x-none"/>
              <a:t>Support Research Activities</a:t>
            </a:r>
          </a:p>
          <a:p>
            <a:pPr lvl="2"/>
            <a:r>
              <a:rPr lang="en-US" altLang="x-none"/>
              <a:t>Develop &amp; Maintain IT infrastructure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The Result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0" y="0"/>
          <a:ext cx="9144000" cy="685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ocument" r:id="rId3" imgW="5486400" imgH="4114800" progId="Word.Document.8">
                  <p:embed/>
                </p:oleObj>
              </mc:Choice>
              <mc:Fallback>
                <p:oleObj name="Document" r:id="rId3" imgW="5486400" imgH="41148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Why Such a Strong Result?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CTMA Software System is strongly preferred!</a:t>
            </a:r>
          </a:p>
          <a:p>
            <a:pPr lvl="1"/>
            <a:r>
              <a:rPr lang="en-US" altLang="x-none" sz="2400"/>
              <a:t>Result is not a surprise.</a:t>
            </a:r>
          </a:p>
          <a:p>
            <a:pPr lvl="1"/>
            <a:r>
              <a:rPr lang="en-US" altLang="x-none" sz="2400"/>
              <a:t>Reasons for large difference in preference:</a:t>
            </a:r>
          </a:p>
          <a:p>
            <a:pPr lvl="2"/>
            <a:r>
              <a:rPr lang="en-US" altLang="x-none" sz="2000"/>
              <a:t>Low cost due to lack of license fees.</a:t>
            </a:r>
          </a:p>
          <a:p>
            <a:pPr lvl="2"/>
            <a:r>
              <a:rPr lang="en-US" altLang="x-none" sz="2000"/>
              <a:t>Doesn’t require expansion of IT staff or infrastructure.</a:t>
            </a:r>
          </a:p>
          <a:p>
            <a:pPr lvl="2"/>
            <a:r>
              <a:rPr lang="en-US" altLang="x-none" sz="2000"/>
              <a:t>System created by experienced programmers.</a:t>
            </a:r>
          </a:p>
          <a:p>
            <a:pPr lvl="2"/>
            <a:r>
              <a:rPr lang="en-US" altLang="x-none" sz="2000"/>
              <a:t>Vendor can provide support services, also for free.</a:t>
            </a:r>
          </a:p>
          <a:p>
            <a:pPr lvl="2"/>
            <a:r>
              <a:rPr lang="en-US" altLang="x-none" sz="2000"/>
              <a:t>System is highly expandable.</a:t>
            </a:r>
          </a:p>
          <a:p>
            <a:pPr lvl="2"/>
            <a:r>
              <a:rPr lang="en-US" altLang="x-none" sz="2000"/>
              <a:t>System works on any platform (Windows, Mac, Other)</a:t>
            </a:r>
          </a:p>
          <a:p>
            <a:pPr lvl="2"/>
            <a:r>
              <a:rPr lang="en-US" altLang="x-none" sz="2000"/>
              <a:t>Etc.</a:t>
            </a:r>
          </a:p>
          <a:p>
            <a:pPr lvl="2"/>
            <a:endParaRPr lang="en-US" altLang="x-none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Ways to Improve the Model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Inconsistency:</a:t>
            </a:r>
          </a:p>
          <a:p>
            <a:pPr lvl="1"/>
            <a:r>
              <a:rPr lang="en-US" altLang="x-none" sz="2400"/>
              <a:t>Reduce inconsistency in ratings.</a:t>
            </a:r>
          </a:p>
          <a:p>
            <a:pPr lvl="1"/>
            <a:r>
              <a:rPr lang="en-US" altLang="x-none" sz="2400"/>
              <a:t>Acceptable limit 0.1 or 1?</a:t>
            </a:r>
          </a:p>
          <a:p>
            <a:r>
              <a:rPr lang="en-US" altLang="x-none" sz="2800"/>
              <a:t>Sensitivity Analysis:</a:t>
            </a:r>
          </a:p>
          <a:p>
            <a:pPr lvl="1"/>
            <a:r>
              <a:rPr lang="en-US" altLang="x-none" sz="2400"/>
              <a:t>Find out why it doesn’t work.</a:t>
            </a:r>
          </a:p>
          <a:p>
            <a:r>
              <a:rPr lang="en-US" altLang="x-none" sz="2800"/>
              <a:t>Rating bias:</a:t>
            </a:r>
          </a:p>
          <a:p>
            <a:pPr lvl="1"/>
            <a:r>
              <a:rPr lang="en-US" altLang="x-none" sz="2400"/>
              <a:t>Do pair-wise comparisons with a group of people, based on consensus.</a:t>
            </a:r>
          </a:p>
          <a:p>
            <a:pPr lvl="1"/>
            <a:r>
              <a:rPr lang="en-US" altLang="x-none" sz="2400"/>
              <a:t>Include actual $ amounts for cost nodes instead of estimates.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Beneficial Outcomes of Project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Considered issue in a structured way.</a:t>
            </a:r>
          </a:p>
          <a:p>
            <a:r>
              <a:rPr lang="en-US" altLang="x-none"/>
              <a:t>Quantified actual benefits and drawbacks of all three systems.</a:t>
            </a:r>
          </a:p>
          <a:p>
            <a:r>
              <a:rPr lang="en-US" altLang="x-none"/>
              <a:t>Discovered (thought of) issues not considered previously.</a:t>
            </a:r>
          </a:p>
          <a:p>
            <a:r>
              <a:rPr lang="en-US" altLang="x-none"/>
              <a:t>I can present my bosses with a structured justification for my decisions.</a:t>
            </a:r>
          </a:p>
          <a:p>
            <a:pPr lvl="1"/>
            <a:r>
              <a:rPr lang="en-US" altLang="x-none"/>
              <a:t>Before, all I could was to state my opinion.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Questions?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Lupus - What is it?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Official Name: </a:t>
            </a:r>
            <a:r>
              <a:rPr lang="en-US" altLang="x-none" sz="2800">
                <a:effectLst/>
                <a:latin typeface="Times" charset="0"/>
              </a:rPr>
              <a:t>Systemic Lupus Erythematosus</a:t>
            </a:r>
            <a:endParaRPr lang="en-US" altLang="x-none" sz="2800"/>
          </a:p>
          <a:p>
            <a:r>
              <a:rPr lang="en-US" altLang="x-none" sz="2800"/>
              <a:t>Autoimmune Disease:</a:t>
            </a:r>
          </a:p>
          <a:p>
            <a:pPr lvl="1"/>
            <a:r>
              <a:rPr lang="en-US" altLang="x-none" sz="2400"/>
              <a:t>The immune systems turns against itself.</a:t>
            </a:r>
          </a:p>
          <a:p>
            <a:pPr lvl="1"/>
            <a:r>
              <a:rPr lang="en-US" altLang="x-none" sz="2400"/>
              <a:t>Immune response without any reason.</a:t>
            </a:r>
          </a:p>
          <a:p>
            <a:pPr lvl="1"/>
            <a:r>
              <a:rPr lang="en-US" altLang="x-none" sz="2400"/>
              <a:t>It can attack ANY organ system (lungs, heart, skin, blood, etc.)</a:t>
            </a:r>
          </a:p>
          <a:p>
            <a:pPr lvl="1"/>
            <a:r>
              <a:rPr lang="en-US" altLang="x-none" sz="2400"/>
              <a:t>It is incredibly difficult to diagnose.</a:t>
            </a:r>
          </a:p>
          <a:p>
            <a:pPr lvl="1"/>
            <a:r>
              <a:rPr lang="en-US" altLang="x-none" sz="2400"/>
              <a:t>It is caused by a combination of genetics, hormones, environmental triggers.</a:t>
            </a:r>
          </a:p>
          <a:p>
            <a:pPr>
              <a:buFont typeface="Wingdings" charset="2"/>
              <a:buNone/>
            </a:pPr>
            <a:endParaRPr lang="en-US" altLang="x-none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Lupus - Continued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Correction of Common Myths About Lupus: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Lupus is contagious (FALSE).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Lupus is a form of cancer (FALSE).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Dogs can get Lupus (TRUE).</a:t>
            </a:r>
          </a:p>
          <a:p>
            <a:pPr>
              <a:lnSpc>
                <a:spcPct val="90000"/>
              </a:lnSpc>
            </a:pPr>
            <a:r>
              <a:rPr lang="en-US" altLang="x-none"/>
              <a:t>Who gets lupus?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1.5 Million people in the US have Lupus.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10:1 Women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3:1 Minorities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About the Lupus Center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Part of the Department of Medicine, University of Pittsburgh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Two main divisions: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Clinical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Treat Patients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Clinical Research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Laboratory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Laboratory Research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Develop new tests, medications, vaccines, etc.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Funding: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University of Pittsburgh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NIH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Lupus Foundation, Inc.</a:t>
            </a:r>
          </a:p>
          <a:p>
            <a:pPr lvl="2">
              <a:lnSpc>
                <a:spcPct val="90000"/>
              </a:lnSpc>
            </a:pPr>
            <a:r>
              <a:rPr lang="en-US" altLang="x-none" sz="2000"/>
              <a:t>Etc.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6858000" y="2209800"/>
          <a:ext cx="2090738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Document" r:id="rId3" imgW="3289300" imgH="3429000" progId="Word.Document.8">
                  <p:embed/>
                </p:oleObj>
              </mc:Choice>
              <mc:Fallback>
                <p:oleObj name="Document" r:id="rId3" imgW="3289300" imgH="34290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209800"/>
                        <a:ext cx="2090738" cy="217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Clinical Trials - What are they?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Structured Experiments: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New Drugs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New Treatments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New Diagnostic Techniques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Sources: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Independent (internal) projects.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Projects commissioned by pharmaceutical companies, the government, etc.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Data: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Every project generates a large amount of data.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There are about 20 active projects at any given time</a:t>
            </a:r>
          </a:p>
          <a:p>
            <a:pPr>
              <a:lnSpc>
                <a:spcPct val="90000"/>
              </a:lnSpc>
            </a:pPr>
            <a:r>
              <a:rPr lang="en-US" altLang="x-none" sz="2800" b="1"/>
              <a:t>Need: System to manage all trials &amp; data.</a:t>
            </a:r>
            <a:endParaRPr lang="en-US" altLang="x-none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Alternatives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CTMA Software System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CTMA - Clinical Trials Management Application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Developed by UPMC Oncology Informatics.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Originally intended for use in Cancer Research.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Other Details: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Extensive IT infrastructure: servers, databases, etc.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Dedicated programming and database design staff.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They are willing to modify system to work in Lupus Research.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Free License of Software, only cost would be server and database services.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BILAG Software System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BILAG - British Isles Lupus Assessment Group</a:t>
            </a:r>
          </a:p>
          <a:p>
            <a:r>
              <a:rPr lang="en-US" altLang="x-none"/>
              <a:t>Standalone Microsoft Access Application</a:t>
            </a:r>
          </a:p>
          <a:p>
            <a:pPr lvl="1"/>
            <a:r>
              <a:rPr lang="en-US" altLang="x-none"/>
              <a:t>Expensive License fees - limited # of users.</a:t>
            </a:r>
          </a:p>
          <a:p>
            <a:pPr lvl="1"/>
            <a:r>
              <a:rPr lang="en-US" altLang="x-none"/>
              <a:t>Can only work on MS Windows computers.</a:t>
            </a:r>
          </a:p>
          <a:p>
            <a:pPr lvl="1"/>
            <a:r>
              <a:rPr lang="en-US" altLang="x-none"/>
              <a:t>Software was designed for Lupus Research.</a:t>
            </a:r>
          </a:p>
          <a:p>
            <a:pPr lvl="1"/>
            <a:r>
              <a:rPr lang="en-US" altLang="x-none"/>
              <a:t>Limited tech support services.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88E4"/>
      </a:accent1>
      <a:accent2>
        <a:srgbClr val="009999"/>
      </a:accent2>
      <a:accent3>
        <a:srgbClr val="AAB9D3"/>
      </a:accent3>
      <a:accent4>
        <a:srgbClr val="DADADA"/>
      </a:accent4>
      <a:accent5>
        <a:srgbClr val="AAC3EF"/>
      </a:accent5>
      <a:accent6>
        <a:srgbClr val="008A8A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2E2E8E"/>
        </a:accent1>
        <a:accent2>
          <a:srgbClr val="0066CC"/>
        </a:accent2>
        <a:accent3>
          <a:srgbClr val="AAACB1"/>
        </a:accent3>
        <a:accent4>
          <a:srgbClr val="DADADA"/>
        </a:accent4>
        <a:accent5>
          <a:srgbClr val="ADADC6"/>
        </a:accent5>
        <a:accent6>
          <a:srgbClr val="005CB9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58718C"/>
        </a:accent1>
        <a:accent2>
          <a:srgbClr val="6D9D97"/>
        </a:accent2>
        <a:accent3>
          <a:srgbClr val="B0B9C3"/>
        </a:accent3>
        <a:accent4>
          <a:srgbClr val="DADADA"/>
        </a:accent4>
        <a:accent5>
          <a:srgbClr val="B4BBC5"/>
        </a:accent5>
        <a:accent6>
          <a:srgbClr val="628E88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88E4"/>
        </a:accent1>
        <a:accent2>
          <a:srgbClr val="009999"/>
        </a:accent2>
        <a:accent3>
          <a:srgbClr val="AAB9D3"/>
        </a:accent3>
        <a:accent4>
          <a:srgbClr val="DADADA"/>
        </a:accent4>
        <a:accent5>
          <a:srgbClr val="AAC3EF"/>
        </a:accent5>
        <a:accent6>
          <a:srgbClr val="008A8A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9966FF"/>
        </a:accent1>
        <a:accent2>
          <a:srgbClr val="00FFFF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E7E7"/>
        </a:accent6>
        <a:hlink>
          <a:srgbClr val="5FAFFF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8080"/>
        </a:accent1>
        <a:accent2>
          <a:srgbClr val="0099FF"/>
        </a:accent2>
        <a:accent3>
          <a:srgbClr val="AAB8B8"/>
        </a:accent3>
        <a:accent4>
          <a:srgbClr val="DADADA"/>
        </a:accent4>
        <a:accent5>
          <a:srgbClr val="AAC0C0"/>
        </a:accent5>
        <a:accent6>
          <a:srgbClr val="008AE7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CBD7CE"/>
        </a:accent1>
        <a:accent2>
          <a:srgbClr val="9CA8A4"/>
        </a:accent2>
        <a:accent3>
          <a:srgbClr val="CEDAD1"/>
        </a:accent3>
        <a:accent4>
          <a:srgbClr val="DADADA"/>
        </a:accent4>
        <a:accent5>
          <a:srgbClr val="E2E8E3"/>
        </a:accent5>
        <a:accent6>
          <a:srgbClr val="8D9894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686B5D"/>
        </a:accent1>
        <a:accent2>
          <a:srgbClr val="5D8770"/>
        </a:accent2>
        <a:accent3>
          <a:srgbClr val="B3B3AF"/>
        </a:accent3>
        <a:accent4>
          <a:srgbClr val="BCBAB1"/>
        </a:accent4>
        <a:accent5>
          <a:srgbClr val="B9BAB6"/>
        </a:accent5>
        <a:accent6>
          <a:srgbClr val="537A65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A4BCC4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94AAB1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E6E3D4"/>
        </a:accent1>
        <a:accent2>
          <a:srgbClr val="A2A4AC"/>
        </a:accent2>
        <a:accent3>
          <a:srgbClr val="E8E5D9"/>
        </a:accent3>
        <a:accent4>
          <a:srgbClr val="000000"/>
        </a:accent4>
        <a:accent5>
          <a:srgbClr val="F0EFE6"/>
        </a:accent5>
        <a:accent6>
          <a:srgbClr val="9294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X:Templates:Presentations:Designs:Ripple</Template>
  <TotalTime>329</TotalTime>
  <Words>870</Words>
  <Application>Microsoft Macintosh PowerPoint</Application>
  <PresentationFormat>On-screen Show (4:3)</PresentationFormat>
  <Paragraphs>193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Times</vt:lpstr>
      <vt:lpstr>Arial</vt:lpstr>
      <vt:lpstr>Times New Roman</vt:lpstr>
      <vt:lpstr>Wingdings</vt:lpstr>
      <vt:lpstr>Ripple</vt:lpstr>
      <vt:lpstr>Microsoft Word Document</vt:lpstr>
      <vt:lpstr>Selecting a Software System to Manage Clinical Trials</vt:lpstr>
      <vt:lpstr>Background</vt:lpstr>
      <vt:lpstr>Lupus - What is it?</vt:lpstr>
      <vt:lpstr>Lupus - Continued</vt:lpstr>
      <vt:lpstr>About the Lupus Center</vt:lpstr>
      <vt:lpstr>Clinical Trials - What are they?</vt:lpstr>
      <vt:lpstr>Alternatives</vt:lpstr>
      <vt:lpstr>CTMA Software System</vt:lpstr>
      <vt:lpstr>BILAG Software System</vt:lpstr>
      <vt:lpstr>Internally Developed System</vt:lpstr>
      <vt:lpstr>The Model</vt:lpstr>
      <vt:lpstr>PowerPoint Presentation</vt:lpstr>
      <vt:lpstr>Benefits</vt:lpstr>
      <vt:lpstr>Costs</vt:lpstr>
      <vt:lpstr>Opportunities - Economic</vt:lpstr>
      <vt:lpstr>Opportunities - Economic (cont.)</vt:lpstr>
      <vt:lpstr>Risks - Economic</vt:lpstr>
      <vt:lpstr>Risks - Operational</vt:lpstr>
      <vt:lpstr>Risks - Technology</vt:lpstr>
      <vt:lpstr>The Result</vt:lpstr>
      <vt:lpstr>PowerPoint Presentation</vt:lpstr>
      <vt:lpstr>Why Such a Strong Result?</vt:lpstr>
      <vt:lpstr>Ways to Improve the Model</vt:lpstr>
      <vt:lpstr>Beneficial Outcomes of Project</vt:lpstr>
      <vt:lpstr>Questions?</vt:lpstr>
    </vt:vector>
  </TitlesOfParts>
  <Company>Lupus Center of Excellence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Selecting a Software System to Manage Clinical Trials</dc:title>
  <dc:creator>Andras Varadi</dc:creator>
  <cp:lastModifiedBy>E R</cp:lastModifiedBy>
  <cp:revision>35</cp:revision>
  <dcterms:created xsi:type="dcterms:W3CDTF">2005-04-13T16:27:14Z</dcterms:created>
  <dcterms:modified xsi:type="dcterms:W3CDTF">2017-02-21T16:53:33Z</dcterms:modified>
</cp:coreProperties>
</file>