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4" r:id="rId6"/>
    <p:sldId id="263" r:id="rId7"/>
    <p:sldId id="262" r:id="rId8"/>
    <p:sldId id="261"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3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677390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3032069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954578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1752559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6185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3553945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3048020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358950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2271219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50E6F8-F525-4C8E-91BE-630A89CDE8CC}" type="datetimeFigureOut">
              <a:rPr lang="en-US" smtClean="0"/>
              <a:t>10/14/2018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2199294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50E6F8-F525-4C8E-91BE-630A89CDE8CC}" type="datetimeFigureOut">
              <a:rPr lang="en-US" smtClean="0"/>
              <a:t>10/14/2018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116528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50E6F8-F525-4C8E-91BE-630A89CDE8CC}" type="datetimeFigureOut">
              <a:rPr lang="en-US" smtClean="0"/>
              <a:t>10/14/2018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480326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50E6F8-F525-4C8E-91BE-630A89CDE8CC}" type="datetimeFigureOut">
              <a:rPr lang="en-US" smtClean="0"/>
              <a:t>10/14/2018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221259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50E6F8-F525-4C8E-91BE-630A89CDE8CC}" type="datetimeFigureOut">
              <a:rPr lang="en-US" smtClean="0"/>
              <a:t>10/14/2018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1591040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950E6F8-F525-4C8E-91BE-630A89CDE8CC}" type="datetimeFigureOut">
              <a:rPr lang="en-US" smtClean="0"/>
              <a:t>10/14/2018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574837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950E6F8-F525-4C8E-91BE-630A89CDE8CC}" type="datetimeFigureOut">
              <a:rPr lang="en-US" smtClean="0"/>
              <a:t>10/14/2018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EFBA7-F3CB-4912-9657-D3F4A35749C6}" type="slidenum">
              <a:rPr lang="en-US" smtClean="0"/>
              <a:t>‹#›</a:t>
            </a:fld>
            <a:endParaRPr lang="en-US"/>
          </a:p>
        </p:txBody>
      </p:sp>
    </p:spTree>
    <p:extLst>
      <p:ext uri="{BB962C8B-B14F-4D97-AF65-F5344CB8AC3E}">
        <p14:creationId xmlns:p14="http://schemas.microsoft.com/office/powerpoint/2010/main" val="3742583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50E6F8-F525-4C8E-91BE-630A89CDE8CC}" type="datetimeFigureOut">
              <a:rPr lang="en-US" smtClean="0"/>
              <a:t>10/14/2018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40EFBA7-F3CB-4912-9657-D3F4A35749C6}" type="slidenum">
              <a:rPr lang="en-US" smtClean="0"/>
              <a:t>‹#›</a:t>
            </a:fld>
            <a:endParaRPr lang="en-US"/>
          </a:p>
        </p:txBody>
      </p:sp>
    </p:spTree>
    <p:extLst>
      <p:ext uri="{BB962C8B-B14F-4D97-AF65-F5344CB8AC3E}">
        <p14:creationId xmlns:p14="http://schemas.microsoft.com/office/powerpoint/2010/main" val="27642061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CA81DE-7F52-46F5-8B9F-01F28753B006}"/>
              </a:ext>
            </a:extLst>
          </p:cNvPr>
          <p:cNvSpPr>
            <a:spLocks noGrp="1"/>
          </p:cNvSpPr>
          <p:nvPr>
            <p:ph type="title"/>
          </p:nvPr>
        </p:nvSpPr>
        <p:spPr/>
        <p:txBody>
          <a:bodyPr>
            <a:normAutofit fontScale="90000"/>
          </a:bodyPr>
          <a:lstStyle/>
          <a:p>
            <a:r>
              <a:rPr lang="en-US" b="1" dirty="0"/>
              <a:t>Relocation of Corporate Headquarters for LCC</a:t>
            </a:r>
            <a:br>
              <a:rPr lang="en-US" b="1" dirty="0"/>
            </a:br>
            <a:endParaRPr lang="en-US" dirty="0"/>
          </a:p>
        </p:txBody>
      </p:sp>
      <p:sp>
        <p:nvSpPr>
          <p:cNvPr id="5" name="Content Placeholder 4">
            <a:extLst>
              <a:ext uri="{FF2B5EF4-FFF2-40B4-BE49-F238E27FC236}">
                <a16:creationId xmlns:a16="http://schemas.microsoft.com/office/drawing/2014/main" id="{4529FE38-9001-4721-92D8-A23C93CAA810}"/>
              </a:ext>
            </a:extLst>
          </p:cNvPr>
          <p:cNvSpPr>
            <a:spLocks noGrp="1"/>
          </p:cNvSpPr>
          <p:nvPr>
            <p:ph idx="1"/>
          </p:nvPr>
        </p:nvSpPr>
        <p:spPr/>
        <p:txBody>
          <a:bodyPr>
            <a:normAutofit lnSpcReduction="10000"/>
          </a:bodyPr>
          <a:lstStyle/>
          <a:p>
            <a:r>
              <a:rPr lang="en-US" sz="2400" b="1" dirty="0"/>
              <a:t>Alternatives: </a:t>
            </a:r>
            <a:r>
              <a:rPr lang="en-US" sz="2400" dirty="0"/>
              <a:t> Decide the location of the headquarters for the construction company</a:t>
            </a:r>
          </a:p>
          <a:p>
            <a:r>
              <a:rPr lang="en-US" sz="2400" dirty="0"/>
              <a:t>Alternative 1: Status Quo (Existing Plant in Lonavala)</a:t>
            </a:r>
          </a:p>
          <a:p>
            <a:r>
              <a:rPr lang="en-US" sz="2400" dirty="0"/>
              <a:t>Alternative 2: Mumbai </a:t>
            </a:r>
          </a:p>
          <a:p>
            <a:r>
              <a:rPr lang="en-US" sz="2400" dirty="0"/>
              <a:t>Alternative 3: Pune</a:t>
            </a:r>
          </a:p>
          <a:p>
            <a:r>
              <a:rPr lang="en-US" sz="2400" dirty="0"/>
              <a:t>Alternative 4: Headquarters in Lonavala and Satellite office in Pune</a:t>
            </a:r>
          </a:p>
        </p:txBody>
      </p:sp>
    </p:spTree>
    <p:extLst>
      <p:ext uri="{BB962C8B-B14F-4D97-AF65-F5344CB8AC3E}">
        <p14:creationId xmlns:p14="http://schemas.microsoft.com/office/powerpoint/2010/main" val="43658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CD629-34E7-491A-A43E-B4B7A12172A6}"/>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AC69F8D-EB2B-4228-AE95-64FCE20B9D0F}"/>
              </a:ext>
            </a:extLst>
          </p:cNvPr>
          <p:cNvSpPr>
            <a:spLocks noGrp="1"/>
          </p:cNvSpPr>
          <p:nvPr>
            <p:ph idx="1"/>
          </p:nvPr>
        </p:nvSpPr>
        <p:spPr/>
        <p:txBody>
          <a:bodyPr>
            <a:normAutofit fontScale="92500" lnSpcReduction="20000"/>
          </a:bodyPr>
          <a:lstStyle/>
          <a:p>
            <a:r>
              <a:rPr lang="en-US" sz="2400" dirty="0"/>
              <a:t>Lonavala although a very lively city and in very close proximity to the twin cities of Mumbai and Pune, lacks the appropriate infrastructure required to sustain a growing organization. Lonavala is also unable to attract skilled labor and that poses a problem for the growth of LCC. Hence relocating the headquarters or opening satellite offices was an issue that was being debated for quite some time by the management. This model help us make that decision and quantitatively suggests where and how to relocate the business.</a:t>
            </a:r>
          </a:p>
          <a:p>
            <a:endParaRPr lang="en-US" sz="2400" dirty="0"/>
          </a:p>
        </p:txBody>
      </p:sp>
    </p:spTree>
    <p:extLst>
      <p:ext uri="{BB962C8B-B14F-4D97-AF65-F5344CB8AC3E}">
        <p14:creationId xmlns:p14="http://schemas.microsoft.com/office/powerpoint/2010/main" val="313299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397A7-664B-4396-9AC1-A7D4C27770C5}"/>
              </a:ext>
            </a:extLst>
          </p:cNvPr>
          <p:cNvSpPr>
            <a:spLocks noGrp="1"/>
          </p:cNvSpPr>
          <p:nvPr>
            <p:ph type="title"/>
          </p:nvPr>
        </p:nvSpPr>
        <p:spPr/>
        <p:txBody>
          <a:bodyPr/>
          <a:lstStyle/>
          <a:p>
            <a:r>
              <a:rPr lang="en-US"/>
              <a:t>Model</a:t>
            </a:r>
            <a:endParaRPr lang="en-US" dirty="0"/>
          </a:p>
        </p:txBody>
      </p:sp>
      <p:pic>
        <p:nvPicPr>
          <p:cNvPr id="5" name="Content Placeholder 4" descr="A screenshot of a cell phone&#10;&#10;Description generated with very high confidence">
            <a:extLst>
              <a:ext uri="{FF2B5EF4-FFF2-40B4-BE49-F238E27FC236}">
                <a16:creationId xmlns:a16="http://schemas.microsoft.com/office/drawing/2014/main" id="{C6149BBB-1816-488A-8AA9-AA01153E3E5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37584"/>
          <a:stretch/>
        </p:blipFill>
        <p:spPr>
          <a:xfrm>
            <a:off x="510209" y="1406340"/>
            <a:ext cx="6695660" cy="5719034"/>
          </a:xfrm>
        </p:spPr>
      </p:pic>
      <p:sp>
        <p:nvSpPr>
          <p:cNvPr id="6" name="Rectangle 5">
            <a:extLst>
              <a:ext uri="{FF2B5EF4-FFF2-40B4-BE49-F238E27FC236}">
                <a16:creationId xmlns:a16="http://schemas.microsoft.com/office/drawing/2014/main" id="{053B33A6-7F44-4357-B7BA-4D3EA419786A}"/>
              </a:ext>
            </a:extLst>
          </p:cNvPr>
          <p:cNvSpPr/>
          <p:nvPr/>
        </p:nvSpPr>
        <p:spPr>
          <a:xfrm>
            <a:off x="785190" y="6211669"/>
            <a:ext cx="6172121" cy="369332"/>
          </a:xfrm>
          <a:prstGeom prst="rect">
            <a:avLst/>
          </a:prstGeom>
        </p:spPr>
        <p:txBody>
          <a:bodyPr wrap="square">
            <a:spAutoFit/>
          </a:bodyPr>
          <a:lstStyle/>
          <a:p>
            <a:r>
              <a:rPr lang="en-US" dirty="0"/>
              <a:t>Screenshot of </a:t>
            </a:r>
            <a:r>
              <a:rPr lang="en-US" dirty="0" err="1"/>
              <a:t>SuperDecisions</a:t>
            </a:r>
            <a:r>
              <a:rPr lang="en-US" dirty="0"/>
              <a:t> software Version 3.x</a:t>
            </a:r>
          </a:p>
        </p:txBody>
      </p:sp>
    </p:spTree>
    <p:extLst>
      <p:ext uri="{BB962C8B-B14F-4D97-AF65-F5344CB8AC3E}">
        <p14:creationId xmlns:p14="http://schemas.microsoft.com/office/powerpoint/2010/main" val="748620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0B3B4-E51E-4DA9-AFFA-5A5B03C9F638}"/>
              </a:ext>
            </a:extLst>
          </p:cNvPr>
          <p:cNvSpPr>
            <a:spLocks noGrp="1"/>
          </p:cNvSpPr>
          <p:nvPr>
            <p:ph type="title"/>
          </p:nvPr>
        </p:nvSpPr>
        <p:spPr/>
        <p:txBody>
          <a:bodyPr/>
          <a:lstStyle/>
          <a:p>
            <a:r>
              <a:rPr lang="en-US" dirty="0"/>
              <a:t>BOCR subnets - Benefits</a:t>
            </a:r>
          </a:p>
        </p:txBody>
      </p:sp>
      <p:pic>
        <p:nvPicPr>
          <p:cNvPr id="5" name="Content Placeholder 4" descr="A screenshot of a cell phone&#10;&#10;Description generated with very high confidence">
            <a:extLst>
              <a:ext uri="{FF2B5EF4-FFF2-40B4-BE49-F238E27FC236}">
                <a16:creationId xmlns:a16="http://schemas.microsoft.com/office/drawing/2014/main" id="{A9D29A5A-9D5E-4599-883A-AA12EF9F2AC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017" y="1613936"/>
            <a:ext cx="2717562" cy="3881437"/>
          </a:xfrm>
        </p:spPr>
      </p:pic>
      <p:pic>
        <p:nvPicPr>
          <p:cNvPr id="6" name="Picture 5">
            <a:extLst>
              <a:ext uri="{FF2B5EF4-FFF2-40B4-BE49-F238E27FC236}">
                <a16:creationId xmlns:a16="http://schemas.microsoft.com/office/drawing/2014/main" id="{0EC94F3B-3772-4CC3-B47C-9BD63B4D3C2C}"/>
              </a:ext>
            </a:extLst>
          </p:cNvPr>
          <p:cNvPicPr/>
          <p:nvPr/>
        </p:nvPicPr>
        <p:blipFill>
          <a:blip r:embed="rId3" cstate="print"/>
          <a:srcRect/>
          <a:stretch>
            <a:fillRect/>
          </a:stretch>
        </p:blipFill>
        <p:spPr bwMode="auto">
          <a:xfrm>
            <a:off x="3463994" y="1769165"/>
            <a:ext cx="5212989" cy="3796748"/>
          </a:xfrm>
          <a:prstGeom prst="rect">
            <a:avLst/>
          </a:prstGeom>
          <a:noFill/>
          <a:ln w="9525">
            <a:noFill/>
            <a:miter lim="800000"/>
            <a:headEnd/>
            <a:tailEnd/>
          </a:ln>
        </p:spPr>
      </p:pic>
    </p:spTree>
    <p:extLst>
      <p:ext uri="{BB962C8B-B14F-4D97-AF65-F5344CB8AC3E}">
        <p14:creationId xmlns:p14="http://schemas.microsoft.com/office/powerpoint/2010/main" val="1725155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0B3B4-E51E-4DA9-AFFA-5A5B03C9F638}"/>
              </a:ext>
            </a:extLst>
          </p:cNvPr>
          <p:cNvSpPr>
            <a:spLocks noGrp="1"/>
          </p:cNvSpPr>
          <p:nvPr>
            <p:ph type="title"/>
          </p:nvPr>
        </p:nvSpPr>
        <p:spPr/>
        <p:txBody>
          <a:bodyPr/>
          <a:lstStyle/>
          <a:p>
            <a:r>
              <a:rPr lang="en-US" dirty="0"/>
              <a:t>BOCR subnets - Opportunities</a:t>
            </a:r>
          </a:p>
        </p:txBody>
      </p:sp>
      <p:pic>
        <p:nvPicPr>
          <p:cNvPr id="5" name="Content Placeholder 4" descr="A screenshot of a cell phone&#10;&#10;Description generated with very high confidence">
            <a:extLst>
              <a:ext uri="{FF2B5EF4-FFF2-40B4-BE49-F238E27FC236}">
                <a16:creationId xmlns:a16="http://schemas.microsoft.com/office/drawing/2014/main" id="{B23D0540-D32D-46F7-9E60-ED4A28458D4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4727" y="1613936"/>
            <a:ext cx="3580134" cy="4538386"/>
          </a:xfrm>
        </p:spPr>
      </p:pic>
      <p:pic>
        <p:nvPicPr>
          <p:cNvPr id="6" name="Picture 5">
            <a:extLst>
              <a:ext uri="{FF2B5EF4-FFF2-40B4-BE49-F238E27FC236}">
                <a16:creationId xmlns:a16="http://schemas.microsoft.com/office/drawing/2014/main" id="{08DC6C08-8B35-44C1-8E59-C40FD86E1319}"/>
              </a:ext>
            </a:extLst>
          </p:cNvPr>
          <p:cNvPicPr/>
          <p:nvPr/>
        </p:nvPicPr>
        <p:blipFill>
          <a:blip r:embed="rId3" cstate="print"/>
          <a:srcRect/>
          <a:stretch>
            <a:fillRect/>
          </a:stretch>
        </p:blipFill>
        <p:spPr bwMode="auto">
          <a:xfrm>
            <a:off x="3815348" y="2091014"/>
            <a:ext cx="5169626" cy="4061308"/>
          </a:xfrm>
          <a:prstGeom prst="rect">
            <a:avLst/>
          </a:prstGeom>
          <a:noFill/>
          <a:ln w="9525">
            <a:noFill/>
            <a:miter lim="800000"/>
            <a:headEnd/>
            <a:tailEnd/>
          </a:ln>
        </p:spPr>
      </p:pic>
    </p:spTree>
    <p:extLst>
      <p:ext uri="{BB962C8B-B14F-4D97-AF65-F5344CB8AC3E}">
        <p14:creationId xmlns:p14="http://schemas.microsoft.com/office/powerpoint/2010/main" val="1902016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0B3B4-E51E-4DA9-AFFA-5A5B03C9F638}"/>
              </a:ext>
            </a:extLst>
          </p:cNvPr>
          <p:cNvSpPr>
            <a:spLocks noGrp="1"/>
          </p:cNvSpPr>
          <p:nvPr>
            <p:ph type="title"/>
          </p:nvPr>
        </p:nvSpPr>
        <p:spPr/>
        <p:txBody>
          <a:bodyPr/>
          <a:lstStyle/>
          <a:p>
            <a:r>
              <a:rPr lang="en-US" dirty="0"/>
              <a:t>BOCR subnets - Costs</a:t>
            </a:r>
          </a:p>
        </p:txBody>
      </p:sp>
      <p:pic>
        <p:nvPicPr>
          <p:cNvPr id="4" name="Content Placeholder 4" descr="A screenshot of a cell phone&#10;&#10;Description generated with very high confidence">
            <a:extLst>
              <a:ext uri="{FF2B5EF4-FFF2-40B4-BE49-F238E27FC236}">
                <a16:creationId xmlns:a16="http://schemas.microsoft.com/office/drawing/2014/main" id="{4B97CF3A-FC05-48CD-AA0C-2A92380F60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8965" y="1514545"/>
            <a:ext cx="3621168" cy="4590403"/>
          </a:xfrm>
        </p:spPr>
      </p:pic>
      <p:pic>
        <p:nvPicPr>
          <p:cNvPr id="5" name="Picture 4">
            <a:extLst>
              <a:ext uri="{FF2B5EF4-FFF2-40B4-BE49-F238E27FC236}">
                <a16:creationId xmlns:a16="http://schemas.microsoft.com/office/drawing/2014/main" id="{9E322C2A-95BF-47B3-808B-E98A1A83C1C8}"/>
              </a:ext>
            </a:extLst>
          </p:cNvPr>
          <p:cNvPicPr/>
          <p:nvPr/>
        </p:nvPicPr>
        <p:blipFill>
          <a:blip r:embed="rId3" cstate="print"/>
          <a:srcRect/>
          <a:stretch>
            <a:fillRect/>
          </a:stretch>
        </p:blipFill>
        <p:spPr bwMode="auto">
          <a:xfrm>
            <a:off x="3952876" y="1980096"/>
            <a:ext cx="5022159" cy="3526183"/>
          </a:xfrm>
          <a:prstGeom prst="rect">
            <a:avLst/>
          </a:prstGeom>
          <a:noFill/>
          <a:ln w="9525">
            <a:noFill/>
            <a:miter lim="800000"/>
            <a:headEnd/>
            <a:tailEnd/>
          </a:ln>
        </p:spPr>
      </p:pic>
    </p:spTree>
    <p:extLst>
      <p:ext uri="{BB962C8B-B14F-4D97-AF65-F5344CB8AC3E}">
        <p14:creationId xmlns:p14="http://schemas.microsoft.com/office/powerpoint/2010/main" val="969903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0B3B4-E51E-4DA9-AFFA-5A5B03C9F638}"/>
              </a:ext>
            </a:extLst>
          </p:cNvPr>
          <p:cNvSpPr>
            <a:spLocks noGrp="1"/>
          </p:cNvSpPr>
          <p:nvPr>
            <p:ph type="title"/>
          </p:nvPr>
        </p:nvSpPr>
        <p:spPr/>
        <p:txBody>
          <a:bodyPr/>
          <a:lstStyle/>
          <a:p>
            <a:r>
              <a:rPr lang="en-US" dirty="0"/>
              <a:t>BOCR subnets - Risks</a:t>
            </a:r>
          </a:p>
        </p:txBody>
      </p:sp>
      <p:pic>
        <p:nvPicPr>
          <p:cNvPr id="4" name="Content Placeholder 3">
            <a:extLst>
              <a:ext uri="{FF2B5EF4-FFF2-40B4-BE49-F238E27FC236}">
                <a16:creationId xmlns:a16="http://schemas.microsoft.com/office/drawing/2014/main" id="{86478386-4EB2-4C6D-8B08-B9803274AAEA}"/>
              </a:ext>
            </a:extLst>
          </p:cNvPr>
          <p:cNvPicPr>
            <a:picLocks noGrp="1"/>
          </p:cNvPicPr>
          <p:nvPr>
            <p:ph idx="1"/>
          </p:nvPr>
        </p:nvPicPr>
        <p:blipFill>
          <a:blip r:embed="rId2" cstate="print"/>
          <a:srcRect/>
          <a:stretch>
            <a:fillRect/>
          </a:stretch>
        </p:blipFill>
        <p:spPr bwMode="auto">
          <a:xfrm>
            <a:off x="3675863" y="1822658"/>
            <a:ext cx="5199780" cy="4425742"/>
          </a:xfrm>
          <a:prstGeom prst="rect">
            <a:avLst/>
          </a:prstGeom>
          <a:noFill/>
          <a:ln w="9525">
            <a:noFill/>
            <a:miter lim="800000"/>
            <a:headEnd/>
            <a:tailEnd/>
          </a:ln>
        </p:spPr>
      </p:pic>
      <p:pic>
        <p:nvPicPr>
          <p:cNvPr id="6" name="Picture 5" descr="A screenshot of a cell phone&#10;&#10;Description generated with very high confidence">
            <a:extLst>
              <a:ext uri="{FF2B5EF4-FFF2-40B4-BE49-F238E27FC236}">
                <a16:creationId xmlns:a16="http://schemas.microsoft.com/office/drawing/2014/main" id="{63FB29EA-4387-4EFD-B002-28574E6F18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357" y="1542808"/>
            <a:ext cx="3213265" cy="4705592"/>
          </a:xfrm>
          <a:prstGeom prst="rect">
            <a:avLst/>
          </a:prstGeom>
        </p:spPr>
      </p:pic>
    </p:spTree>
    <p:extLst>
      <p:ext uri="{BB962C8B-B14F-4D97-AF65-F5344CB8AC3E}">
        <p14:creationId xmlns:p14="http://schemas.microsoft.com/office/powerpoint/2010/main" val="928973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0B3B4-E51E-4DA9-AFFA-5A5B03C9F638}"/>
              </a:ext>
            </a:extLst>
          </p:cNvPr>
          <p:cNvSpPr>
            <a:spLocks noGrp="1"/>
          </p:cNvSpPr>
          <p:nvPr>
            <p:ph type="title"/>
          </p:nvPr>
        </p:nvSpPr>
        <p:spPr/>
        <p:txBody>
          <a:bodyPr/>
          <a:lstStyle/>
          <a:p>
            <a:r>
              <a:rPr lang="en-US" dirty="0"/>
              <a:t>Overall Results</a:t>
            </a:r>
          </a:p>
        </p:txBody>
      </p:sp>
      <p:pic>
        <p:nvPicPr>
          <p:cNvPr id="5" name="Content Placeholder 4" descr="A screenshot of a cell phone&#10;&#10;Description generated with very high confidence">
            <a:extLst>
              <a:ext uri="{FF2B5EF4-FFF2-40B4-BE49-F238E27FC236}">
                <a16:creationId xmlns:a16="http://schemas.microsoft.com/office/drawing/2014/main" id="{210813B9-1842-4F50-B6AC-5A5174A0173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126" y="2325757"/>
            <a:ext cx="8809747" cy="2562088"/>
          </a:xfrm>
        </p:spPr>
      </p:pic>
    </p:spTree>
    <p:extLst>
      <p:ext uri="{BB962C8B-B14F-4D97-AF65-F5344CB8AC3E}">
        <p14:creationId xmlns:p14="http://schemas.microsoft.com/office/powerpoint/2010/main" val="378334949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TotalTime>
  <Words>167</Words>
  <Application>Microsoft Office PowerPoint</Application>
  <PresentationFormat>On-screen Show (4:3)</PresentationFormat>
  <Paragraphs>15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Relocation of Corporate Headquarters for LCC </vt:lpstr>
      <vt:lpstr>Background</vt:lpstr>
      <vt:lpstr>Model</vt:lpstr>
      <vt:lpstr>BOCR subnets - Benefits</vt:lpstr>
      <vt:lpstr>BOCR subnets - Opportunities</vt:lpstr>
      <vt:lpstr>BOCR subnets - Costs</vt:lpstr>
      <vt:lpstr>BOCR subnets - Risks</vt:lpstr>
      <vt:lpstr>Overall 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Relocation of Corporate Headquarters for LCC </dc:title>
  <dc:creator>LR Wei</dc:creator>
  <cp:lastModifiedBy>LR Wei</cp:lastModifiedBy>
  <cp:revision>2</cp:revision>
  <dcterms:created xsi:type="dcterms:W3CDTF">2018-10-15T01:35:17Z</dcterms:created>
  <dcterms:modified xsi:type="dcterms:W3CDTF">2018-10-15T01:51:15Z</dcterms:modified>
</cp:coreProperties>
</file>