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gif" ContentType="image/gif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58" r:id="rId3"/>
    <p:sldId id="313" r:id="rId4"/>
    <p:sldId id="316" r:id="rId5"/>
    <p:sldId id="314" r:id="rId6"/>
    <p:sldId id="315" r:id="rId7"/>
    <p:sldId id="318" r:id="rId8"/>
    <p:sldId id="320" r:id="rId9"/>
    <p:sldId id="321" r:id="rId10"/>
    <p:sldId id="323" r:id="rId11"/>
    <p:sldId id="311" r:id="rId12"/>
    <p:sldId id="312" r:id="rId13"/>
  </p:sldIdLst>
  <p:sldSz cx="9144000" cy="6858000" type="screen4x3"/>
  <p:notesSz cx="6858000" cy="9296400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66CCFF"/>
    <a:srgbClr val="FFFF00"/>
    <a:srgbClr val="00CCFF"/>
    <a:srgbClr val="0066CC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/>
    <p:restoredTop sz="94666"/>
  </p:normalViewPr>
  <p:slideViewPr>
    <p:cSldViewPr>
      <p:cViewPr varScale="1">
        <p:scale>
          <a:sx n="98" d="100"/>
          <a:sy n="98" d="100"/>
        </p:scale>
        <p:origin x="6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charset="0"/>
              </a:defRPr>
            </a:lvl1pPr>
          </a:lstStyle>
          <a:p>
            <a:endParaRPr lang="en-US" altLang="zh-TW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charset="0"/>
              </a:defRPr>
            </a:lvl1pPr>
          </a:lstStyle>
          <a:p>
            <a:endParaRPr lang="en-US" altLang="zh-TW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charset="0"/>
              </a:defRPr>
            </a:lvl1pPr>
          </a:lstStyle>
          <a:p>
            <a:endParaRPr lang="en-US" altLang="zh-TW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charset="0"/>
              </a:defRPr>
            </a:lvl1pPr>
          </a:lstStyle>
          <a:p>
            <a:fld id="{42F5488A-8654-D344-8F95-E6B923901B72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charset="0"/>
              </a:defRPr>
            </a:lvl1pPr>
          </a:lstStyle>
          <a:p>
            <a:endParaRPr lang="en-US" altLang="zh-TW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charset="0"/>
              </a:defRPr>
            </a:lvl1pPr>
          </a:lstStyle>
          <a:p>
            <a:endParaRPr lang="en-US" altLang="zh-TW"/>
          </a:p>
        </p:txBody>
      </p:sp>
      <p:sp>
        <p:nvSpPr>
          <p:cNvPr id="7578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Arial" charset="0"/>
              </a:defRPr>
            </a:lvl1pPr>
          </a:lstStyle>
          <a:p>
            <a:endParaRPr lang="en-US" altLang="zh-TW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Arial" charset="0"/>
              </a:defRPr>
            </a:lvl1pPr>
          </a:lstStyle>
          <a:p>
            <a:fld id="{D5891CED-9E33-8E42-8A06-64850F63EA29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581215-8B57-8242-A696-B1B4A111718B}" type="slidenum">
              <a:rPr lang="en-US" altLang="zh-TW"/>
              <a:pPr/>
              <a:t>4</a:t>
            </a:fld>
            <a:endParaRPr lang="en-US" altLang="zh-TW"/>
          </a:p>
        </p:txBody>
      </p:sp>
      <p:sp>
        <p:nvSpPr>
          <p:cNvPr id="76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/>
              <a:t>From operation perspective, Disney can be benefited from FDI in </a:t>
            </a:r>
            <a:r>
              <a:rPr lang="zh-TW" altLang="en-US"/>
              <a:t>三點</a:t>
            </a:r>
            <a:r>
              <a:rPr lang="en-US" altLang="zh-TW"/>
              <a:t>,</a:t>
            </a:r>
            <a:r>
              <a:rPr lang="zh-TW" altLang="en-US"/>
              <a:t>所以我們會討論這三點</a:t>
            </a:r>
            <a:r>
              <a:rPr lang="en-US" altLang="zh-TW"/>
              <a:t>based on china mkt potential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CD7B53-5CA2-B849-9B7F-89EAA638FD5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2238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7A1D51-36F1-154E-93A8-C88CE7562AD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6930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167B3D-D341-4849-91D5-65BC5217163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870640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CC79C45-3C67-3241-871F-20955D459F6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66655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0D9A3F-340F-5642-B031-88272F31408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36128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6AD122-18BF-BE45-9CC9-5032778D7F0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4201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10486F-32CD-5247-9DDA-7557C62AD35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44742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E93B7-783F-7147-B696-58A46E7B657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68871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E90942-50D6-7640-8CA2-3C582C1ECE4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4460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3A06FC-E82F-B14E-8E31-93846CA0C51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5756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C428BE-36E0-0849-A6F1-A265325EEFB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360187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9F7B0B-03F8-F04B-89E7-272E1B0ED93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1086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CCFF"/>
            </a:gs>
            <a:gs pos="100000">
              <a:srgbClr val="66CCFF">
                <a:gamma/>
                <a:shade val="46275"/>
                <a:invGamma/>
              </a:srgb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ffectLst/>
                <a:latin typeface="+mn-lt"/>
              </a:defRPr>
            </a:lvl1pPr>
          </a:lstStyle>
          <a:p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ffectLst/>
                <a:latin typeface="+mn-lt"/>
              </a:defRPr>
            </a:lvl1pPr>
          </a:lstStyle>
          <a:p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ffectLst/>
                <a:latin typeface="+mn-lt"/>
              </a:defRPr>
            </a:lvl1pPr>
          </a:lstStyle>
          <a:p>
            <a:fld id="{E31E8B03-A0E5-3946-8CB1-83A8A49E2674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gif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.gi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wmf"/><Relationship Id="rId3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gif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1.gi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gif"/><Relationship Id="rId3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7.png"/><Relationship Id="rId3" Type="http://schemas.openxmlformats.org/officeDocument/2006/relationships/image" Target="../media/image1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0.emf"/><Relationship Id="rId5" Type="http://schemas.openxmlformats.org/officeDocument/2006/relationships/image" Target="../media/image11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7" name="Picture 11" descr="aaw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590800"/>
            <a:ext cx="3924300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 descr="disney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2438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2895600" y="4114800"/>
            <a:ext cx="38862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algn="ctr">
              <a:spcBef>
                <a:spcPct val="20000"/>
              </a:spcBef>
              <a:defRPr kumimoji="1" sz="3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algn="ctr">
              <a:spcBef>
                <a:spcPct val="20000"/>
              </a:spcBef>
              <a:defRPr kumimoji="1" sz="28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algn="ctr">
              <a:spcBef>
                <a:spcPct val="20000"/>
              </a:spcBef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algn="ctr">
              <a:spcBef>
                <a:spcPct val="20000"/>
              </a:spcBef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algn="ctr">
              <a:spcBef>
                <a:spcPct val="20000"/>
              </a:spcBef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endParaRPr lang="en-US" altLang="x-none" sz="2400" b="1">
              <a:effectLst/>
            </a:endParaRP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5180013" y="2743200"/>
            <a:ext cx="458787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endParaRPr lang="en-US" altLang="x-none">
              <a:effectLst/>
              <a:latin typeface="Arial" charset="0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457200" y="1219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9pPr>
          </a:lstStyle>
          <a:p>
            <a:r>
              <a:rPr lang="en-US" altLang="zh-TW" b="1">
                <a:solidFill>
                  <a:srgbClr val="000099"/>
                </a:solidFill>
                <a:effectLst/>
                <a:latin typeface="Garamond" charset="0"/>
              </a:rPr>
              <a:t>Disney in Greater China</a:t>
            </a:r>
            <a:br>
              <a:rPr lang="en-US" altLang="zh-TW" b="1">
                <a:solidFill>
                  <a:srgbClr val="000099"/>
                </a:solidFill>
                <a:effectLst/>
                <a:latin typeface="Garamond" charset="0"/>
              </a:rPr>
            </a:br>
            <a:r>
              <a:rPr lang="en-US" altLang="zh-TW" sz="2800" b="1">
                <a:solidFill>
                  <a:srgbClr val="000099"/>
                </a:solidFill>
                <a:effectLst/>
                <a:latin typeface="Garamond" charset="0"/>
              </a:rPr>
              <a:t>Decision Making Final Project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1066800" y="3810000"/>
            <a:ext cx="7315200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28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>
              <a:buFontTx/>
              <a:buNone/>
            </a:pPr>
            <a:endParaRPr lang="en-US" altLang="x-none" b="1">
              <a:effectLst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990600" y="4267200"/>
            <a:ext cx="73152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28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>
              <a:buFontTx/>
              <a:buNone/>
            </a:pPr>
            <a:r>
              <a:rPr lang="en-US" altLang="zh-TW" b="1">
                <a:effectLst/>
              </a:rPr>
              <a:t>                         </a:t>
            </a:r>
            <a:endParaRPr lang="en-US" altLang="zh-TW" sz="3200" b="1">
              <a:effectLst/>
              <a:latin typeface="Garamond" charset="0"/>
            </a:endParaRPr>
          </a:p>
          <a:p>
            <a:pPr>
              <a:buFontTx/>
              <a:buNone/>
            </a:pPr>
            <a:r>
              <a:rPr lang="en-US" altLang="zh-TW" sz="3200" b="1">
                <a:effectLst/>
                <a:latin typeface="Garamond" charset="0"/>
              </a:rPr>
              <a:t>                        </a:t>
            </a:r>
            <a:r>
              <a:rPr lang="en-US" altLang="zh-TW" sz="3200" b="1">
                <a:solidFill>
                  <a:srgbClr val="000066"/>
                </a:solidFill>
                <a:effectLst/>
                <a:latin typeface="Garamond" charset="0"/>
              </a:rPr>
              <a:t>Ling-Hui Lin </a:t>
            </a:r>
          </a:p>
          <a:p>
            <a:pPr>
              <a:buFontTx/>
              <a:buNone/>
            </a:pPr>
            <a:r>
              <a:rPr lang="en-US" altLang="zh-TW" sz="3200" b="1">
                <a:solidFill>
                  <a:srgbClr val="000066"/>
                </a:solidFill>
                <a:effectLst/>
                <a:latin typeface="Garamond" charset="0"/>
              </a:rPr>
              <a:t>                        Szu-Lun Peng</a:t>
            </a:r>
            <a:r>
              <a:rPr lang="en-US" altLang="zh-TW" b="1">
                <a:solidFill>
                  <a:srgbClr val="000066"/>
                </a:solidFill>
                <a:effectLst/>
              </a:rPr>
              <a:t>                                            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0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Sensitivity Analysis </a:t>
            </a:r>
            <a:br>
              <a:rPr lang="en-US" altLang="zh-TW" sz="40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zh-TW" sz="40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(Disney Decision)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205740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endParaRPr lang="en-US" altLang="zh-TW" b="1">
              <a:latin typeface="Garamond" charset="0"/>
            </a:endParaRPr>
          </a:p>
          <a:p>
            <a:endParaRPr lang="en-US" altLang="zh-TW" b="1">
              <a:latin typeface="Garamond" charset="0"/>
            </a:endParaRPr>
          </a:p>
        </p:txBody>
      </p:sp>
      <p:pic>
        <p:nvPicPr>
          <p:cNvPr id="74758" name="Picture 6" descr="mickeylooku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0"/>
            <a:ext cx="11430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4760" name="Picture 8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09800" y="1600200"/>
            <a:ext cx="4876800" cy="48307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916 0.01109 L 0.75417 0.022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47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667" y="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Conclusion</a:t>
            </a:r>
          </a:p>
        </p:txBody>
      </p:sp>
      <p:pic>
        <p:nvPicPr>
          <p:cNvPr id="59396" name="Picture 4" descr="thatsall"/>
          <p:cNvPicPr>
            <a:picLocks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29000" y="4267200"/>
            <a:ext cx="2057400" cy="2286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5939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467600" cy="2743200"/>
          </a:xfrm>
        </p:spPr>
        <p:txBody>
          <a:bodyPr/>
          <a:lstStyle/>
          <a:p>
            <a:pPr algn="ctr"/>
            <a:r>
              <a:rPr lang="en-US" altLang="zh-TW" sz="2800" b="1" i="1" u="sng">
                <a:solidFill>
                  <a:srgbClr val="FFFF00"/>
                </a:solidFill>
              </a:rPr>
              <a:t>Hong Kong</a:t>
            </a:r>
          </a:p>
          <a:p>
            <a:pPr algn="ctr"/>
            <a:r>
              <a:rPr lang="en-US" altLang="zh-TW" sz="2800">
                <a:solidFill>
                  <a:schemeClr val="accent1"/>
                </a:solidFill>
              </a:rPr>
              <a:t>Shanghai</a:t>
            </a:r>
          </a:p>
          <a:p>
            <a:pPr algn="ctr"/>
            <a:r>
              <a:rPr lang="en-US" altLang="zh-TW" sz="2800">
                <a:solidFill>
                  <a:schemeClr val="accent1"/>
                </a:solidFill>
              </a:rPr>
              <a:t>Taiwan</a:t>
            </a:r>
          </a:p>
          <a:p>
            <a:pPr algn="ctr"/>
            <a:r>
              <a:rPr lang="en-US" altLang="zh-TW" sz="2800">
                <a:solidFill>
                  <a:schemeClr val="accent1"/>
                </a:solidFill>
              </a:rPr>
              <a:t>Do not Invest in Greater China</a:t>
            </a:r>
            <a:endParaRPr lang="en-US" altLang="x-none" sz="2800">
              <a:solidFill>
                <a:schemeClr val="accent1"/>
              </a:solidFill>
            </a:endParaRPr>
          </a:p>
          <a:p>
            <a:pPr algn="ctr">
              <a:buFontTx/>
              <a:buNone/>
            </a:pPr>
            <a:endParaRPr lang="en-US" altLang="zh-TW" sz="2800" b="1">
              <a:solidFill>
                <a:schemeClr val="accent1"/>
              </a:solidFill>
              <a:latin typeface="Garamond" charset="0"/>
            </a:endParaRPr>
          </a:p>
          <a:p>
            <a:pPr algn="ctr">
              <a:buFontTx/>
              <a:buNone/>
            </a:pPr>
            <a:endParaRPr lang="en-US" altLang="x-none" sz="2800" b="1">
              <a:solidFill>
                <a:schemeClr val="accent1"/>
              </a:solidFill>
              <a:latin typeface="Garamond" charset="0"/>
            </a:endParaRPr>
          </a:p>
        </p:txBody>
      </p:sp>
      <p:pic>
        <p:nvPicPr>
          <p:cNvPr id="59399" name="Picture 7" descr="aaw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257800"/>
            <a:ext cx="1600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59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9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 descr="0ukbkqeu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752600"/>
            <a:ext cx="3352800" cy="422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/>
          <a:lstStyle/>
          <a:p>
            <a:r>
              <a:rPr lang="en-US" altLang="zh-TW" b="1">
                <a:latin typeface="Garamond" charset="0"/>
              </a:rPr>
              <a:t>Questions</a:t>
            </a:r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304800" y="0"/>
            <a:ext cx="82296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9pPr>
          </a:lstStyle>
          <a:p>
            <a:r>
              <a:rPr lang="en-US" altLang="zh-TW" sz="6000">
                <a:effectLst/>
                <a:latin typeface="Garamond" charset="0"/>
              </a:rPr>
              <a:t>Thank you!</a:t>
            </a:r>
          </a:p>
        </p:txBody>
      </p:sp>
      <p:pic>
        <p:nvPicPr>
          <p:cNvPr id="60422" name="Picture 6" descr="aaw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5257800"/>
            <a:ext cx="1600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 descr="aaw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105400"/>
            <a:ext cx="1600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229600" cy="1143000"/>
          </a:xfrm>
        </p:spPr>
        <p:txBody>
          <a:bodyPr/>
          <a:lstStyle/>
          <a:p>
            <a:r>
              <a:rPr lang="en-US" altLang="zh-TW" b="1">
                <a:solidFill>
                  <a:srgbClr val="000066"/>
                </a:solidFill>
                <a:latin typeface="Garamond" charset="0"/>
              </a:rPr>
              <a:t>Agenda</a:t>
            </a:r>
          </a:p>
        </p:txBody>
      </p:sp>
      <p:pic>
        <p:nvPicPr>
          <p:cNvPr id="5124" name="Picture 4" descr="mickey35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3400" y="381000"/>
            <a:ext cx="1447800" cy="1447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362200" y="1981200"/>
            <a:ext cx="5105400" cy="3048000"/>
          </a:xfrm>
          <a:noFill/>
          <a:ln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zh-TW" sz="2800" b="1">
                <a:solidFill>
                  <a:srgbClr val="000066"/>
                </a:solidFill>
                <a:latin typeface="Garamond" charset="0"/>
              </a:rPr>
              <a:t>Problem Statement</a:t>
            </a:r>
          </a:p>
          <a:p>
            <a:pPr>
              <a:lnSpc>
                <a:spcPct val="80000"/>
              </a:lnSpc>
            </a:pPr>
            <a:r>
              <a:rPr lang="en-US" altLang="zh-TW" sz="2800" b="1">
                <a:solidFill>
                  <a:srgbClr val="000066"/>
                </a:solidFill>
                <a:latin typeface="Garamond" charset="0"/>
              </a:rPr>
              <a:t>Alternatives</a:t>
            </a:r>
          </a:p>
          <a:p>
            <a:pPr>
              <a:lnSpc>
                <a:spcPct val="80000"/>
              </a:lnSpc>
            </a:pPr>
            <a:r>
              <a:rPr lang="en-US" altLang="zh-TW" sz="2800" b="1">
                <a:solidFill>
                  <a:srgbClr val="000066"/>
                </a:solidFill>
                <a:latin typeface="Garamond" charset="0"/>
              </a:rPr>
              <a:t>Model Overview</a:t>
            </a:r>
          </a:p>
          <a:p>
            <a:pPr>
              <a:lnSpc>
                <a:spcPct val="80000"/>
              </a:lnSpc>
            </a:pPr>
            <a:r>
              <a:rPr lang="en-US" altLang="zh-TW" sz="2800" b="1">
                <a:solidFill>
                  <a:srgbClr val="000066"/>
                </a:solidFill>
                <a:latin typeface="Garamond" charset="0"/>
              </a:rPr>
              <a:t>Subnet</a:t>
            </a:r>
          </a:p>
          <a:p>
            <a:pPr>
              <a:lnSpc>
                <a:spcPct val="80000"/>
              </a:lnSpc>
            </a:pPr>
            <a:r>
              <a:rPr lang="en-US" altLang="zh-TW" sz="2800" b="1">
                <a:solidFill>
                  <a:srgbClr val="000066"/>
                </a:solidFill>
                <a:latin typeface="Garamond" charset="0"/>
              </a:rPr>
              <a:t>Inner Subnet</a:t>
            </a:r>
          </a:p>
          <a:p>
            <a:pPr>
              <a:lnSpc>
                <a:spcPct val="80000"/>
              </a:lnSpc>
            </a:pPr>
            <a:r>
              <a:rPr lang="en-US" altLang="zh-TW" sz="2800" b="1">
                <a:solidFill>
                  <a:srgbClr val="000066"/>
                </a:solidFill>
                <a:latin typeface="Garamond" charset="0"/>
              </a:rPr>
              <a:t>Model Synthesis</a:t>
            </a:r>
          </a:p>
          <a:p>
            <a:pPr>
              <a:lnSpc>
                <a:spcPct val="80000"/>
              </a:lnSpc>
            </a:pPr>
            <a:r>
              <a:rPr lang="en-US" altLang="zh-TW" sz="2800" b="1">
                <a:solidFill>
                  <a:srgbClr val="000066"/>
                </a:solidFill>
                <a:latin typeface="Garamond" charset="0"/>
              </a:rPr>
              <a:t>Sensitivity Analysis</a:t>
            </a:r>
            <a:r>
              <a:rPr lang="en-US" altLang="zh-TW" sz="2800" b="1">
                <a:latin typeface="Garamond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981200"/>
            <a:ext cx="6858000" cy="3048000"/>
          </a:xfrm>
        </p:spPr>
        <p:txBody>
          <a:bodyPr/>
          <a:lstStyle/>
          <a:p>
            <a:r>
              <a:rPr lang="en-US" altLang="zh-TW" sz="2400" b="1"/>
              <a:t>   </a:t>
            </a:r>
            <a:r>
              <a:rPr lang="en-US" altLang="zh-TW" sz="2400" b="1" i="1">
                <a:solidFill>
                  <a:srgbClr val="000099"/>
                </a:solidFill>
              </a:rPr>
              <a:t>Main Goal of Walt Disney</a:t>
            </a:r>
          </a:p>
          <a:p>
            <a:pPr>
              <a:buFontTx/>
              <a:buNone/>
            </a:pPr>
            <a:endParaRPr lang="en-US" altLang="zh-TW" sz="800" b="1" i="1">
              <a:solidFill>
                <a:srgbClr val="000099"/>
              </a:solidFill>
            </a:endParaRPr>
          </a:p>
          <a:p>
            <a:pPr lvl="1"/>
            <a:r>
              <a:rPr lang="en-US" altLang="zh-TW" sz="2000">
                <a:solidFill>
                  <a:srgbClr val="000099"/>
                </a:solidFill>
              </a:rPr>
              <a:t>Making a minimal equity investment in any operating entity and generate most of its returns through royalty, licensing, and fee income streams</a:t>
            </a:r>
          </a:p>
          <a:p>
            <a:pPr lvl="1">
              <a:buFontTx/>
              <a:buNone/>
            </a:pPr>
            <a:endParaRPr lang="en-US" altLang="zh-TW" sz="2000">
              <a:solidFill>
                <a:srgbClr val="000099"/>
              </a:solidFill>
            </a:endParaRPr>
          </a:p>
          <a:p>
            <a:r>
              <a:rPr lang="en-US" altLang="zh-TW" sz="2400" b="1">
                <a:solidFill>
                  <a:srgbClr val="000099"/>
                </a:solidFill>
              </a:rPr>
              <a:t>   </a:t>
            </a:r>
            <a:r>
              <a:rPr lang="en-US" altLang="zh-TW" sz="2400" b="1" i="1">
                <a:solidFill>
                  <a:srgbClr val="000099"/>
                </a:solidFill>
              </a:rPr>
              <a:t>Which Option is the Best to Disney in  </a:t>
            </a:r>
          </a:p>
          <a:p>
            <a:pPr>
              <a:buFontTx/>
              <a:buNone/>
            </a:pPr>
            <a:r>
              <a:rPr lang="en-US" altLang="zh-TW" sz="2400" b="1" i="1">
                <a:solidFill>
                  <a:srgbClr val="000099"/>
                </a:solidFill>
              </a:rPr>
              <a:t>       Greater China.</a:t>
            </a:r>
          </a:p>
          <a:p>
            <a:pPr lvl="1">
              <a:buFontTx/>
              <a:buNone/>
            </a:pPr>
            <a:endParaRPr lang="en-US" altLang="zh-TW" sz="2000" b="1" i="1">
              <a:solidFill>
                <a:srgbClr val="000099"/>
              </a:solidFill>
            </a:endParaRPr>
          </a:p>
        </p:txBody>
      </p:sp>
      <p:sp>
        <p:nvSpPr>
          <p:cNvPr id="64516" name="Rectangle 4"/>
          <p:cNvSpPr>
            <a:spLocks noChangeArrowheads="1"/>
          </p:cNvSpPr>
          <p:nvPr>
            <p:ph type="title"/>
          </p:nvPr>
        </p:nvSpPr>
        <p:spPr>
          <a:xfrm>
            <a:off x="304800" y="685800"/>
            <a:ext cx="8229600" cy="1143000"/>
          </a:xfrm>
          <a:noFill/>
          <a:ln/>
        </p:spPr>
        <p:txBody>
          <a:bodyPr/>
          <a:lstStyle/>
          <a:p>
            <a:r>
              <a:rPr lang="en-US" altLang="zh-TW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charset="0"/>
              </a:rPr>
              <a:t>Problem Statement</a:t>
            </a:r>
            <a:r>
              <a:rPr lang="en-US" altLang="zh-TW" sz="4000" b="1">
                <a:latin typeface="Garamond" charset="0"/>
              </a:rPr>
              <a:t> </a:t>
            </a:r>
          </a:p>
        </p:txBody>
      </p:sp>
      <p:pic>
        <p:nvPicPr>
          <p:cNvPr id="64518" name="Picture 6" descr="mickey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343400"/>
            <a:ext cx="18669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9" name="Picture 7" descr="aaw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105400"/>
            <a:ext cx="1600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1000" fill="hold"/>
                                        <p:tgtEl>
                                          <p:spTgt spid="645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1000" fill="hold"/>
                                        <p:tgtEl>
                                          <p:spTgt spid="645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charset="0"/>
              </a:rPr>
              <a:t>Alternatives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1905000" y="1600200"/>
            <a:ext cx="6096000" cy="3200400"/>
          </a:xfrm>
        </p:spPr>
        <p:txBody>
          <a:bodyPr/>
          <a:lstStyle/>
          <a:p>
            <a:r>
              <a:rPr lang="en-US" altLang="zh-TW" sz="2800">
                <a:solidFill>
                  <a:srgbClr val="000099"/>
                </a:solidFill>
              </a:rPr>
              <a:t>Hong Kong</a:t>
            </a:r>
          </a:p>
          <a:p>
            <a:r>
              <a:rPr lang="en-US" altLang="zh-TW" sz="2800">
                <a:solidFill>
                  <a:srgbClr val="000099"/>
                </a:solidFill>
              </a:rPr>
              <a:t>Shanghai</a:t>
            </a:r>
          </a:p>
          <a:p>
            <a:r>
              <a:rPr lang="en-US" altLang="zh-TW" sz="2800">
                <a:solidFill>
                  <a:srgbClr val="000099"/>
                </a:solidFill>
              </a:rPr>
              <a:t>Taiwan</a:t>
            </a:r>
          </a:p>
          <a:p>
            <a:r>
              <a:rPr lang="en-US" altLang="zh-TW" sz="2800">
                <a:solidFill>
                  <a:srgbClr val="000099"/>
                </a:solidFill>
              </a:rPr>
              <a:t>Do not Invest in Greater China</a:t>
            </a:r>
            <a:endParaRPr lang="en-US" altLang="x-none" sz="2800">
              <a:solidFill>
                <a:srgbClr val="000099"/>
              </a:solidFill>
            </a:endParaRPr>
          </a:p>
        </p:txBody>
      </p:sp>
      <p:pic>
        <p:nvPicPr>
          <p:cNvPr id="67591" name="Picture 7" descr="mickeylookup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337425" y="4495800"/>
            <a:ext cx="1311275" cy="1857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9pPr>
          </a:lstStyle>
          <a:p>
            <a:r>
              <a:rPr lang="en-US" altLang="zh-TW" sz="4000" b="1">
                <a:effectLst/>
              </a:rPr>
              <a:t/>
            </a:r>
            <a:br>
              <a:rPr lang="en-US" altLang="zh-TW" sz="4000" b="1">
                <a:effectLst/>
              </a:rPr>
            </a:br>
            <a:endParaRPr lang="en-US" altLang="zh-TW" sz="4000" b="1">
              <a:effectLst/>
            </a:endParaRP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609600" y="17526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>
              <a:buFontTx/>
              <a:buNone/>
            </a:pPr>
            <a:endParaRPr lang="en-US" altLang="x-none" sz="2800" b="1">
              <a:effectLst/>
              <a:latin typeface="Garamond" charset="0"/>
            </a:endParaRPr>
          </a:p>
        </p:txBody>
      </p:sp>
      <p:pic>
        <p:nvPicPr>
          <p:cNvPr id="65542" name="Picture 6" descr="aaw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1600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4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Model</a:t>
            </a:r>
            <a:r>
              <a:rPr lang="en-US" altLang="zh-TW">
                <a:solidFill>
                  <a:srgbClr val="000099"/>
                </a:solidFill>
              </a:rPr>
              <a:t> </a:t>
            </a:r>
            <a:r>
              <a:rPr lang="en-US" altLang="zh-TW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Overview</a:t>
            </a:r>
            <a:endParaRPr lang="en-US" altLang="x-none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5552" name="Rectangle 16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zh-TW" sz="2800">
                <a:solidFill>
                  <a:srgbClr val="000099"/>
                </a:solidFill>
              </a:rPr>
              <a:t>Strategic Criteria</a:t>
            </a:r>
          </a:p>
          <a:p>
            <a:pPr lvl="1"/>
            <a:r>
              <a:rPr lang="en-US" altLang="zh-TW" sz="2400">
                <a:solidFill>
                  <a:srgbClr val="000099"/>
                </a:solidFill>
              </a:rPr>
              <a:t>Competition</a:t>
            </a:r>
          </a:p>
          <a:p>
            <a:pPr lvl="1"/>
            <a:r>
              <a:rPr lang="en-US" altLang="zh-TW" sz="2400">
                <a:solidFill>
                  <a:srgbClr val="000099"/>
                </a:solidFill>
              </a:rPr>
              <a:t>International Characters</a:t>
            </a:r>
          </a:p>
          <a:p>
            <a:pPr lvl="1"/>
            <a:r>
              <a:rPr lang="en-US" altLang="zh-TW" sz="2400">
                <a:solidFill>
                  <a:srgbClr val="000099"/>
                </a:solidFill>
              </a:rPr>
              <a:t>Infrastructure</a:t>
            </a:r>
          </a:p>
          <a:p>
            <a:pPr lvl="1"/>
            <a:r>
              <a:rPr lang="en-US" altLang="zh-TW" sz="2400">
                <a:solidFill>
                  <a:srgbClr val="000099"/>
                </a:solidFill>
              </a:rPr>
              <a:t>Income Level</a:t>
            </a:r>
          </a:p>
          <a:p>
            <a:pPr lvl="1"/>
            <a:r>
              <a:rPr lang="en-US" altLang="zh-TW" sz="2400">
                <a:solidFill>
                  <a:srgbClr val="000099"/>
                </a:solidFill>
              </a:rPr>
              <a:t>Political Support</a:t>
            </a:r>
          </a:p>
          <a:p>
            <a:pPr lvl="1"/>
            <a:endParaRPr lang="en-US" altLang="zh-TW" sz="2400">
              <a:solidFill>
                <a:srgbClr val="000099"/>
              </a:solidFill>
            </a:endParaRPr>
          </a:p>
          <a:p>
            <a:r>
              <a:rPr lang="en-US" altLang="zh-TW" sz="2800">
                <a:solidFill>
                  <a:srgbClr val="000099"/>
                </a:solidFill>
              </a:rPr>
              <a:t>BOCR model utilizing </a:t>
            </a:r>
            <a:r>
              <a:rPr lang="en-US" altLang="zh-TW" sz="2000">
                <a:solidFill>
                  <a:srgbClr val="000099"/>
                </a:solidFill>
              </a:rPr>
              <a:t>Internal Rating System</a:t>
            </a:r>
            <a:endParaRPr lang="en-US" altLang="x-none" sz="2000">
              <a:solidFill>
                <a:srgbClr val="000099"/>
              </a:solidFill>
            </a:endParaRPr>
          </a:p>
        </p:txBody>
      </p:sp>
      <p:pic>
        <p:nvPicPr>
          <p:cNvPr id="65551" name="Picture 15"/>
          <p:cNvPicPr>
            <a:picLocks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828800"/>
            <a:ext cx="4038600" cy="3886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Subnet</a:t>
            </a:r>
            <a:endParaRPr lang="en-US" altLang="x-none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6568" name="Rectangle 8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altLang="zh-TW" sz="2800">
                <a:solidFill>
                  <a:srgbClr val="000099"/>
                </a:solidFill>
              </a:rPr>
              <a:t>Control Criteria</a:t>
            </a:r>
          </a:p>
          <a:p>
            <a:pPr lvl="1"/>
            <a:r>
              <a:rPr lang="en-US" altLang="zh-TW" sz="2400">
                <a:solidFill>
                  <a:srgbClr val="000099"/>
                </a:solidFill>
              </a:rPr>
              <a:t>Economic</a:t>
            </a:r>
          </a:p>
          <a:p>
            <a:pPr lvl="1"/>
            <a:r>
              <a:rPr lang="en-US" altLang="zh-TW" sz="2400">
                <a:solidFill>
                  <a:srgbClr val="000099"/>
                </a:solidFill>
              </a:rPr>
              <a:t>Social</a:t>
            </a:r>
            <a:endParaRPr lang="en-US" altLang="x-none" sz="2400">
              <a:solidFill>
                <a:srgbClr val="000099"/>
              </a:solidFill>
            </a:endParaRPr>
          </a:p>
        </p:txBody>
      </p:sp>
      <p:pic>
        <p:nvPicPr>
          <p:cNvPr id="66567" name="Picture 7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05375" y="1733550"/>
            <a:ext cx="3524250" cy="4257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66564" name="Picture 4" descr="aaw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715000"/>
            <a:ext cx="1600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40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Inner Subnet (Example)</a:t>
            </a:r>
            <a:br>
              <a:rPr lang="en-US" altLang="zh-TW" sz="40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altLang="zh-TW" sz="4000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Cost-Economic</a:t>
            </a:r>
            <a:endParaRPr lang="en-US" altLang="x-none" sz="4000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endParaRPr lang="en-US" altLang="zh-TW" sz="2400" b="1">
              <a:latin typeface="Garamond" charset="0"/>
            </a:endParaRPr>
          </a:p>
          <a:p>
            <a:pPr>
              <a:lnSpc>
                <a:spcPct val="80000"/>
              </a:lnSpc>
            </a:pPr>
            <a:endParaRPr lang="en-US" altLang="zh-TW" sz="1800" b="1"/>
          </a:p>
          <a:p>
            <a:pPr>
              <a:lnSpc>
                <a:spcPct val="80000"/>
              </a:lnSpc>
            </a:pPr>
            <a:endParaRPr lang="en-US" altLang="zh-TW" sz="1800" b="1"/>
          </a:p>
        </p:txBody>
      </p:sp>
      <p:pic>
        <p:nvPicPr>
          <p:cNvPr id="69636" name="Picture 4" descr="mickeylooku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4800600"/>
            <a:ext cx="952500" cy="1476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9641" name="Picture 9"/>
          <p:cNvPicPr>
            <a:picLocks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3000" y="1524000"/>
            <a:ext cx="6477000" cy="47244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1066800" y="1295400"/>
            <a:ext cx="7162800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>
              <a:buFontTx/>
              <a:buNone/>
            </a:pPr>
            <a:endParaRPr lang="en-US" altLang="zh-TW" sz="2800" b="1">
              <a:effectLst/>
              <a:latin typeface="Garamond" charset="0"/>
            </a:endParaRPr>
          </a:p>
          <a:p>
            <a:pPr lvl="1"/>
            <a:endParaRPr lang="en-US" altLang="zh-TW" sz="2400" b="1">
              <a:effectLst/>
              <a:latin typeface="Garamond" charset="0"/>
            </a:endParaRPr>
          </a:p>
          <a:p>
            <a:pPr lvl="1">
              <a:buFontTx/>
              <a:buNone/>
            </a:pPr>
            <a:endParaRPr lang="en-US" altLang="zh-TW" sz="2400">
              <a:effectLst/>
            </a:endParaRPr>
          </a:p>
        </p:txBody>
      </p:sp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304800" y="2286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9pPr>
          </a:lstStyle>
          <a:p>
            <a:endParaRPr lang="en-US" altLang="x-none" b="1">
              <a:effectLst/>
              <a:latin typeface="Garamond" charset="0"/>
            </a:endParaRPr>
          </a:p>
        </p:txBody>
      </p:sp>
      <p:pic>
        <p:nvPicPr>
          <p:cNvPr id="71686" name="Picture 6" descr="mickey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953000"/>
            <a:ext cx="16764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687" name="Picture 7" descr="aaw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105400"/>
            <a:ext cx="1600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Model Synthesis</a:t>
            </a:r>
            <a:endParaRPr lang="en-US" altLang="x-none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71692" name="Picture 12"/>
          <p:cNvPicPr>
            <a:picLocks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1524000"/>
            <a:ext cx="6096000" cy="36052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71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609600" y="4302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1pPr>
            <a:lvl2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2pPr>
            <a:lvl3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3pPr>
            <a:lvl4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4pPr>
            <a:lvl5pPr algn="ctr"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新細明體" charset="-120"/>
              </a:defRPr>
            </a:lvl9pPr>
          </a:lstStyle>
          <a:p>
            <a:endParaRPr lang="en-US" altLang="x-none" sz="4000" b="1">
              <a:effectLst/>
              <a:latin typeface="Garamond" charset="0"/>
            </a:endParaRPr>
          </a:p>
        </p:txBody>
      </p:sp>
      <p:sp>
        <p:nvSpPr>
          <p:cNvPr id="72709" name="Rectangle 5"/>
          <p:cNvSpPr>
            <a:spLocks noChangeArrowheads="1"/>
          </p:cNvSpPr>
          <p:nvPr/>
        </p:nvSpPr>
        <p:spPr bwMode="auto">
          <a:xfrm>
            <a:off x="609600" y="17526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>
              <a:buFontTx/>
              <a:buNone/>
            </a:pPr>
            <a:endParaRPr lang="en-US" altLang="zh-TW" sz="2800" b="1">
              <a:effectLst/>
              <a:latin typeface="Garamond" charset="0"/>
            </a:endParaRPr>
          </a:p>
          <a:p>
            <a:pPr lvl="2"/>
            <a:endParaRPr lang="en-US" altLang="zh-TW" sz="2000" b="1">
              <a:effectLst/>
              <a:latin typeface="Garamond" charset="0"/>
            </a:endParaRPr>
          </a:p>
          <a:p>
            <a:pPr lvl="1"/>
            <a:endParaRPr lang="en-US" altLang="zh-TW" b="1">
              <a:effectLst/>
              <a:latin typeface="Garamond" charset="0"/>
            </a:endParaRPr>
          </a:p>
          <a:p>
            <a:pPr lvl="1"/>
            <a:endParaRPr lang="en-US" altLang="zh-TW" b="1">
              <a:effectLst/>
              <a:latin typeface="Garamond" charset="0"/>
            </a:endParaRPr>
          </a:p>
          <a:p>
            <a:pPr lvl="2"/>
            <a:endParaRPr lang="en-US" altLang="zh-TW" sz="2000" b="1">
              <a:effectLst/>
            </a:endParaRPr>
          </a:p>
          <a:p>
            <a:pPr>
              <a:buFontTx/>
              <a:buNone/>
            </a:pPr>
            <a:endParaRPr lang="en-US" altLang="zh-TW" sz="2800" b="1">
              <a:effectLst/>
            </a:endParaRPr>
          </a:p>
        </p:txBody>
      </p:sp>
      <p:sp>
        <p:nvSpPr>
          <p:cNvPr id="72718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Rating Model</a:t>
            </a:r>
            <a:endParaRPr lang="en-US" altLang="x-none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aphicFrame>
        <p:nvGraphicFramePr>
          <p:cNvPr id="72712" name="Object 8"/>
          <p:cNvGraphicFramePr>
            <a:graphicFrameLocks noChangeAspect="1"/>
          </p:cNvGraphicFramePr>
          <p:nvPr>
            <p:ph sz="half" idx="1"/>
          </p:nvPr>
        </p:nvGraphicFramePr>
        <p:xfrm>
          <a:off x="457200" y="2752725"/>
          <a:ext cx="4038600" cy="222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0" name="Chart" r:id="rId3" imgW="8229674" imgH="4524451" progId="MSGraph.Chart.8">
                  <p:embed followColorScheme="full"/>
                </p:oleObj>
              </mc:Choice>
              <mc:Fallback>
                <p:oleObj name="Chart" r:id="rId3" imgW="8229674" imgH="4524451" progId="MSGraph.Chart.8">
                  <p:embed followColorScheme="full"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752725"/>
                        <a:ext cx="4038600" cy="2220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2717" name="Picture 13"/>
          <p:cNvPicPr>
            <a:picLocks noChangeAspect="1" noChangeArrowheads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600" y="1905000"/>
            <a:ext cx="6858000" cy="3886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80808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aramond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aramond" charset="0"/>
            <a:ea typeface="新細明體" charset="-12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159</Words>
  <Application>Microsoft Macintosh PowerPoint</Application>
  <PresentationFormat>On-screen Show (4:3)</PresentationFormat>
  <Paragraphs>57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新細明體</vt:lpstr>
      <vt:lpstr>Garamond</vt:lpstr>
      <vt:lpstr>Tahoma</vt:lpstr>
      <vt:lpstr>Default Design</vt:lpstr>
      <vt:lpstr>Microsoft Graph Chart</vt:lpstr>
      <vt:lpstr>PowerPoint Presentation</vt:lpstr>
      <vt:lpstr>Agenda</vt:lpstr>
      <vt:lpstr>Problem Statement </vt:lpstr>
      <vt:lpstr>Alternatives</vt:lpstr>
      <vt:lpstr>Model Overview</vt:lpstr>
      <vt:lpstr>Subnet</vt:lpstr>
      <vt:lpstr>Inner Subnet (Example) Cost-Economic</vt:lpstr>
      <vt:lpstr>Model Synthesis</vt:lpstr>
      <vt:lpstr>Rating Model</vt:lpstr>
      <vt:lpstr>Sensitivity Analysis  (Disney Decision)</vt:lpstr>
      <vt:lpstr>Conclusion</vt:lpstr>
      <vt:lpstr>Questions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Rong-Shy Lin</dc:creator>
  <cp:lastModifiedBy>E R</cp:lastModifiedBy>
  <cp:revision>40</cp:revision>
  <dcterms:created xsi:type="dcterms:W3CDTF">2004-11-28T20:00:24Z</dcterms:created>
  <dcterms:modified xsi:type="dcterms:W3CDTF">2017-02-22T02:23:02Z</dcterms:modified>
</cp:coreProperties>
</file>