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1"/>
  </p:notesMasterIdLst>
  <p:sldIdLst>
    <p:sldId id="256" r:id="rId2"/>
    <p:sldId id="286" r:id="rId3"/>
    <p:sldId id="290" r:id="rId4"/>
    <p:sldId id="291" r:id="rId5"/>
    <p:sldId id="289" r:id="rId6"/>
    <p:sldId id="287" r:id="rId7"/>
    <p:sldId id="288" r:id="rId8"/>
    <p:sldId id="292" r:id="rId9"/>
    <p:sldId id="293" r:id="rId10"/>
    <p:sldId id="294" r:id="rId11"/>
    <p:sldId id="295" r:id="rId12"/>
    <p:sldId id="296" r:id="rId13"/>
    <p:sldId id="298" r:id="rId14"/>
    <p:sldId id="299" r:id="rId15"/>
    <p:sldId id="302" r:id="rId16"/>
    <p:sldId id="300" r:id="rId17"/>
    <p:sldId id="322" r:id="rId18"/>
    <p:sldId id="301" r:id="rId19"/>
    <p:sldId id="32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5"/>
    <p:restoredTop sz="91297"/>
  </p:normalViewPr>
  <p:slideViewPr>
    <p:cSldViewPr snapToGrid="0" snapToObjects="1">
      <p:cViewPr varScale="1">
        <p:scale>
          <a:sx n="88" d="100"/>
          <a:sy n="88" d="100"/>
        </p:scale>
        <p:origin x="216" y="2392"/>
      </p:cViewPr>
      <p:guideLst/>
    </p:cSldViewPr>
  </p:slideViewPr>
  <p:outlineViewPr>
    <p:cViewPr>
      <p:scale>
        <a:sx n="33" d="100"/>
        <a:sy n="33" d="100"/>
      </p:scale>
      <p:origin x="0" y="-4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5126D-7BAC-C745-B202-2218B850D35D}" type="datetimeFigureOut">
              <a:rPr lang="en-US" smtClean="0"/>
              <a:t>10/19/21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78E20-8279-D542-BC44-7CEE3EDADD9F}" type="slidenum">
              <a:rPr lang="en-US" smtClean="0"/>
              <a:t>‹#›</a:t>
            </a:fld>
            <a:endParaRPr lang="en-US"/>
          </a:p>
        </p:txBody>
      </p:sp>
    </p:spTree>
    <p:extLst>
      <p:ext uri="{BB962C8B-B14F-4D97-AF65-F5344CB8AC3E}">
        <p14:creationId xmlns:p14="http://schemas.microsoft.com/office/powerpoint/2010/main" val="1509363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States employ</a:t>
            </a:r>
          </a:p>
        </p:txBody>
      </p:sp>
      <p:sp>
        <p:nvSpPr>
          <p:cNvPr id="4" name="Slide Number Placeholder 3"/>
          <p:cNvSpPr>
            <a:spLocks noGrp="1"/>
          </p:cNvSpPr>
          <p:nvPr>
            <p:ph type="sldNum" sz="quarter" idx="5"/>
          </p:nvPr>
        </p:nvSpPr>
        <p:spPr/>
        <p:txBody>
          <a:bodyPr/>
          <a:lstStyle/>
          <a:p>
            <a:fld id="{BB278E20-8279-D542-BC44-7CEE3EDADD9F}" type="slidenum">
              <a:rPr lang="en-US" smtClean="0"/>
              <a:t>2</a:t>
            </a:fld>
            <a:endParaRPr lang="en-US"/>
          </a:p>
        </p:txBody>
      </p:sp>
    </p:spTree>
    <p:extLst>
      <p:ext uri="{BB962C8B-B14F-4D97-AF65-F5344CB8AC3E}">
        <p14:creationId xmlns:p14="http://schemas.microsoft.com/office/powerpoint/2010/main" val="163746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 Texas is an open market, where wine can be purchased at grocery stores throughout the state, but liquor must be purchased at private liquor stores. Illinois, on the other hand, is considered “more open” as liquor purchases can be made at grocers such as Target and Jewel-Osco.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 Pennsylvania is a control market, where liquor can only be purchased at state-run Fine Wine and Good Spirits stores. Recently, allowance was given to mass market grocers to sell wines wholesaled by the PLCB. This should be indicative of the weakening of the liquor laws in Pennsylvania. </a:t>
            </a:r>
          </a:p>
          <a:p>
            <a:endParaRPr lang="en-US" dirty="0"/>
          </a:p>
        </p:txBody>
      </p:sp>
      <p:sp>
        <p:nvSpPr>
          <p:cNvPr id="4" name="Slide Number Placeholder 3"/>
          <p:cNvSpPr>
            <a:spLocks noGrp="1"/>
          </p:cNvSpPr>
          <p:nvPr>
            <p:ph type="sldNum" sz="quarter" idx="5"/>
          </p:nvPr>
        </p:nvSpPr>
        <p:spPr/>
        <p:txBody>
          <a:bodyPr/>
          <a:lstStyle/>
          <a:p>
            <a:fld id="{BB278E20-8279-D542-BC44-7CEE3EDADD9F}" type="slidenum">
              <a:rPr lang="en-US" smtClean="0"/>
              <a:t>4</a:t>
            </a:fld>
            <a:endParaRPr lang="en-US"/>
          </a:p>
        </p:txBody>
      </p:sp>
    </p:spTree>
    <p:extLst>
      <p:ext uri="{BB962C8B-B14F-4D97-AF65-F5344CB8AC3E}">
        <p14:creationId xmlns:p14="http://schemas.microsoft.com/office/powerpoint/2010/main" val="264798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example: Michigan, Ohio, and Pennsylvania and considered Control Markets since the state government both runs and is responsible for the sale of alcohol in some capacity in their respective state. Yet, each state is not controlled the same way. Michigan and Ohio have state control over the sale of spirits, whereas Pennsylvania has state control over both wine and spirits.</a:t>
            </a:r>
          </a:p>
          <a:p>
            <a:r>
              <a:rPr lang="en-US" dirty="0"/>
              <a:t> </a:t>
            </a:r>
          </a:p>
          <a:p>
            <a:r>
              <a:rPr lang="en-US" dirty="0"/>
              <a:t>- Michigan and Ohio are Control Markets like 10 other states, while the Pennsylvania market is exclusive to itself. No other state </a:t>
            </a:r>
            <a:r>
              <a:rPr lang="en-US"/>
              <a:t>controls just </a:t>
            </a:r>
            <a:r>
              <a:rPr lang="en-US" dirty="0"/>
              <a:t>wine and spirits.</a:t>
            </a:r>
          </a:p>
          <a:p>
            <a:endParaRPr lang="en-US" dirty="0"/>
          </a:p>
          <a:p>
            <a:r>
              <a:rPr lang="en-US" dirty="0"/>
              <a:t>- New York is considered an Open Market as the state government controls neither wine nor spirits.</a:t>
            </a:r>
          </a:p>
          <a:p>
            <a:endParaRPr lang="en-US" dirty="0"/>
          </a:p>
        </p:txBody>
      </p:sp>
      <p:sp>
        <p:nvSpPr>
          <p:cNvPr id="4" name="Slide Number Placeholder 3"/>
          <p:cNvSpPr>
            <a:spLocks noGrp="1"/>
          </p:cNvSpPr>
          <p:nvPr>
            <p:ph type="sldNum" sz="quarter" idx="5"/>
          </p:nvPr>
        </p:nvSpPr>
        <p:spPr/>
        <p:txBody>
          <a:bodyPr/>
          <a:lstStyle/>
          <a:p>
            <a:fld id="{BB278E20-8279-D542-BC44-7CEE3EDADD9F}" type="slidenum">
              <a:rPr lang="en-US" smtClean="0"/>
              <a:t>8</a:t>
            </a:fld>
            <a:endParaRPr lang="en-US"/>
          </a:p>
        </p:txBody>
      </p:sp>
    </p:spTree>
    <p:extLst>
      <p:ext uri="{BB962C8B-B14F-4D97-AF65-F5344CB8AC3E}">
        <p14:creationId xmlns:p14="http://schemas.microsoft.com/office/powerpoint/2010/main" val="847816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278E20-8279-D542-BC44-7CEE3EDADD9F}" type="slidenum">
              <a:rPr lang="en-US" smtClean="0"/>
              <a:t>13</a:t>
            </a:fld>
            <a:endParaRPr lang="en-US"/>
          </a:p>
        </p:txBody>
      </p:sp>
    </p:spTree>
    <p:extLst>
      <p:ext uri="{BB962C8B-B14F-4D97-AF65-F5344CB8AC3E}">
        <p14:creationId xmlns:p14="http://schemas.microsoft.com/office/powerpoint/2010/main" val="110461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10/19/21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10/19/21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10/19/21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10/19/21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10/19/21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10/19/21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EC1D-F166-5F44-8606-FC65F4F9E801}"/>
              </a:ext>
            </a:extLst>
          </p:cNvPr>
          <p:cNvSpPr>
            <a:spLocks noGrp="1"/>
          </p:cNvSpPr>
          <p:nvPr>
            <p:ph type="ctrTitle"/>
          </p:nvPr>
        </p:nvSpPr>
        <p:spPr>
          <a:xfrm>
            <a:off x="1600200" y="1327201"/>
            <a:ext cx="8991600" cy="1645920"/>
          </a:xfrm>
        </p:spPr>
        <p:txBody>
          <a:bodyPr>
            <a:normAutofit fontScale="90000"/>
          </a:bodyPr>
          <a:lstStyle/>
          <a:p>
            <a:r>
              <a:rPr lang="en-US" dirty="0"/>
              <a:t>TERRITORY EXPANSION OF A </a:t>
            </a:r>
            <a:br>
              <a:rPr lang="en-US" dirty="0"/>
            </a:br>
            <a:r>
              <a:rPr lang="en-US" dirty="0"/>
              <a:t>WINE AND SPIRITS DISTRIBUTOR:</a:t>
            </a:r>
            <a:br>
              <a:rPr lang="en-US" dirty="0"/>
            </a:br>
            <a:r>
              <a:rPr lang="en-US" dirty="0"/>
              <a:t>A RESOURCE ALLOCATION MODEL</a:t>
            </a:r>
          </a:p>
        </p:txBody>
      </p:sp>
      <p:sp>
        <p:nvSpPr>
          <p:cNvPr id="4" name="Title 1">
            <a:extLst>
              <a:ext uri="{FF2B5EF4-FFF2-40B4-BE49-F238E27FC236}">
                <a16:creationId xmlns:a16="http://schemas.microsoft.com/office/drawing/2014/main" id="{EFF209F8-7BC6-144B-8226-60F1BAC787AC}"/>
              </a:ext>
            </a:extLst>
          </p:cNvPr>
          <p:cNvSpPr txBox="1">
            <a:spLocks/>
          </p:cNvSpPr>
          <p:nvPr/>
        </p:nvSpPr>
        <p:spPr bwMode="blackWhite">
          <a:xfrm>
            <a:off x="1600200" y="3884879"/>
            <a:ext cx="8991600" cy="1645920"/>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975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dirty="0"/>
              <a:t>JOSHUA WATSON</a:t>
            </a:r>
          </a:p>
          <a:p>
            <a:r>
              <a:rPr lang="en-US" dirty="0"/>
              <a:t>BQOM 2521</a:t>
            </a:r>
          </a:p>
        </p:txBody>
      </p:sp>
    </p:spTree>
    <p:extLst>
      <p:ext uri="{BB962C8B-B14F-4D97-AF65-F5344CB8AC3E}">
        <p14:creationId xmlns:p14="http://schemas.microsoft.com/office/powerpoint/2010/main" val="1014071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Breakdown of strategic objectives: ROI</a:t>
            </a:r>
          </a:p>
        </p:txBody>
      </p:sp>
      <p:pic>
        <p:nvPicPr>
          <p:cNvPr id="5" name="Content Placeholder 4" descr="A picture containing text, sign&#10;&#10;Description automatically generated">
            <a:extLst>
              <a:ext uri="{FF2B5EF4-FFF2-40B4-BE49-F238E27FC236}">
                <a16:creationId xmlns:a16="http://schemas.microsoft.com/office/drawing/2014/main" id="{AE49B6F3-4A3C-2242-9B68-7E5DDE7E6B24}"/>
              </a:ext>
            </a:extLst>
          </p:cNvPr>
          <p:cNvPicPr>
            <a:picLocks noGrp="1" noChangeAspect="1"/>
          </p:cNvPicPr>
          <p:nvPr>
            <p:ph idx="1"/>
          </p:nvPr>
        </p:nvPicPr>
        <p:blipFill>
          <a:blip r:embed="rId2"/>
          <a:stretch>
            <a:fillRect/>
          </a:stretch>
        </p:blipFill>
        <p:spPr>
          <a:xfrm>
            <a:off x="541123" y="2409371"/>
            <a:ext cx="5103631" cy="2743200"/>
          </a:xfrm>
        </p:spPr>
      </p:pic>
      <p:sp>
        <p:nvSpPr>
          <p:cNvPr id="6" name="Content Placeholder 2">
            <a:extLst>
              <a:ext uri="{FF2B5EF4-FFF2-40B4-BE49-F238E27FC236}">
                <a16:creationId xmlns:a16="http://schemas.microsoft.com/office/drawing/2014/main" id="{79D9A6A5-5486-3645-80B0-8DD74F1A6F21}"/>
              </a:ext>
            </a:extLst>
          </p:cNvPr>
          <p:cNvSpPr txBox="1">
            <a:spLocks/>
          </p:cNvSpPr>
          <p:nvPr/>
        </p:nvSpPr>
        <p:spPr>
          <a:xfrm>
            <a:off x="5370286" y="1431544"/>
            <a:ext cx="6232709" cy="54264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The strategic objective of ROI consists of four sub-criteria:</a:t>
            </a:r>
          </a:p>
          <a:p>
            <a:pPr lvl="1">
              <a:buFontTx/>
              <a:buChar char="-"/>
            </a:pPr>
            <a:r>
              <a:rPr lang="en-US" sz="1800" dirty="0"/>
              <a:t>30/60/90 Market Capture</a:t>
            </a:r>
          </a:p>
          <a:p>
            <a:pPr lvl="2">
              <a:buFontTx/>
              <a:buChar char="-"/>
            </a:pPr>
            <a:r>
              <a:rPr lang="en-US" sz="1800" dirty="0"/>
              <a:t>Given our entry portfolio, what is our project capture of market share over the first 30, 60, and 90 days in the market?</a:t>
            </a:r>
          </a:p>
          <a:p>
            <a:pPr lvl="1">
              <a:buFontTx/>
              <a:buChar char="-"/>
            </a:pPr>
            <a:r>
              <a:rPr lang="en-US" sz="1800" dirty="0"/>
              <a:t>Target Accounts</a:t>
            </a:r>
          </a:p>
          <a:p>
            <a:pPr lvl="2">
              <a:buFontTx/>
              <a:buChar char="-"/>
            </a:pPr>
            <a:r>
              <a:rPr lang="en-US" sz="1800" dirty="0"/>
              <a:t>What is the strength of the target accounts in the market compared to the other prospective states, and what is our expectation of capture in these accounts?</a:t>
            </a:r>
          </a:p>
          <a:p>
            <a:pPr lvl="1">
              <a:buFontTx/>
              <a:buChar char="-"/>
            </a:pPr>
            <a:r>
              <a:rPr lang="en-US" sz="1800" dirty="0"/>
              <a:t>Sponsorships</a:t>
            </a:r>
          </a:p>
          <a:p>
            <a:pPr lvl="2">
              <a:buFontTx/>
              <a:buChar char="-"/>
            </a:pPr>
            <a:r>
              <a:rPr lang="en-US" sz="1800" dirty="0"/>
              <a:t>Do brands in our portfolio have established sponsorships in the prospective state and market?</a:t>
            </a:r>
          </a:p>
          <a:p>
            <a:pPr lvl="1">
              <a:buFontTx/>
              <a:buChar char="-"/>
            </a:pPr>
            <a:r>
              <a:rPr lang="en-US" sz="1800" dirty="0"/>
              <a:t>Conversion Rate</a:t>
            </a:r>
          </a:p>
          <a:p>
            <a:pPr lvl="2">
              <a:buFontTx/>
              <a:buChar char="-"/>
            </a:pPr>
            <a:r>
              <a:rPr lang="en-US" sz="1800" dirty="0"/>
              <a:t>What is the expected positive conversion rate of suppliers, products, and sponsorships as a result of our entry into the market?</a:t>
            </a:r>
          </a:p>
        </p:txBody>
      </p:sp>
    </p:spTree>
    <p:extLst>
      <p:ext uri="{BB962C8B-B14F-4D97-AF65-F5344CB8AC3E}">
        <p14:creationId xmlns:p14="http://schemas.microsoft.com/office/powerpoint/2010/main" val="2880724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Breakdown of strategic objectives: PREMISE</a:t>
            </a:r>
          </a:p>
        </p:txBody>
      </p:sp>
      <p:pic>
        <p:nvPicPr>
          <p:cNvPr id="4" name="Picture 3">
            <a:extLst>
              <a:ext uri="{FF2B5EF4-FFF2-40B4-BE49-F238E27FC236}">
                <a16:creationId xmlns:a16="http://schemas.microsoft.com/office/drawing/2014/main" id="{0F3508B4-C148-3C43-BD51-FE3E65CB48D7}"/>
              </a:ext>
            </a:extLst>
          </p:cNvPr>
          <p:cNvPicPr>
            <a:picLocks noChangeAspect="1"/>
          </p:cNvPicPr>
          <p:nvPr/>
        </p:nvPicPr>
        <p:blipFill>
          <a:blip r:embed="rId2"/>
          <a:stretch>
            <a:fillRect/>
          </a:stretch>
        </p:blipFill>
        <p:spPr>
          <a:xfrm>
            <a:off x="531843" y="1325518"/>
            <a:ext cx="4736843" cy="1680562"/>
          </a:xfrm>
          <a:prstGeom prst="rect">
            <a:avLst/>
          </a:prstGeom>
        </p:spPr>
      </p:pic>
      <p:pic>
        <p:nvPicPr>
          <p:cNvPr id="5" name="Picture 4">
            <a:extLst>
              <a:ext uri="{FF2B5EF4-FFF2-40B4-BE49-F238E27FC236}">
                <a16:creationId xmlns:a16="http://schemas.microsoft.com/office/drawing/2014/main" id="{2EFBDE4D-403C-6E4D-B124-4B47B417C777}"/>
              </a:ext>
            </a:extLst>
          </p:cNvPr>
          <p:cNvPicPr>
            <a:picLocks noChangeAspect="1"/>
          </p:cNvPicPr>
          <p:nvPr/>
        </p:nvPicPr>
        <p:blipFill>
          <a:blip r:embed="rId3"/>
          <a:stretch>
            <a:fillRect/>
          </a:stretch>
        </p:blipFill>
        <p:spPr>
          <a:xfrm>
            <a:off x="541123" y="3115996"/>
            <a:ext cx="4727563" cy="1691678"/>
          </a:xfrm>
          <a:prstGeom prst="rect">
            <a:avLst/>
          </a:prstGeom>
        </p:spPr>
      </p:pic>
      <p:pic>
        <p:nvPicPr>
          <p:cNvPr id="6" name="Picture 5">
            <a:extLst>
              <a:ext uri="{FF2B5EF4-FFF2-40B4-BE49-F238E27FC236}">
                <a16:creationId xmlns:a16="http://schemas.microsoft.com/office/drawing/2014/main" id="{4DABC896-9923-E84C-975D-545AD4A7813E}"/>
              </a:ext>
            </a:extLst>
          </p:cNvPr>
          <p:cNvPicPr>
            <a:picLocks noChangeAspect="1"/>
          </p:cNvPicPr>
          <p:nvPr/>
        </p:nvPicPr>
        <p:blipFill>
          <a:blip r:embed="rId4"/>
          <a:stretch>
            <a:fillRect/>
          </a:stretch>
        </p:blipFill>
        <p:spPr>
          <a:xfrm>
            <a:off x="541123" y="4894188"/>
            <a:ext cx="4727563" cy="1691678"/>
          </a:xfrm>
          <a:prstGeom prst="rect">
            <a:avLst/>
          </a:prstGeom>
        </p:spPr>
      </p:pic>
      <p:sp>
        <p:nvSpPr>
          <p:cNvPr id="7" name="Content Placeholder 2">
            <a:extLst>
              <a:ext uri="{FF2B5EF4-FFF2-40B4-BE49-F238E27FC236}">
                <a16:creationId xmlns:a16="http://schemas.microsoft.com/office/drawing/2014/main" id="{9DB3522D-27EE-4A4D-B3E0-E6607B88E824}"/>
              </a:ext>
            </a:extLst>
          </p:cNvPr>
          <p:cNvSpPr txBox="1">
            <a:spLocks/>
          </p:cNvSpPr>
          <p:nvPr/>
        </p:nvSpPr>
        <p:spPr>
          <a:xfrm>
            <a:off x="5418168" y="1334662"/>
            <a:ext cx="6232709" cy="54264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The strategic objective of premise consists of four sub-criteria:</a:t>
            </a:r>
          </a:p>
          <a:p>
            <a:pPr lvl="1">
              <a:buFontTx/>
              <a:buChar char="-"/>
            </a:pPr>
            <a:r>
              <a:rPr lang="en-US" sz="1800" dirty="0"/>
              <a:t>On-Premise</a:t>
            </a:r>
          </a:p>
          <a:p>
            <a:pPr lvl="2">
              <a:buFontTx/>
              <a:buChar char="-"/>
            </a:pPr>
            <a:r>
              <a:rPr lang="en-US" sz="1800" dirty="0"/>
              <a:t>What is the current strength and projected growth of on-premise accounts in the market?</a:t>
            </a:r>
          </a:p>
          <a:p>
            <a:pPr lvl="3">
              <a:buFontTx/>
              <a:buChar char="-"/>
            </a:pPr>
            <a:r>
              <a:rPr lang="en-US" sz="1800" dirty="0"/>
              <a:t>On-Premise: bars and restaurants</a:t>
            </a:r>
          </a:p>
          <a:p>
            <a:pPr lvl="1">
              <a:buFontTx/>
              <a:buChar char="-"/>
            </a:pPr>
            <a:r>
              <a:rPr lang="en-US" sz="1800" dirty="0"/>
              <a:t>Off-Premise</a:t>
            </a:r>
          </a:p>
          <a:p>
            <a:pPr lvl="2">
              <a:buFontTx/>
              <a:buChar char="-"/>
            </a:pPr>
            <a:r>
              <a:rPr lang="en-US" sz="1800" dirty="0"/>
              <a:t>What is the current strength and projected growth of off-premise accounts in the market?</a:t>
            </a:r>
          </a:p>
          <a:p>
            <a:pPr lvl="3">
              <a:buFontTx/>
              <a:buChar char="-"/>
            </a:pPr>
            <a:r>
              <a:rPr lang="en-US" sz="1800" dirty="0"/>
              <a:t>Off-Premise: Traditional exclusive retailers and package stores</a:t>
            </a:r>
          </a:p>
          <a:p>
            <a:pPr lvl="1">
              <a:buFontTx/>
              <a:buChar char="-"/>
            </a:pPr>
            <a:r>
              <a:rPr lang="en-US" sz="1800" dirty="0"/>
              <a:t>Grocery</a:t>
            </a:r>
          </a:p>
          <a:p>
            <a:pPr lvl="2">
              <a:buFontTx/>
              <a:buChar char="-"/>
            </a:pPr>
            <a:r>
              <a:rPr lang="en-US" sz="1800" dirty="0"/>
              <a:t>What is the current strength and projected growth of retail grocery accounts in the market?</a:t>
            </a:r>
          </a:p>
          <a:p>
            <a:pPr lvl="1">
              <a:buFontTx/>
              <a:buChar char="-"/>
            </a:pPr>
            <a:r>
              <a:rPr lang="en-US" sz="1800" dirty="0"/>
              <a:t>Casino</a:t>
            </a:r>
          </a:p>
          <a:p>
            <a:pPr lvl="2">
              <a:buFontTx/>
              <a:buChar char="-"/>
            </a:pPr>
            <a:r>
              <a:rPr lang="en-US" sz="1800" dirty="0"/>
              <a:t>What is the current strength and projected growth of casino accounts in the market?</a:t>
            </a:r>
          </a:p>
        </p:txBody>
      </p:sp>
    </p:spTree>
    <p:extLst>
      <p:ext uri="{BB962C8B-B14F-4D97-AF65-F5344CB8AC3E}">
        <p14:creationId xmlns:p14="http://schemas.microsoft.com/office/powerpoint/2010/main" val="199426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Breakdown of strategic objectives: PROMOTION</a:t>
            </a:r>
          </a:p>
        </p:txBody>
      </p:sp>
      <p:pic>
        <p:nvPicPr>
          <p:cNvPr id="10" name="Content Placeholder 9" descr="Logo, icon&#10;&#10;Description automatically generated">
            <a:extLst>
              <a:ext uri="{FF2B5EF4-FFF2-40B4-BE49-F238E27FC236}">
                <a16:creationId xmlns:a16="http://schemas.microsoft.com/office/drawing/2014/main" id="{B0CE388E-BF9B-7A4D-94AF-893E5CBB93B3}"/>
              </a:ext>
            </a:extLst>
          </p:cNvPr>
          <p:cNvPicPr>
            <a:picLocks noGrp="1" noChangeAspect="1"/>
          </p:cNvPicPr>
          <p:nvPr>
            <p:ph idx="1"/>
          </p:nvPr>
        </p:nvPicPr>
        <p:blipFill>
          <a:blip r:embed="rId2"/>
          <a:stretch>
            <a:fillRect/>
          </a:stretch>
        </p:blipFill>
        <p:spPr>
          <a:xfrm>
            <a:off x="-188686" y="1769677"/>
            <a:ext cx="6424169" cy="4282780"/>
          </a:xfrm>
        </p:spPr>
      </p:pic>
      <p:sp>
        <p:nvSpPr>
          <p:cNvPr id="11" name="Content Placeholder 2">
            <a:extLst>
              <a:ext uri="{FF2B5EF4-FFF2-40B4-BE49-F238E27FC236}">
                <a16:creationId xmlns:a16="http://schemas.microsoft.com/office/drawing/2014/main" id="{CCD15FEE-74D6-7F4B-A2DE-4B65AFC777A0}"/>
              </a:ext>
            </a:extLst>
          </p:cNvPr>
          <p:cNvSpPr txBox="1">
            <a:spLocks/>
          </p:cNvSpPr>
          <p:nvPr/>
        </p:nvSpPr>
        <p:spPr>
          <a:xfrm>
            <a:off x="5370286" y="1431544"/>
            <a:ext cx="6232709" cy="54264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The strategic objective of promotion consists of four sub-criteria:</a:t>
            </a:r>
          </a:p>
          <a:p>
            <a:pPr lvl="1">
              <a:buFontTx/>
              <a:buChar char="-"/>
            </a:pPr>
            <a:r>
              <a:rPr lang="en-US" sz="1800" dirty="0"/>
              <a:t>Sampling</a:t>
            </a:r>
          </a:p>
          <a:p>
            <a:pPr lvl="2">
              <a:buFontTx/>
              <a:buChar char="-"/>
            </a:pPr>
            <a:r>
              <a:rPr lang="en-US" sz="1800" dirty="0"/>
              <a:t>What ability will we have to sample consumers in both on- and off-premise environments in the prospective state?</a:t>
            </a:r>
          </a:p>
          <a:p>
            <a:pPr lvl="1">
              <a:buFontTx/>
              <a:buChar char="-"/>
            </a:pPr>
            <a:r>
              <a:rPr lang="en-US" sz="1800" dirty="0"/>
              <a:t>IRC</a:t>
            </a:r>
          </a:p>
          <a:p>
            <a:pPr lvl="2">
              <a:buFontTx/>
              <a:buChar char="-"/>
            </a:pPr>
            <a:r>
              <a:rPr lang="en-US" sz="1800" dirty="0"/>
              <a:t>Does the prospective market allow for IRCs (instant redemption couponing) in the market and what is the current level of utilization in the retail marketplace?</a:t>
            </a:r>
          </a:p>
          <a:p>
            <a:pPr lvl="1">
              <a:buFontTx/>
              <a:buChar char="-"/>
            </a:pPr>
            <a:r>
              <a:rPr lang="en-US" sz="1800" dirty="0"/>
              <a:t>MIR	</a:t>
            </a:r>
          </a:p>
          <a:p>
            <a:pPr lvl="2">
              <a:buFontTx/>
              <a:buChar char="-"/>
            </a:pPr>
            <a:r>
              <a:rPr lang="en-US" sz="1800" dirty="0"/>
              <a:t>Does the prospective market allow for MIRs (mail-in redemption) in the market and what is the current level of utilization in the retail marketplace?</a:t>
            </a:r>
          </a:p>
          <a:p>
            <a:pPr lvl="1">
              <a:buFontTx/>
              <a:buChar char="-"/>
            </a:pPr>
            <a:r>
              <a:rPr lang="en-US" sz="1800" dirty="0"/>
              <a:t>SPA Structure</a:t>
            </a:r>
          </a:p>
          <a:p>
            <a:pPr lvl="2">
              <a:buFontTx/>
              <a:buChar char="-"/>
            </a:pPr>
            <a:r>
              <a:rPr lang="en-US" sz="1800" dirty="0"/>
              <a:t>What is the structure of SPAs (special price agreements) in the market? With what frequency and veracity will we be able to institute SPAs, how has our competition employed these sales and what was the overall exposure?</a:t>
            </a:r>
          </a:p>
        </p:txBody>
      </p:sp>
    </p:spTree>
    <p:extLst>
      <p:ext uri="{BB962C8B-B14F-4D97-AF65-F5344CB8AC3E}">
        <p14:creationId xmlns:p14="http://schemas.microsoft.com/office/powerpoint/2010/main" val="1381139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THE MODEL IN SUPER DECISIONS</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3E6B832A-58DF-A44A-9F69-C26161ABBD5B}"/>
              </a:ext>
            </a:extLst>
          </p:cNvPr>
          <p:cNvPicPr>
            <a:picLocks noGrp="1" noChangeAspect="1"/>
          </p:cNvPicPr>
          <p:nvPr>
            <p:ph idx="1"/>
          </p:nvPr>
        </p:nvPicPr>
        <p:blipFill>
          <a:blip r:embed="rId3"/>
          <a:stretch>
            <a:fillRect/>
          </a:stretch>
        </p:blipFill>
        <p:spPr>
          <a:xfrm>
            <a:off x="589005" y="1117973"/>
            <a:ext cx="10939677" cy="5802496"/>
          </a:xfrm>
        </p:spPr>
      </p:pic>
    </p:spTree>
    <p:extLst>
      <p:ext uri="{BB962C8B-B14F-4D97-AF65-F5344CB8AC3E}">
        <p14:creationId xmlns:p14="http://schemas.microsoft.com/office/powerpoint/2010/main" val="129074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RATINGS FROM SUPERDECISIONS WITH PRIORITIES AND TOTALS</a:t>
            </a:r>
          </a:p>
        </p:txBody>
      </p:sp>
      <p:pic>
        <p:nvPicPr>
          <p:cNvPr id="11" name="Picture 10" descr="Table&#10;&#10;Description automatically generated">
            <a:extLst>
              <a:ext uri="{FF2B5EF4-FFF2-40B4-BE49-F238E27FC236}">
                <a16:creationId xmlns:a16="http://schemas.microsoft.com/office/drawing/2014/main" id="{4E03EE36-B634-2B41-BFAB-8B9440AF6327}"/>
              </a:ext>
            </a:extLst>
          </p:cNvPr>
          <p:cNvPicPr>
            <a:picLocks noChangeAspect="1"/>
          </p:cNvPicPr>
          <p:nvPr/>
        </p:nvPicPr>
        <p:blipFill>
          <a:blip r:embed="rId2"/>
          <a:stretch>
            <a:fillRect/>
          </a:stretch>
        </p:blipFill>
        <p:spPr>
          <a:xfrm>
            <a:off x="541123" y="1536286"/>
            <a:ext cx="11061872" cy="4437248"/>
          </a:xfrm>
          <a:prstGeom prst="rect">
            <a:avLst/>
          </a:prstGeom>
        </p:spPr>
      </p:pic>
    </p:spTree>
    <p:extLst>
      <p:ext uri="{BB962C8B-B14F-4D97-AF65-F5344CB8AC3E}">
        <p14:creationId xmlns:p14="http://schemas.microsoft.com/office/powerpoint/2010/main" val="2122185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WHOLE MODEL SYNTHESIS FROM SUPERDECISIONS</a:t>
            </a:r>
          </a:p>
        </p:txBody>
      </p:sp>
      <p:pic>
        <p:nvPicPr>
          <p:cNvPr id="5" name="Picture 4">
            <a:extLst>
              <a:ext uri="{FF2B5EF4-FFF2-40B4-BE49-F238E27FC236}">
                <a16:creationId xmlns:a16="http://schemas.microsoft.com/office/drawing/2014/main" id="{0BF64666-7CF3-8142-85ED-CAECDC90882A}"/>
              </a:ext>
            </a:extLst>
          </p:cNvPr>
          <p:cNvPicPr>
            <a:picLocks noChangeAspect="1"/>
          </p:cNvPicPr>
          <p:nvPr/>
        </p:nvPicPr>
        <p:blipFill>
          <a:blip r:embed="rId2"/>
          <a:stretch>
            <a:fillRect/>
          </a:stretch>
        </p:blipFill>
        <p:spPr>
          <a:xfrm>
            <a:off x="378641" y="1444163"/>
            <a:ext cx="11434698" cy="4085779"/>
          </a:xfrm>
          <a:prstGeom prst="rect">
            <a:avLst/>
          </a:prstGeom>
        </p:spPr>
      </p:pic>
    </p:spTree>
    <p:extLst>
      <p:ext uri="{BB962C8B-B14F-4D97-AF65-F5344CB8AC3E}">
        <p14:creationId xmlns:p14="http://schemas.microsoft.com/office/powerpoint/2010/main" val="1908559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CAPITAL BUDGET ALLOCATIONS FROM MICROSOFT EXCEL</a:t>
            </a:r>
          </a:p>
        </p:txBody>
      </p:sp>
      <p:pic>
        <p:nvPicPr>
          <p:cNvPr id="5" name="Content Placeholder 4" descr="Table&#10;&#10;Description automatically generated">
            <a:extLst>
              <a:ext uri="{FF2B5EF4-FFF2-40B4-BE49-F238E27FC236}">
                <a16:creationId xmlns:a16="http://schemas.microsoft.com/office/drawing/2014/main" id="{5BD1D2BB-92BC-5245-ABEE-64AEF02806F3}"/>
              </a:ext>
            </a:extLst>
          </p:cNvPr>
          <p:cNvPicPr>
            <a:picLocks noGrp="1" noChangeAspect="1"/>
          </p:cNvPicPr>
          <p:nvPr>
            <p:ph idx="1"/>
          </p:nvPr>
        </p:nvPicPr>
        <p:blipFill>
          <a:blip r:embed="rId2"/>
          <a:stretch>
            <a:fillRect/>
          </a:stretch>
        </p:blipFill>
        <p:spPr>
          <a:xfrm>
            <a:off x="362857" y="1470860"/>
            <a:ext cx="11437257" cy="4674819"/>
          </a:xfrm>
        </p:spPr>
      </p:pic>
    </p:spTree>
    <p:extLst>
      <p:ext uri="{BB962C8B-B14F-4D97-AF65-F5344CB8AC3E}">
        <p14:creationId xmlns:p14="http://schemas.microsoft.com/office/powerpoint/2010/main" val="131749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RESULTS</a:t>
            </a:r>
          </a:p>
        </p:txBody>
      </p:sp>
      <p:pic>
        <p:nvPicPr>
          <p:cNvPr id="9" name="Picture 8" descr="A picture containing text&#10;&#10;Description automatically generated">
            <a:extLst>
              <a:ext uri="{FF2B5EF4-FFF2-40B4-BE49-F238E27FC236}">
                <a16:creationId xmlns:a16="http://schemas.microsoft.com/office/drawing/2014/main" id="{C1195876-33AC-6D4C-8AD9-16D44EF7F771}"/>
              </a:ext>
            </a:extLst>
          </p:cNvPr>
          <p:cNvPicPr>
            <a:picLocks noChangeAspect="1"/>
          </p:cNvPicPr>
          <p:nvPr/>
        </p:nvPicPr>
        <p:blipFill>
          <a:blip r:embed="rId2"/>
          <a:stretch>
            <a:fillRect/>
          </a:stretch>
        </p:blipFill>
        <p:spPr>
          <a:xfrm>
            <a:off x="425009" y="1528671"/>
            <a:ext cx="4843677" cy="3723252"/>
          </a:xfrm>
          <a:prstGeom prst="rect">
            <a:avLst/>
          </a:prstGeom>
        </p:spPr>
      </p:pic>
      <p:sp>
        <p:nvSpPr>
          <p:cNvPr id="10" name="Content Placeholder 2">
            <a:extLst>
              <a:ext uri="{FF2B5EF4-FFF2-40B4-BE49-F238E27FC236}">
                <a16:creationId xmlns:a16="http://schemas.microsoft.com/office/drawing/2014/main" id="{32BD8C14-597D-564D-9820-7A8FFDCE8CAE}"/>
              </a:ext>
            </a:extLst>
          </p:cNvPr>
          <p:cNvSpPr txBox="1">
            <a:spLocks/>
          </p:cNvSpPr>
          <p:nvPr/>
        </p:nvSpPr>
        <p:spPr>
          <a:xfrm>
            <a:off x="5546928" y="1431544"/>
            <a:ext cx="6056067" cy="5190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From our Budget Allocation, we have found that we should enter the markets of Michigan and Pennsylvania.</a:t>
            </a:r>
          </a:p>
          <a:p>
            <a:pPr>
              <a:buFontTx/>
              <a:buChar char="-"/>
            </a:pPr>
            <a:r>
              <a:rPr lang="en-US" sz="2000" dirty="0"/>
              <a:t>Entry stays under our $100,000 budget:</a:t>
            </a:r>
          </a:p>
          <a:p>
            <a:pPr lvl="1">
              <a:buFontTx/>
              <a:buChar char="-"/>
            </a:pPr>
            <a:r>
              <a:rPr lang="en-US" sz="2000" dirty="0"/>
              <a:t>Michigan: $45,000</a:t>
            </a:r>
          </a:p>
          <a:p>
            <a:pPr lvl="1">
              <a:buFontTx/>
              <a:buChar char="-"/>
            </a:pPr>
            <a:r>
              <a:rPr lang="en-US" sz="2000" dirty="0"/>
              <a:t>Pennsylvania: $50,000</a:t>
            </a:r>
          </a:p>
          <a:p>
            <a:pPr lvl="1">
              <a:buFontTx/>
              <a:buChar char="-"/>
            </a:pPr>
            <a:r>
              <a:rPr lang="en-US" sz="2000" dirty="0"/>
              <a:t>Total Budget Allocation: $95,000</a:t>
            </a:r>
          </a:p>
          <a:p>
            <a:pPr>
              <a:buFontTx/>
              <a:buChar char="-"/>
            </a:pPr>
            <a:r>
              <a:rPr lang="en-US" sz="2000" dirty="0"/>
              <a:t>Both markets as control markets, meaning that they feature government control on the wholesaling and retailing of alcohol in some capacity.</a:t>
            </a:r>
          </a:p>
          <a:p>
            <a:pPr>
              <a:buFontTx/>
              <a:buChar char="-"/>
            </a:pPr>
            <a:r>
              <a:rPr lang="en-US" sz="2000" dirty="0"/>
              <a:t>While scoring less than New York on priority, the prospect of the dual Michigan and Pennsylvania markets seems to have outweighed the benefits of entering the single market of New York.</a:t>
            </a:r>
          </a:p>
          <a:p>
            <a:pPr>
              <a:buFontTx/>
              <a:buChar char="-"/>
            </a:pPr>
            <a:endParaRPr lang="en-US" sz="2000" dirty="0"/>
          </a:p>
          <a:p>
            <a:pPr lvl="1">
              <a:buFontTx/>
              <a:buChar char="-"/>
            </a:pPr>
            <a:endParaRPr lang="en-US" sz="1800" dirty="0"/>
          </a:p>
        </p:txBody>
      </p:sp>
    </p:spTree>
    <p:extLst>
      <p:ext uri="{BB962C8B-B14F-4D97-AF65-F5344CB8AC3E}">
        <p14:creationId xmlns:p14="http://schemas.microsoft.com/office/powerpoint/2010/main" val="97147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DISCUSSION: EXPECTATION VERSUS RESULTS</a:t>
            </a:r>
          </a:p>
        </p:txBody>
      </p:sp>
      <p:pic>
        <p:nvPicPr>
          <p:cNvPr id="4" name="Picture 3">
            <a:extLst>
              <a:ext uri="{FF2B5EF4-FFF2-40B4-BE49-F238E27FC236}">
                <a16:creationId xmlns:a16="http://schemas.microsoft.com/office/drawing/2014/main" id="{618C9A7F-EDBE-A746-8F87-D40453F6A695}"/>
              </a:ext>
            </a:extLst>
          </p:cNvPr>
          <p:cNvPicPr>
            <a:picLocks noChangeAspect="1"/>
          </p:cNvPicPr>
          <p:nvPr/>
        </p:nvPicPr>
        <p:blipFill>
          <a:blip r:embed="rId2"/>
          <a:stretch>
            <a:fillRect/>
          </a:stretch>
        </p:blipFill>
        <p:spPr>
          <a:xfrm>
            <a:off x="541123" y="1845645"/>
            <a:ext cx="4823086" cy="3858469"/>
          </a:xfrm>
          <a:prstGeom prst="rect">
            <a:avLst/>
          </a:prstGeom>
        </p:spPr>
      </p:pic>
      <p:sp>
        <p:nvSpPr>
          <p:cNvPr id="7" name="Content Placeholder 2">
            <a:extLst>
              <a:ext uri="{FF2B5EF4-FFF2-40B4-BE49-F238E27FC236}">
                <a16:creationId xmlns:a16="http://schemas.microsoft.com/office/drawing/2014/main" id="{3336738F-2C50-AE43-A70F-C8D14C3BFF80}"/>
              </a:ext>
            </a:extLst>
          </p:cNvPr>
          <p:cNvSpPr txBox="1">
            <a:spLocks/>
          </p:cNvSpPr>
          <p:nvPr/>
        </p:nvSpPr>
        <p:spPr>
          <a:xfrm>
            <a:off x="5370286" y="1431544"/>
            <a:ext cx="6232709" cy="542645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Were the results consistent with expectations?</a:t>
            </a:r>
          </a:p>
          <a:p>
            <a:pPr lvl="1">
              <a:buFontTx/>
              <a:buChar char="-"/>
            </a:pPr>
            <a:r>
              <a:rPr lang="en-US" sz="2000" dirty="0"/>
              <a:t>No, the expectation was that, at minimum, the open market in New York would be selected, perhaps in concert with Ohio to maximize budgetary spend.</a:t>
            </a:r>
          </a:p>
          <a:p>
            <a:pPr>
              <a:buFontTx/>
              <a:buChar char="-"/>
            </a:pPr>
            <a:r>
              <a:rPr lang="en-US" sz="2000" dirty="0"/>
              <a:t>What could have influenced the ratings/priorities that could have contributed to the results?</a:t>
            </a:r>
          </a:p>
          <a:p>
            <a:pPr lvl="1">
              <a:buFontTx/>
              <a:buChar char="-"/>
            </a:pPr>
            <a:r>
              <a:rPr lang="en-US" sz="2000" dirty="0"/>
              <a:t>Although New York is the most attractive state to enter given its open status, the combination of the higher cost of entry and the fierceness of competition could have proved prohibitive.</a:t>
            </a:r>
          </a:p>
          <a:p>
            <a:pPr>
              <a:buFontTx/>
              <a:buChar char="-"/>
            </a:pPr>
            <a:r>
              <a:rPr lang="en-US" sz="2200" dirty="0"/>
              <a:t>Are the results feasible and implementable?</a:t>
            </a:r>
          </a:p>
          <a:p>
            <a:pPr lvl="1">
              <a:buFontTx/>
              <a:buChar char="-"/>
            </a:pPr>
            <a:r>
              <a:rPr lang="en-US" sz="2000" dirty="0"/>
              <a:t>Yes, of the control markets in the United States, Pennsylvania and Michigan are sales leaders, so it would be in our best interest to capitalize and enter.</a:t>
            </a:r>
          </a:p>
        </p:txBody>
      </p:sp>
    </p:spTree>
    <p:extLst>
      <p:ext uri="{BB962C8B-B14F-4D97-AF65-F5344CB8AC3E}">
        <p14:creationId xmlns:p14="http://schemas.microsoft.com/office/powerpoint/2010/main" val="2014517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E1E93A1-2CF3-9D47-B2BF-87848516369D}"/>
              </a:ext>
            </a:extLst>
          </p:cNvPr>
          <p:cNvSpPr>
            <a:spLocks noGrp="1"/>
          </p:cNvSpPr>
          <p:nvPr>
            <p:ph idx="1"/>
          </p:nvPr>
        </p:nvSpPr>
        <p:spPr>
          <a:xfrm>
            <a:off x="7525264" y="2638044"/>
            <a:ext cx="2435599" cy="3101983"/>
          </a:xfrm>
        </p:spPr>
        <p:txBody>
          <a:bodyPr/>
          <a:lstStyle/>
          <a:p>
            <a:endParaRPr lang="en-US" dirty="0"/>
          </a:p>
        </p:txBody>
      </p:sp>
    </p:spTree>
    <p:extLst>
      <p:ext uri="{BB962C8B-B14F-4D97-AF65-F5344CB8AC3E}">
        <p14:creationId xmlns:p14="http://schemas.microsoft.com/office/powerpoint/2010/main" val="362203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WHAT IS A WINE AND SPIRITS DISTRIBUTOR: THREE-TIER SYSTEM</a:t>
            </a:r>
          </a:p>
        </p:txBody>
      </p:sp>
      <p:sp>
        <p:nvSpPr>
          <p:cNvPr id="3" name="Content Placeholder 2">
            <a:extLst>
              <a:ext uri="{FF2B5EF4-FFF2-40B4-BE49-F238E27FC236}">
                <a16:creationId xmlns:a16="http://schemas.microsoft.com/office/drawing/2014/main" id="{3E1E93A1-2CF3-9D47-B2BF-87848516369D}"/>
              </a:ext>
            </a:extLst>
          </p:cNvPr>
          <p:cNvSpPr>
            <a:spLocks noGrp="1"/>
          </p:cNvSpPr>
          <p:nvPr>
            <p:ph idx="1"/>
          </p:nvPr>
        </p:nvSpPr>
        <p:spPr>
          <a:xfrm>
            <a:off x="5546928" y="1431544"/>
            <a:ext cx="6056067" cy="5190964"/>
          </a:xfrm>
        </p:spPr>
        <p:txBody>
          <a:bodyPr>
            <a:normAutofit lnSpcReduction="10000"/>
          </a:bodyPr>
          <a:lstStyle/>
          <a:p>
            <a:pPr>
              <a:buFontTx/>
              <a:buChar char="-"/>
            </a:pPr>
            <a:r>
              <a:rPr lang="en-US" sz="2000" dirty="0"/>
              <a:t>The three-tier system of alcohol distribution in the United States is the process of distributing alcohol and alcoholic beverages efficiently throughout the country.</a:t>
            </a:r>
          </a:p>
          <a:p>
            <a:pPr>
              <a:buFontTx/>
              <a:buChar char="-"/>
            </a:pPr>
            <a:r>
              <a:rPr lang="en-US" sz="2000" dirty="0"/>
              <a:t>Created as a result of the end of Prohibition, the three-tier system is designed to limit bootlegging, counterfeit bottling, and over-proofing by controlling four aspects of the industry:</a:t>
            </a:r>
          </a:p>
          <a:p>
            <a:pPr lvl="1">
              <a:buFontTx/>
              <a:buChar char="-"/>
            </a:pPr>
            <a:r>
              <a:rPr lang="en-US" sz="1800" dirty="0"/>
              <a:t>Place: Ensuring that alcohol is purchased from a reputable and licensed store or restaurant</a:t>
            </a:r>
          </a:p>
          <a:p>
            <a:pPr lvl="1">
              <a:buFontTx/>
              <a:buChar char="-"/>
            </a:pPr>
            <a:r>
              <a:rPr lang="en-US" sz="1800" dirty="0"/>
              <a:t>Product: Creating familiarity amongst established brands and a consistent architecture by which new brands and products can come to market.</a:t>
            </a:r>
          </a:p>
          <a:p>
            <a:pPr lvl="1">
              <a:buFontTx/>
              <a:buChar char="-"/>
            </a:pPr>
            <a:r>
              <a:rPr lang="en-US" sz="1800" dirty="0"/>
              <a:t>Price: Creating consistent (or somewhat consistent) pricing across a market or groups of markets.</a:t>
            </a:r>
          </a:p>
          <a:p>
            <a:pPr lvl="1">
              <a:buFontTx/>
              <a:buChar char="-"/>
            </a:pPr>
            <a:r>
              <a:rPr lang="en-US" sz="1800" dirty="0"/>
              <a:t>Packaging: Unifying packaging and pack requirements across all markets as a means of quality control.</a:t>
            </a:r>
          </a:p>
        </p:txBody>
      </p:sp>
      <p:pic>
        <p:nvPicPr>
          <p:cNvPr id="4" name="Picture 3">
            <a:extLst>
              <a:ext uri="{FF2B5EF4-FFF2-40B4-BE49-F238E27FC236}">
                <a16:creationId xmlns:a16="http://schemas.microsoft.com/office/drawing/2014/main" id="{79341FAB-69FC-3F4B-8160-34B51F625B86}"/>
              </a:ext>
            </a:extLst>
          </p:cNvPr>
          <p:cNvPicPr>
            <a:picLocks noChangeAspect="1"/>
          </p:cNvPicPr>
          <p:nvPr/>
        </p:nvPicPr>
        <p:blipFill>
          <a:blip r:embed="rId3"/>
          <a:stretch>
            <a:fillRect/>
          </a:stretch>
        </p:blipFill>
        <p:spPr>
          <a:xfrm>
            <a:off x="541123" y="1431544"/>
            <a:ext cx="4467858" cy="1248372"/>
          </a:xfrm>
          <a:prstGeom prst="rect">
            <a:avLst/>
          </a:prstGeom>
        </p:spPr>
      </p:pic>
      <p:pic>
        <p:nvPicPr>
          <p:cNvPr id="5" name="Picture 4">
            <a:extLst>
              <a:ext uri="{FF2B5EF4-FFF2-40B4-BE49-F238E27FC236}">
                <a16:creationId xmlns:a16="http://schemas.microsoft.com/office/drawing/2014/main" id="{6AB1940D-EB1B-6245-A77D-A56BFB70817A}"/>
              </a:ext>
            </a:extLst>
          </p:cNvPr>
          <p:cNvPicPr>
            <a:picLocks noChangeAspect="1"/>
          </p:cNvPicPr>
          <p:nvPr/>
        </p:nvPicPr>
        <p:blipFill>
          <a:blip r:embed="rId4"/>
          <a:stretch>
            <a:fillRect/>
          </a:stretch>
        </p:blipFill>
        <p:spPr>
          <a:xfrm>
            <a:off x="541123" y="2810990"/>
            <a:ext cx="4413936" cy="1642244"/>
          </a:xfrm>
          <a:prstGeom prst="rect">
            <a:avLst/>
          </a:prstGeom>
        </p:spPr>
      </p:pic>
      <p:pic>
        <p:nvPicPr>
          <p:cNvPr id="6" name="Picture 5">
            <a:extLst>
              <a:ext uri="{FF2B5EF4-FFF2-40B4-BE49-F238E27FC236}">
                <a16:creationId xmlns:a16="http://schemas.microsoft.com/office/drawing/2014/main" id="{A212B19E-B981-E943-B378-1F3D4F049887}"/>
              </a:ext>
            </a:extLst>
          </p:cNvPr>
          <p:cNvPicPr>
            <a:picLocks noChangeAspect="1"/>
          </p:cNvPicPr>
          <p:nvPr/>
        </p:nvPicPr>
        <p:blipFill>
          <a:blip r:embed="rId5"/>
          <a:stretch>
            <a:fillRect/>
          </a:stretch>
        </p:blipFill>
        <p:spPr>
          <a:xfrm>
            <a:off x="541123" y="4584308"/>
            <a:ext cx="4413936" cy="2038200"/>
          </a:xfrm>
          <a:prstGeom prst="rect">
            <a:avLst/>
          </a:prstGeom>
        </p:spPr>
      </p:pic>
    </p:spTree>
    <p:extLst>
      <p:ext uri="{BB962C8B-B14F-4D97-AF65-F5344CB8AC3E}">
        <p14:creationId xmlns:p14="http://schemas.microsoft.com/office/powerpoint/2010/main" val="576343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WHAT DOES A WINE AND SPIRITS DISTRIBUTOR DO?</a:t>
            </a:r>
          </a:p>
        </p:txBody>
      </p:sp>
      <p:pic>
        <p:nvPicPr>
          <p:cNvPr id="4" name="Picture 3">
            <a:extLst>
              <a:ext uri="{FF2B5EF4-FFF2-40B4-BE49-F238E27FC236}">
                <a16:creationId xmlns:a16="http://schemas.microsoft.com/office/drawing/2014/main" id="{20F08454-91D8-7742-B86B-E1F65778F8CD}"/>
              </a:ext>
            </a:extLst>
          </p:cNvPr>
          <p:cNvPicPr>
            <a:picLocks noChangeAspect="1"/>
          </p:cNvPicPr>
          <p:nvPr/>
        </p:nvPicPr>
        <p:blipFill>
          <a:blip r:embed="rId2"/>
          <a:stretch>
            <a:fillRect/>
          </a:stretch>
        </p:blipFill>
        <p:spPr>
          <a:xfrm>
            <a:off x="541123" y="1417567"/>
            <a:ext cx="4794644" cy="2128822"/>
          </a:xfrm>
          <a:prstGeom prst="rect">
            <a:avLst/>
          </a:prstGeom>
        </p:spPr>
      </p:pic>
      <p:sp>
        <p:nvSpPr>
          <p:cNvPr id="8" name="Content Placeholder 2">
            <a:extLst>
              <a:ext uri="{FF2B5EF4-FFF2-40B4-BE49-F238E27FC236}">
                <a16:creationId xmlns:a16="http://schemas.microsoft.com/office/drawing/2014/main" id="{6E8A2826-A7FB-0140-9253-FDC2B50BF189}"/>
              </a:ext>
            </a:extLst>
          </p:cNvPr>
          <p:cNvSpPr txBox="1">
            <a:spLocks/>
          </p:cNvSpPr>
          <p:nvPr/>
        </p:nvSpPr>
        <p:spPr>
          <a:xfrm>
            <a:off x="5546928" y="1431544"/>
            <a:ext cx="6056067" cy="5190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A wine and spirits distributor, in </a:t>
            </a:r>
            <a:r>
              <a:rPr lang="en-US" sz="2000" i="1" dirty="0"/>
              <a:t>traditional</a:t>
            </a:r>
            <a:r>
              <a:rPr lang="en-US" sz="2000" dirty="0"/>
              <a:t> markets, purchases contractually-obligated quantities of cases of wines and/or spirits.</a:t>
            </a:r>
          </a:p>
          <a:p>
            <a:pPr lvl="1">
              <a:buFontTx/>
              <a:buChar char="-"/>
            </a:pPr>
            <a:r>
              <a:rPr lang="en-US" dirty="0"/>
              <a:t>Contracts for purchase quantities and frequencies allow for suppliers to forecast their production, and can inform their ROI</a:t>
            </a:r>
          </a:p>
          <a:p>
            <a:pPr>
              <a:buFontTx/>
              <a:buChar char="-"/>
            </a:pPr>
            <a:r>
              <a:rPr lang="en-US" dirty="0"/>
              <a:t>The distributor, interchangeably known as a wholesaler, houses the product and distributes to retailers in a market.</a:t>
            </a:r>
          </a:p>
          <a:p>
            <a:pPr>
              <a:buFontTx/>
              <a:buChar char="-"/>
            </a:pPr>
            <a:r>
              <a:rPr lang="en-US" dirty="0"/>
              <a:t>A wine and spirits distributor will deliver to any and all of the different licensed entities in a statewide market, but typically do not deliver across state lines as each states’ laws regarding alcohol distribution, delivery, consumption, etc. can and will vary.</a:t>
            </a:r>
          </a:p>
          <a:p>
            <a:pPr>
              <a:buFontTx/>
              <a:buChar char="-"/>
            </a:pPr>
            <a:r>
              <a:rPr lang="en-US" dirty="0"/>
              <a:t>Typically, the wine and spirits distributors are responsible for the proper merchandising of product on retail shelving, mass displays, or any other marketable installation throughout a retail environment and delivery to bars and restaurants.</a:t>
            </a:r>
          </a:p>
          <a:p>
            <a:pPr>
              <a:buFontTx/>
              <a:buChar char="-"/>
            </a:pPr>
            <a:endParaRPr lang="en-US" dirty="0"/>
          </a:p>
        </p:txBody>
      </p:sp>
      <p:pic>
        <p:nvPicPr>
          <p:cNvPr id="11" name="Picture 10">
            <a:extLst>
              <a:ext uri="{FF2B5EF4-FFF2-40B4-BE49-F238E27FC236}">
                <a16:creationId xmlns:a16="http://schemas.microsoft.com/office/drawing/2014/main" id="{E7F6C38B-C1F2-8F40-AB4C-1C51F563F6A8}"/>
              </a:ext>
            </a:extLst>
          </p:cNvPr>
          <p:cNvPicPr>
            <a:picLocks noChangeAspect="1"/>
          </p:cNvPicPr>
          <p:nvPr/>
        </p:nvPicPr>
        <p:blipFill>
          <a:blip r:embed="rId3"/>
          <a:stretch>
            <a:fillRect/>
          </a:stretch>
        </p:blipFill>
        <p:spPr>
          <a:xfrm>
            <a:off x="423377" y="3360260"/>
            <a:ext cx="2455993" cy="2455993"/>
          </a:xfrm>
          <a:prstGeom prst="rect">
            <a:avLst/>
          </a:prstGeom>
        </p:spPr>
      </p:pic>
      <p:pic>
        <p:nvPicPr>
          <p:cNvPr id="12" name="Picture 11">
            <a:extLst>
              <a:ext uri="{FF2B5EF4-FFF2-40B4-BE49-F238E27FC236}">
                <a16:creationId xmlns:a16="http://schemas.microsoft.com/office/drawing/2014/main" id="{5329461F-2504-254D-A29C-CF22DB60C0B6}"/>
              </a:ext>
            </a:extLst>
          </p:cNvPr>
          <p:cNvPicPr>
            <a:picLocks noChangeAspect="1"/>
          </p:cNvPicPr>
          <p:nvPr/>
        </p:nvPicPr>
        <p:blipFill>
          <a:blip r:embed="rId4"/>
          <a:stretch>
            <a:fillRect/>
          </a:stretch>
        </p:blipFill>
        <p:spPr>
          <a:xfrm>
            <a:off x="423377" y="5489082"/>
            <a:ext cx="3209233" cy="844535"/>
          </a:xfrm>
          <a:prstGeom prst="rect">
            <a:avLst/>
          </a:prstGeom>
        </p:spPr>
      </p:pic>
      <p:pic>
        <p:nvPicPr>
          <p:cNvPr id="13" name="Picture 12">
            <a:extLst>
              <a:ext uri="{FF2B5EF4-FFF2-40B4-BE49-F238E27FC236}">
                <a16:creationId xmlns:a16="http://schemas.microsoft.com/office/drawing/2014/main" id="{80BA0E43-52B6-7144-9E1B-22A5F3846D21}"/>
              </a:ext>
            </a:extLst>
          </p:cNvPr>
          <p:cNvPicPr>
            <a:picLocks noChangeAspect="1"/>
          </p:cNvPicPr>
          <p:nvPr/>
        </p:nvPicPr>
        <p:blipFill>
          <a:blip r:embed="rId5"/>
          <a:stretch>
            <a:fillRect/>
          </a:stretch>
        </p:blipFill>
        <p:spPr>
          <a:xfrm>
            <a:off x="3608369" y="5081525"/>
            <a:ext cx="1833829" cy="1540983"/>
          </a:xfrm>
          <a:prstGeom prst="rect">
            <a:avLst/>
          </a:prstGeom>
        </p:spPr>
      </p:pic>
      <p:pic>
        <p:nvPicPr>
          <p:cNvPr id="14" name="Picture 13">
            <a:extLst>
              <a:ext uri="{FF2B5EF4-FFF2-40B4-BE49-F238E27FC236}">
                <a16:creationId xmlns:a16="http://schemas.microsoft.com/office/drawing/2014/main" id="{00946570-9EF5-0740-B495-F8697B2D5715}"/>
              </a:ext>
            </a:extLst>
          </p:cNvPr>
          <p:cNvPicPr>
            <a:picLocks noChangeAspect="1"/>
          </p:cNvPicPr>
          <p:nvPr/>
        </p:nvPicPr>
        <p:blipFill>
          <a:blip r:embed="rId6"/>
          <a:stretch>
            <a:fillRect/>
          </a:stretch>
        </p:blipFill>
        <p:spPr>
          <a:xfrm>
            <a:off x="2668007" y="4182466"/>
            <a:ext cx="2879124" cy="742274"/>
          </a:xfrm>
          <a:prstGeom prst="rect">
            <a:avLst/>
          </a:prstGeom>
        </p:spPr>
      </p:pic>
    </p:spTree>
    <p:extLst>
      <p:ext uri="{BB962C8B-B14F-4D97-AF65-F5344CB8AC3E}">
        <p14:creationId xmlns:p14="http://schemas.microsoft.com/office/powerpoint/2010/main" val="3145229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ARE ALL WINE AND SPIRITS MARKETS THE SAME?</a:t>
            </a:r>
          </a:p>
        </p:txBody>
      </p:sp>
      <p:sp>
        <p:nvSpPr>
          <p:cNvPr id="4" name="Content Placeholder 2">
            <a:extLst>
              <a:ext uri="{FF2B5EF4-FFF2-40B4-BE49-F238E27FC236}">
                <a16:creationId xmlns:a16="http://schemas.microsoft.com/office/drawing/2014/main" id="{34BA69D6-2924-FD49-B145-BD2650B2FDA9}"/>
              </a:ext>
            </a:extLst>
          </p:cNvPr>
          <p:cNvSpPr txBox="1">
            <a:spLocks/>
          </p:cNvSpPr>
          <p:nvPr/>
        </p:nvSpPr>
        <p:spPr>
          <a:xfrm>
            <a:off x="5546928" y="1431544"/>
            <a:ext cx="6056067" cy="5190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Absolutely not.</a:t>
            </a:r>
          </a:p>
          <a:p>
            <a:pPr>
              <a:buFontTx/>
              <a:buChar char="-"/>
            </a:pPr>
            <a:r>
              <a:rPr lang="en-US" sz="2000" dirty="0"/>
              <a:t>Following the repeal of the 21</a:t>
            </a:r>
            <a:r>
              <a:rPr lang="en-US" sz="2000" baseline="30000" dirty="0"/>
              <a:t>st</a:t>
            </a:r>
            <a:r>
              <a:rPr lang="en-US" sz="2000" dirty="0"/>
              <a:t> Amendment, the individual states were given authority over how alcohol was imported, distributed, sold, and consumed.</a:t>
            </a:r>
          </a:p>
          <a:p>
            <a:pPr>
              <a:buFontTx/>
              <a:buChar char="-"/>
            </a:pPr>
            <a:r>
              <a:rPr lang="en-US" sz="2000" dirty="0"/>
              <a:t>Most of the states opted for an “open” business model, which provides for lessened governmental intervention and maximized proliferation of alcohol sales in retail environments.</a:t>
            </a:r>
          </a:p>
          <a:p>
            <a:pPr>
              <a:buFontTx/>
              <a:buChar char="-"/>
            </a:pPr>
            <a:r>
              <a:rPr lang="en-US" sz="2000" dirty="0"/>
              <a:t>To date, there are seventeen states which employ a “control” business model, in which the state holds a monopoly over the wholesaling or retailing of some or all categories of alcoholic beverages such as beer, wine, and spirits.</a:t>
            </a:r>
            <a:endParaRPr lang="en-US" sz="1800" dirty="0"/>
          </a:p>
          <a:p>
            <a:pPr>
              <a:buFontTx/>
              <a:buChar char="-"/>
            </a:pPr>
            <a:endParaRPr lang="en-US" sz="2000" dirty="0"/>
          </a:p>
        </p:txBody>
      </p:sp>
      <p:pic>
        <p:nvPicPr>
          <p:cNvPr id="5" name="Picture 4">
            <a:extLst>
              <a:ext uri="{FF2B5EF4-FFF2-40B4-BE49-F238E27FC236}">
                <a16:creationId xmlns:a16="http://schemas.microsoft.com/office/drawing/2014/main" id="{9D54F59C-E2E3-F74A-A9C7-6F829B16E17E}"/>
              </a:ext>
            </a:extLst>
          </p:cNvPr>
          <p:cNvPicPr>
            <a:picLocks noChangeAspect="1"/>
          </p:cNvPicPr>
          <p:nvPr/>
        </p:nvPicPr>
        <p:blipFill>
          <a:blip r:embed="rId3"/>
          <a:stretch>
            <a:fillRect/>
          </a:stretch>
        </p:blipFill>
        <p:spPr>
          <a:xfrm>
            <a:off x="589005" y="1431544"/>
            <a:ext cx="2286000" cy="2286000"/>
          </a:xfrm>
          <a:prstGeom prst="rect">
            <a:avLst/>
          </a:prstGeom>
        </p:spPr>
      </p:pic>
      <p:pic>
        <p:nvPicPr>
          <p:cNvPr id="9" name="Picture 8">
            <a:extLst>
              <a:ext uri="{FF2B5EF4-FFF2-40B4-BE49-F238E27FC236}">
                <a16:creationId xmlns:a16="http://schemas.microsoft.com/office/drawing/2014/main" id="{D2FF040D-E077-2B4C-B196-AC229487977D}"/>
              </a:ext>
            </a:extLst>
          </p:cNvPr>
          <p:cNvPicPr>
            <a:picLocks noChangeAspect="1"/>
          </p:cNvPicPr>
          <p:nvPr/>
        </p:nvPicPr>
        <p:blipFill>
          <a:blip r:embed="rId4"/>
          <a:stretch>
            <a:fillRect/>
          </a:stretch>
        </p:blipFill>
        <p:spPr>
          <a:xfrm>
            <a:off x="395416" y="3608173"/>
            <a:ext cx="2619633" cy="2706130"/>
          </a:xfrm>
          <a:prstGeom prst="rect">
            <a:avLst/>
          </a:prstGeom>
        </p:spPr>
      </p:pic>
      <p:pic>
        <p:nvPicPr>
          <p:cNvPr id="10" name="Picture 9">
            <a:extLst>
              <a:ext uri="{FF2B5EF4-FFF2-40B4-BE49-F238E27FC236}">
                <a16:creationId xmlns:a16="http://schemas.microsoft.com/office/drawing/2014/main" id="{B45E75E5-2D48-054D-8F76-B8CC339E2E48}"/>
              </a:ext>
            </a:extLst>
          </p:cNvPr>
          <p:cNvPicPr>
            <a:picLocks noChangeAspect="1"/>
          </p:cNvPicPr>
          <p:nvPr/>
        </p:nvPicPr>
        <p:blipFill>
          <a:blip r:embed="rId5"/>
          <a:stretch>
            <a:fillRect/>
          </a:stretch>
        </p:blipFill>
        <p:spPr>
          <a:xfrm>
            <a:off x="2927924" y="3792896"/>
            <a:ext cx="2373125" cy="2373125"/>
          </a:xfrm>
          <a:prstGeom prst="rect">
            <a:avLst/>
          </a:prstGeom>
        </p:spPr>
      </p:pic>
      <p:pic>
        <p:nvPicPr>
          <p:cNvPr id="12" name="Picture 11">
            <a:extLst>
              <a:ext uri="{FF2B5EF4-FFF2-40B4-BE49-F238E27FC236}">
                <a16:creationId xmlns:a16="http://schemas.microsoft.com/office/drawing/2014/main" id="{A19F63DE-C71D-2C44-B246-B243AAC4CD4D}"/>
              </a:ext>
            </a:extLst>
          </p:cNvPr>
          <p:cNvPicPr>
            <a:picLocks noChangeAspect="1"/>
          </p:cNvPicPr>
          <p:nvPr/>
        </p:nvPicPr>
        <p:blipFill>
          <a:blip r:embed="rId6"/>
          <a:stretch>
            <a:fillRect/>
          </a:stretch>
        </p:blipFill>
        <p:spPr>
          <a:xfrm>
            <a:off x="2927924" y="1419771"/>
            <a:ext cx="2373125" cy="2373125"/>
          </a:xfrm>
          <a:prstGeom prst="rect">
            <a:avLst/>
          </a:prstGeom>
        </p:spPr>
      </p:pic>
    </p:spTree>
    <p:extLst>
      <p:ext uri="{BB962C8B-B14F-4D97-AF65-F5344CB8AC3E}">
        <p14:creationId xmlns:p14="http://schemas.microsoft.com/office/powerpoint/2010/main" val="3854530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WHAT ARE WE DOING HERE?</a:t>
            </a:r>
          </a:p>
        </p:txBody>
      </p:sp>
      <p:sp>
        <p:nvSpPr>
          <p:cNvPr id="4" name="Content Placeholder 2">
            <a:extLst>
              <a:ext uri="{FF2B5EF4-FFF2-40B4-BE49-F238E27FC236}">
                <a16:creationId xmlns:a16="http://schemas.microsoft.com/office/drawing/2014/main" id="{017B8A34-D625-BB45-B245-0A9F2922D759}"/>
              </a:ext>
            </a:extLst>
          </p:cNvPr>
          <p:cNvSpPr txBox="1">
            <a:spLocks/>
          </p:cNvSpPr>
          <p:nvPr/>
        </p:nvSpPr>
        <p:spPr>
          <a:xfrm>
            <a:off x="5546928" y="1431544"/>
            <a:ext cx="6056067" cy="5190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We work for a nationwide wine and spirits distributor, and we are trying to assess which state(s) to enter for new business. </a:t>
            </a:r>
          </a:p>
          <a:p>
            <a:pPr>
              <a:buFontTx/>
              <a:buChar char="-"/>
            </a:pPr>
            <a:r>
              <a:rPr lang="en-US" sz="2000" dirty="0"/>
              <a:t>We have a budget of $100,000 at our disposal to use. </a:t>
            </a:r>
          </a:p>
          <a:p>
            <a:pPr>
              <a:buFontTx/>
              <a:buChar char="-"/>
            </a:pPr>
            <a:r>
              <a:rPr lang="en-US" sz="2000" dirty="0"/>
              <a:t>The costs of entry to each state varies:</a:t>
            </a:r>
          </a:p>
          <a:p>
            <a:pPr lvl="1">
              <a:buFontTx/>
              <a:buChar char="-"/>
            </a:pPr>
            <a:r>
              <a:rPr lang="en-US" sz="2000" dirty="0"/>
              <a:t>Michigan: $45,000</a:t>
            </a:r>
          </a:p>
          <a:p>
            <a:pPr lvl="1">
              <a:buFontTx/>
              <a:buChar char="-"/>
            </a:pPr>
            <a:r>
              <a:rPr lang="en-US" sz="2000" dirty="0"/>
              <a:t>New York: $65,000</a:t>
            </a:r>
          </a:p>
          <a:p>
            <a:pPr lvl="1">
              <a:buFontTx/>
              <a:buChar char="-"/>
            </a:pPr>
            <a:r>
              <a:rPr lang="en-US" sz="2000" dirty="0"/>
              <a:t>Ohio: $35,000</a:t>
            </a:r>
          </a:p>
          <a:p>
            <a:pPr lvl="1">
              <a:buFontTx/>
              <a:buChar char="-"/>
            </a:pPr>
            <a:r>
              <a:rPr lang="en-US" sz="2000" dirty="0"/>
              <a:t>Pennsylvania: $50,000</a:t>
            </a:r>
          </a:p>
          <a:p>
            <a:pPr>
              <a:buFontTx/>
              <a:buChar char="-"/>
            </a:pPr>
            <a:r>
              <a:rPr lang="en-US" sz="2000" dirty="0"/>
              <a:t>Our strategic objectives for consideration and eventual rating, each with sub-criteria, are costs, portfolio, government, market, ROI, premise, and promotion.</a:t>
            </a:r>
          </a:p>
        </p:txBody>
      </p:sp>
      <p:pic>
        <p:nvPicPr>
          <p:cNvPr id="10" name="Picture 9" descr="A picture containing text&#10;&#10;Description automatically generated">
            <a:extLst>
              <a:ext uri="{FF2B5EF4-FFF2-40B4-BE49-F238E27FC236}">
                <a16:creationId xmlns:a16="http://schemas.microsoft.com/office/drawing/2014/main" id="{99D4CFE6-DEB4-1248-BC3B-C49298766CDB}"/>
              </a:ext>
            </a:extLst>
          </p:cNvPr>
          <p:cNvPicPr>
            <a:picLocks noChangeAspect="1"/>
          </p:cNvPicPr>
          <p:nvPr/>
        </p:nvPicPr>
        <p:blipFill>
          <a:blip r:embed="rId2"/>
          <a:stretch>
            <a:fillRect/>
          </a:stretch>
        </p:blipFill>
        <p:spPr>
          <a:xfrm>
            <a:off x="541123" y="1606077"/>
            <a:ext cx="5005805" cy="3645846"/>
          </a:xfrm>
          <a:prstGeom prst="rect">
            <a:avLst/>
          </a:prstGeom>
        </p:spPr>
      </p:pic>
    </p:spTree>
    <p:extLst>
      <p:ext uri="{BB962C8B-B14F-4D97-AF65-F5344CB8AC3E}">
        <p14:creationId xmlns:p14="http://schemas.microsoft.com/office/powerpoint/2010/main" val="1190768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Breakdown of strategic objectives: cost</a:t>
            </a:r>
          </a:p>
        </p:txBody>
      </p:sp>
      <p:sp>
        <p:nvSpPr>
          <p:cNvPr id="5" name="Content Placeholder 2">
            <a:extLst>
              <a:ext uri="{FF2B5EF4-FFF2-40B4-BE49-F238E27FC236}">
                <a16:creationId xmlns:a16="http://schemas.microsoft.com/office/drawing/2014/main" id="{953D7CFF-9CCF-6B43-A348-A0ADB8788C7A}"/>
              </a:ext>
            </a:extLst>
          </p:cNvPr>
          <p:cNvSpPr txBox="1">
            <a:spLocks/>
          </p:cNvSpPr>
          <p:nvPr/>
        </p:nvSpPr>
        <p:spPr>
          <a:xfrm>
            <a:off x="5370286" y="1431544"/>
            <a:ext cx="6232709" cy="54264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The strategic objective of cost consists of four sub-criteria:</a:t>
            </a:r>
          </a:p>
          <a:p>
            <a:pPr lvl="1">
              <a:buFontTx/>
              <a:buChar char="-"/>
            </a:pPr>
            <a:r>
              <a:rPr lang="en-US" sz="1800" dirty="0"/>
              <a:t>Licensing: </a:t>
            </a:r>
          </a:p>
          <a:p>
            <a:pPr lvl="2">
              <a:buFontTx/>
              <a:buChar char="-"/>
            </a:pPr>
            <a:r>
              <a:rPr lang="en-US" sz="1800" dirty="0"/>
              <a:t>What are the costs associated with securing a license to do business in the prospective state and how often does that license need to be renewed?</a:t>
            </a:r>
          </a:p>
          <a:p>
            <a:pPr lvl="1">
              <a:buFontTx/>
              <a:buChar char="-"/>
            </a:pPr>
            <a:r>
              <a:rPr lang="en-US" sz="1800" dirty="0"/>
              <a:t>Office:</a:t>
            </a:r>
          </a:p>
          <a:p>
            <a:pPr lvl="2">
              <a:buFontTx/>
              <a:buChar char="-"/>
            </a:pPr>
            <a:r>
              <a:rPr lang="en-US" sz="1800" dirty="0"/>
              <a:t>What are the upfront costs to rent office and warehouse space for operation? These costs will vary given the size of the prospective state. </a:t>
            </a:r>
          </a:p>
          <a:p>
            <a:pPr lvl="1">
              <a:buFontTx/>
              <a:buChar char="-"/>
            </a:pPr>
            <a:r>
              <a:rPr lang="en-US" sz="1800" dirty="0"/>
              <a:t>Hiring:</a:t>
            </a:r>
          </a:p>
          <a:p>
            <a:pPr lvl="2">
              <a:buFontTx/>
              <a:buChar char="-"/>
            </a:pPr>
            <a:r>
              <a:rPr lang="en-US" sz="1800" dirty="0"/>
              <a:t>How much will it cost to hire a sales and support staff in the prospective market and what are the projected increases in cost of living?</a:t>
            </a:r>
          </a:p>
          <a:p>
            <a:pPr lvl="1">
              <a:buFontTx/>
              <a:buChar char="-"/>
            </a:pPr>
            <a:r>
              <a:rPr lang="en-US" sz="1800" dirty="0"/>
              <a:t>Development:</a:t>
            </a:r>
          </a:p>
          <a:p>
            <a:pPr lvl="2">
              <a:buFontTx/>
              <a:buChar char="-"/>
            </a:pPr>
            <a:r>
              <a:rPr lang="en-US" sz="1800" dirty="0"/>
              <a:t>What is the projected cost to develop a sales team and bring them to a level consistent with sales professional in other markets?</a:t>
            </a:r>
          </a:p>
        </p:txBody>
      </p:sp>
      <p:pic>
        <p:nvPicPr>
          <p:cNvPr id="6" name="Picture 5">
            <a:extLst>
              <a:ext uri="{FF2B5EF4-FFF2-40B4-BE49-F238E27FC236}">
                <a16:creationId xmlns:a16="http://schemas.microsoft.com/office/drawing/2014/main" id="{12BBF9B5-447A-8C44-A540-B87A84AFF536}"/>
              </a:ext>
            </a:extLst>
          </p:cNvPr>
          <p:cNvPicPr>
            <a:picLocks noChangeAspect="1"/>
          </p:cNvPicPr>
          <p:nvPr/>
        </p:nvPicPr>
        <p:blipFill>
          <a:blip r:embed="rId2"/>
          <a:stretch>
            <a:fillRect/>
          </a:stretch>
        </p:blipFill>
        <p:spPr>
          <a:xfrm>
            <a:off x="541123" y="1431544"/>
            <a:ext cx="4973808" cy="4973808"/>
          </a:xfrm>
          <a:prstGeom prst="rect">
            <a:avLst/>
          </a:prstGeom>
        </p:spPr>
      </p:pic>
    </p:spTree>
    <p:extLst>
      <p:ext uri="{BB962C8B-B14F-4D97-AF65-F5344CB8AC3E}">
        <p14:creationId xmlns:p14="http://schemas.microsoft.com/office/powerpoint/2010/main" val="3903085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Breakdown of strategic objectives: portfolio</a:t>
            </a:r>
          </a:p>
        </p:txBody>
      </p:sp>
      <p:pic>
        <p:nvPicPr>
          <p:cNvPr id="5" name="Content Placeholder 4" descr="Graphical user interface, diagram&#10;&#10;Description automatically generated">
            <a:extLst>
              <a:ext uri="{FF2B5EF4-FFF2-40B4-BE49-F238E27FC236}">
                <a16:creationId xmlns:a16="http://schemas.microsoft.com/office/drawing/2014/main" id="{BA4D1EA6-F3C1-F641-8ABC-45E7E2C61E7E}"/>
              </a:ext>
            </a:extLst>
          </p:cNvPr>
          <p:cNvPicPr>
            <a:picLocks noGrp="1" noChangeAspect="1"/>
          </p:cNvPicPr>
          <p:nvPr>
            <p:ph idx="1"/>
          </p:nvPr>
        </p:nvPicPr>
        <p:blipFill>
          <a:blip r:embed="rId2"/>
          <a:stretch>
            <a:fillRect/>
          </a:stretch>
        </p:blipFill>
        <p:spPr>
          <a:xfrm>
            <a:off x="541123" y="1229292"/>
            <a:ext cx="5190964" cy="5190964"/>
          </a:xfrm>
        </p:spPr>
      </p:pic>
      <p:sp>
        <p:nvSpPr>
          <p:cNvPr id="8" name="Content Placeholder 2">
            <a:extLst>
              <a:ext uri="{FF2B5EF4-FFF2-40B4-BE49-F238E27FC236}">
                <a16:creationId xmlns:a16="http://schemas.microsoft.com/office/drawing/2014/main" id="{2DFCC6A3-707D-0240-92F0-2B20ACD6400C}"/>
              </a:ext>
            </a:extLst>
          </p:cNvPr>
          <p:cNvSpPr txBox="1">
            <a:spLocks/>
          </p:cNvSpPr>
          <p:nvPr/>
        </p:nvSpPr>
        <p:spPr>
          <a:xfrm>
            <a:off x="5370286" y="1431544"/>
            <a:ext cx="6232709" cy="542645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The strategic objective of portfolio consists of three sub-criteria:</a:t>
            </a:r>
          </a:p>
          <a:p>
            <a:pPr lvl="1">
              <a:buFontTx/>
              <a:buChar char="-"/>
            </a:pPr>
            <a:r>
              <a:rPr lang="en-US" sz="1800" dirty="0"/>
              <a:t>Nationwide Competition</a:t>
            </a:r>
          </a:p>
          <a:p>
            <a:pPr lvl="2">
              <a:buFontTx/>
              <a:buChar char="-"/>
            </a:pPr>
            <a:r>
              <a:rPr lang="en-US" sz="1800" dirty="0"/>
              <a:t>If we were to enter the market, what would our portfolio of suppliers look like? What is the strength of competition in the market, and can we align our portfolio here to other states?</a:t>
            </a:r>
          </a:p>
          <a:p>
            <a:pPr lvl="1">
              <a:buFontTx/>
              <a:buChar char="-"/>
            </a:pPr>
            <a:r>
              <a:rPr lang="en-US" sz="1800" dirty="0"/>
              <a:t>In-State Independents</a:t>
            </a:r>
          </a:p>
          <a:p>
            <a:pPr lvl="2">
              <a:buFontTx/>
              <a:buChar char="-"/>
            </a:pPr>
            <a:r>
              <a:rPr lang="en-US" sz="1800" dirty="0"/>
              <a:t>What brands, if any, does the company represent in other markets that is represented by non-nationwide competition? Can we pull suppliers from independent distributors or cannibalize independent business?</a:t>
            </a:r>
          </a:p>
          <a:p>
            <a:pPr lvl="1">
              <a:buFontTx/>
              <a:buChar char="-"/>
            </a:pPr>
            <a:r>
              <a:rPr lang="en-US" sz="1800" dirty="0"/>
              <a:t>Unique to Market Competition</a:t>
            </a:r>
          </a:p>
          <a:p>
            <a:pPr lvl="2">
              <a:buFontTx/>
              <a:buChar char="-"/>
            </a:pPr>
            <a:r>
              <a:rPr lang="en-US" sz="1800" dirty="0"/>
              <a:t>What suppliers’ products, if any, that are unique to the prospective market of entry, are category leaders and could align well with our portfolio?</a:t>
            </a:r>
          </a:p>
          <a:p>
            <a:pPr lvl="1">
              <a:buFontTx/>
              <a:buChar char="-"/>
            </a:pPr>
            <a:r>
              <a:rPr lang="en-US" sz="1800" dirty="0"/>
              <a:t>Innovation</a:t>
            </a:r>
          </a:p>
          <a:p>
            <a:pPr lvl="2">
              <a:buFontTx/>
              <a:buChar char="-"/>
            </a:pPr>
            <a:r>
              <a:rPr lang="en-US" sz="1800" dirty="0"/>
              <a:t>How innovative and adept are our current suppliers regarding capitalizing or setting trends in the marketplace?</a:t>
            </a:r>
          </a:p>
          <a:p>
            <a:pPr lvl="3">
              <a:buFontTx/>
              <a:buChar char="-"/>
            </a:pPr>
            <a:endParaRPr lang="en-US" sz="1800" dirty="0"/>
          </a:p>
          <a:p>
            <a:pPr lvl="3">
              <a:buFontTx/>
              <a:buChar char="-"/>
            </a:pPr>
            <a:endParaRPr lang="en-US" sz="1800" dirty="0"/>
          </a:p>
        </p:txBody>
      </p:sp>
    </p:spTree>
    <p:extLst>
      <p:ext uri="{BB962C8B-B14F-4D97-AF65-F5344CB8AC3E}">
        <p14:creationId xmlns:p14="http://schemas.microsoft.com/office/powerpoint/2010/main" val="3779898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Breakdown of strategic objectives: government</a:t>
            </a:r>
          </a:p>
        </p:txBody>
      </p:sp>
      <p:pic>
        <p:nvPicPr>
          <p:cNvPr id="7" name="Content Placeholder 6" descr="Icon&#10;&#10;Description automatically generated">
            <a:extLst>
              <a:ext uri="{FF2B5EF4-FFF2-40B4-BE49-F238E27FC236}">
                <a16:creationId xmlns:a16="http://schemas.microsoft.com/office/drawing/2014/main" id="{D285E7D5-BA3C-F941-B43E-3EF281198C9D}"/>
              </a:ext>
            </a:extLst>
          </p:cNvPr>
          <p:cNvPicPr>
            <a:picLocks noGrp="1" noChangeAspect="1"/>
          </p:cNvPicPr>
          <p:nvPr>
            <p:ph idx="1"/>
          </p:nvPr>
        </p:nvPicPr>
        <p:blipFill>
          <a:blip r:embed="rId3"/>
          <a:stretch>
            <a:fillRect/>
          </a:stretch>
        </p:blipFill>
        <p:spPr>
          <a:xfrm>
            <a:off x="541123" y="1708982"/>
            <a:ext cx="4952728" cy="4094845"/>
          </a:xfrm>
        </p:spPr>
      </p:pic>
      <p:sp>
        <p:nvSpPr>
          <p:cNvPr id="8" name="Content Placeholder 2">
            <a:extLst>
              <a:ext uri="{FF2B5EF4-FFF2-40B4-BE49-F238E27FC236}">
                <a16:creationId xmlns:a16="http://schemas.microsoft.com/office/drawing/2014/main" id="{FBA80382-7879-6E44-8E1C-2477DE875384}"/>
              </a:ext>
            </a:extLst>
          </p:cNvPr>
          <p:cNvSpPr txBox="1">
            <a:spLocks/>
          </p:cNvSpPr>
          <p:nvPr/>
        </p:nvSpPr>
        <p:spPr>
          <a:xfrm>
            <a:off x="5370286" y="1431544"/>
            <a:ext cx="6232709" cy="54264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The strategic objective of government consists of four sub-criteria:</a:t>
            </a:r>
          </a:p>
          <a:p>
            <a:pPr lvl="2">
              <a:buFontTx/>
              <a:buChar char="-"/>
            </a:pPr>
            <a:r>
              <a:rPr lang="en-US" sz="1800" dirty="0"/>
              <a:t>Involvement</a:t>
            </a:r>
          </a:p>
          <a:p>
            <a:pPr lvl="3">
              <a:buFontTx/>
              <a:buChar char="-"/>
            </a:pPr>
            <a:r>
              <a:rPr lang="en-US" sz="1800" dirty="0"/>
              <a:t>What is the expected overall involvement of the state government in the day-to-day operations?</a:t>
            </a:r>
          </a:p>
          <a:p>
            <a:pPr lvl="2">
              <a:buFontTx/>
              <a:buChar char="-"/>
            </a:pPr>
            <a:r>
              <a:rPr lang="en-US" sz="1800" dirty="0"/>
              <a:t>Taxes</a:t>
            </a:r>
          </a:p>
          <a:p>
            <a:pPr lvl="3">
              <a:buFontTx/>
              <a:buChar char="-"/>
            </a:pPr>
            <a:r>
              <a:rPr lang="en-US" sz="1800" dirty="0"/>
              <a:t>How much should the company expect to pay in taxes to operate in the prospective state? How and how often is the tax assessed?</a:t>
            </a:r>
          </a:p>
          <a:p>
            <a:pPr lvl="2">
              <a:buFontTx/>
              <a:buChar char="-"/>
            </a:pPr>
            <a:r>
              <a:rPr lang="en-US" sz="1800" dirty="0"/>
              <a:t>Monopoly</a:t>
            </a:r>
          </a:p>
          <a:p>
            <a:pPr lvl="3">
              <a:buFontTx/>
              <a:buChar char="-"/>
            </a:pPr>
            <a:r>
              <a:rPr lang="en-US" sz="1800" dirty="0"/>
              <a:t>Does the state have a monopoly on the sale of alcohol, meaning is the state an open or control market?</a:t>
            </a:r>
          </a:p>
          <a:p>
            <a:pPr lvl="2">
              <a:buFontTx/>
              <a:buChar char="-"/>
            </a:pPr>
            <a:r>
              <a:rPr lang="en-US" sz="1800" dirty="0"/>
              <a:t>Outlook</a:t>
            </a:r>
          </a:p>
          <a:p>
            <a:pPr lvl="3">
              <a:buFontTx/>
              <a:buChar char="-"/>
            </a:pPr>
            <a:r>
              <a:rPr lang="en-US" sz="1800" dirty="0"/>
              <a:t>What is the outlook of governmental involvement in the prospective state? For both open and control markets, is there pending or rumored legislation what might change their status and market construction?</a:t>
            </a:r>
          </a:p>
          <a:p>
            <a:pPr lvl="3">
              <a:buFontTx/>
              <a:buChar char="-"/>
            </a:pPr>
            <a:endParaRPr lang="en-US" sz="1800" dirty="0"/>
          </a:p>
        </p:txBody>
      </p:sp>
    </p:spTree>
    <p:extLst>
      <p:ext uri="{BB962C8B-B14F-4D97-AF65-F5344CB8AC3E}">
        <p14:creationId xmlns:p14="http://schemas.microsoft.com/office/powerpoint/2010/main" val="39459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F5E8-45B7-9E45-9756-7DE36CD45623}"/>
              </a:ext>
            </a:extLst>
          </p:cNvPr>
          <p:cNvSpPr>
            <a:spLocks noGrp="1"/>
          </p:cNvSpPr>
          <p:nvPr>
            <p:ph type="title"/>
          </p:nvPr>
        </p:nvSpPr>
        <p:spPr>
          <a:xfrm>
            <a:off x="541123" y="452648"/>
            <a:ext cx="11061872" cy="665325"/>
          </a:xfrm>
        </p:spPr>
        <p:txBody>
          <a:bodyPr>
            <a:normAutofit fontScale="90000"/>
          </a:bodyPr>
          <a:lstStyle/>
          <a:p>
            <a:r>
              <a:rPr lang="en-US" dirty="0"/>
              <a:t>Breakdown of strategic objectives: MARKET</a:t>
            </a:r>
          </a:p>
        </p:txBody>
      </p:sp>
      <p:pic>
        <p:nvPicPr>
          <p:cNvPr id="5" name="Content Placeholder 4" descr="Calendar&#10;&#10;Description automatically generated">
            <a:extLst>
              <a:ext uri="{FF2B5EF4-FFF2-40B4-BE49-F238E27FC236}">
                <a16:creationId xmlns:a16="http://schemas.microsoft.com/office/drawing/2014/main" id="{A9C03011-D502-384B-9AA6-02B24FB5C4E7}"/>
              </a:ext>
            </a:extLst>
          </p:cNvPr>
          <p:cNvPicPr>
            <a:picLocks noGrp="1" noChangeAspect="1"/>
          </p:cNvPicPr>
          <p:nvPr>
            <p:ph idx="1"/>
          </p:nvPr>
        </p:nvPicPr>
        <p:blipFill>
          <a:blip r:embed="rId2"/>
          <a:stretch>
            <a:fillRect/>
          </a:stretch>
        </p:blipFill>
        <p:spPr>
          <a:xfrm>
            <a:off x="0" y="1232013"/>
            <a:ext cx="5625987" cy="5625987"/>
          </a:xfrm>
        </p:spPr>
      </p:pic>
      <p:sp>
        <p:nvSpPr>
          <p:cNvPr id="6" name="Content Placeholder 2">
            <a:extLst>
              <a:ext uri="{FF2B5EF4-FFF2-40B4-BE49-F238E27FC236}">
                <a16:creationId xmlns:a16="http://schemas.microsoft.com/office/drawing/2014/main" id="{3E7AEBD0-A2D3-9740-AEB2-EDA570355A99}"/>
              </a:ext>
            </a:extLst>
          </p:cNvPr>
          <p:cNvSpPr txBox="1">
            <a:spLocks/>
          </p:cNvSpPr>
          <p:nvPr/>
        </p:nvSpPr>
        <p:spPr>
          <a:xfrm>
            <a:off x="5370286" y="1431544"/>
            <a:ext cx="6232709" cy="542645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Tx/>
              <a:buChar char="-"/>
            </a:pPr>
            <a:r>
              <a:rPr lang="en-US" sz="2000" dirty="0"/>
              <a:t>The strategic objective of market consists of four sub-criteria:</a:t>
            </a:r>
          </a:p>
          <a:p>
            <a:pPr lvl="2">
              <a:buFontTx/>
              <a:buChar char="-"/>
            </a:pPr>
            <a:r>
              <a:rPr lang="en-US" sz="1800" dirty="0"/>
              <a:t>Supply Chain</a:t>
            </a:r>
          </a:p>
          <a:p>
            <a:pPr lvl="3">
              <a:buFontTx/>
              <a:buChar char="-"/>
            </a:pPr>
            <a:r>
              <a:rPr lang="en-US" sz="1800" dirty="0"/>
              <a:t>What is the ease by which the consumer can purchase wine and spirits in the prospective market? How efficient is the route to market? How many retailers exist in the market and does the market allow for delivery options such as Drizzly?</a:t>
            </a:r>
          </a:p>
          <a:p>
            <a:pPr lvl="2">
              <a:buFontTx/>
              <a:buChar char="-"/>
            </a:pPr>
            <a:r>
              <a:rPr lang="en-US" sz="1800" dirty="0"/>
              <a:t>Trends</a:t>
            </a:r>
          </a:p>
          <a:p>
            <a:pPr lvl="3">
              <a:buFontTx/>
              <a:buChar char="-"/>
            </a:pPr>
            <a:r>
              <a:rPr lang="en-US" sz="1800" dirty="0"/>
              <a:t>What are the trends and can our ”Day One” portfolio capture incremental business? Also, is the market strong enough to legitimize entry currently?</a:t>
            </a:r>
          </a:p>
          <a:p>
            <a:pPr lvl="2">
              <a:buFontTx/>
              <a:buChar char="-"/>
            </a:pPr>
            <a:r>
              <a:rPr lang="en-US" sz="1800" dirty="0"/>
              <a:t>Growth Potential </a:t>
            </a:r>
          </a:p>
          <a:p>
            <a:pPr lvl="3">
              <a:buFontTx/>
              <a:buChar char="-"/>
            </a:pPr>
            <a:r>
              <a:rPr lang="en-US" sz="1800" dirty="0"/>
              <a:t>What are the unique factors that are driving business and how do these factors compare to the other states?</a:t>
            </a:r>
          </a:p>
          <a:p>
            <a:pPr lvl="2">
              <a:buFontTx/>
              <a:buChar char="-"/>
            </a:pPr>
            <a:r>
              <a:rPr lang="en-US" sz="1800" dirty="0"/>
              <a:t>KPI Execution Feasibility</a:t>
            </a:r>
          </a:p>
          <a:p>
            <a:pPr lvl="3">
              <a:buFontTx/>
              <a:buChar char="-"/>
            </a:pPr>
            <a:r>
              <a:rPr lang="en-US" sz="1800" dirty="0"/>
              <a:t>What is our expected ability to achieve and suffice our corporately-mandated key performance indicators such as sales volume, sales growth, and product distribution?</a:t>
            </a:r>
          </a:p>
        </p:txBody>
      </p:sp>
    </p:spTree>
    <p:extLst>
      <p:ext uri="{BB962C8B-B14F-4D97-AF65-F5344CB8AC3E}">
        <p14:creationId xmlns:p14="http://schemas.microsoft.com/office/powerpoint/2010/main" val="344007662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1817</TotalTime>
  <Words>1896</Words>
  <Application>Microsoft Macintosh PowerPoint</Application>
  <PresentationFormat>Widescreen</PresentationFormat>
  <Paragraphs>134</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Gill Sans MT</vt:lpstr>
      <vt:lpstr>Parcel</vt:lpstr>
      <vt:lpstr>TERRITORY EXPANSION OF A  WINE AND SPIRITS DISTRIBUTOR: A RESOURCE ALLOCATION MODEL</vt:lpstr>
      <vt:lpstr>WHAT IS A WINE AND SPIRITS DISTRIBUTOR: THREE-TIER SYSTEM</vt:lpstr>
      <vt:lpstr>WHAT DOES A WINE AND SPIRITS DISTRIBUTOR DO?</vt:lpstr>
      <vt:lpstr>ARE ALL WINE AND SPIRITS MARKETS THE SAME?</vt:lpstr>
      <vt:lpstr>WHAT ARE WE DOING HERE?</vt:lpstr>
      <vt:lpstr>Breakdown of strategic objectives: cost</vt:lpstr>
      <vt:lpstr>Breakdown of strategic objectives: portfolio</vt:lpstr>
      <vt:lpstr>Breakdown of strategic objectives: government</vt:lpstr>
      <vt:lpstr>Breakdown of strategic objectives: MARKET</vt:lpstr>
      <vt:lpstr>Breakdown of strategic objectives: ROI</vt:lpstr>
      <vt:lpstr>Breakdown of strategic objectives: PREMISE</vt:lpstr>
      <vt:lpstr>Breakdown of strategic objectives: PROMOTION</vt:lpstr>
      <vt:lpstr>THE MODEL IN SUPER DECISIONS</vt:lpstr>
      <vt:lpstr>RATINGS FROM SUPERDECISIONS WITH PRIORITIES AND TOTALS</vt:lpstr>
      <vt:lpstr>WHOLE MODEL SYNTHESIS FROM SUPERDECISIONS</vt:lpstr>
      <vt:lpstr>CAPITAL BUDGET ALLOCATIONS FROM MICROSOFT EXCEL</vt:lpstr>
      <vt:lpstr>RESULTS</vt:lpstr>
      <vt:lpstr>DISCUSSION: EXPECTATION VERSUS 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TERRITORY EXPANSION OF A  WINE AND SPIRITS DISTRIBUTOR: A RESOURCE ALLOCATION MODEL</dc:title>
  <dc:creator>Watson, Joshua</dc:creator>
  <cp:lastModifiedBy>Watson, Joshua</cp:lastModifiedBy>
  <cp:revision>8</cp:revision>
  <dcterms:created xsi:type="dcterms:W3CDTF">2021-10-19T15:36:29Z</dcterms:created>
  <dcterms:modified xsi:type="dcterms:W3CDTF">2021-10-20T21:53:48Z</dcterms:modified>
</cp:coreProperties>
</file>