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AC31C-8771-4841-967B-DE816667F4B1}" type="doc">
      <dgm:prSet loTypeId="urn:microsoft.com/office/officeart/2005/8/layout/arrow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F38795A-E678-487D-8D4B-D534EE60648A}">
      <dgm:prSet phldrT="[Text]"/>
      <dgm:spPr/>
      <dgm:t>
        <a:bodyPr/>
        <a:lstStyle/>
        <a:p>
          <a:r>
            <a:rPr lang="en-US" dirty="0" smtClean="0"/>
            <a:t>Protect US workers</a:t>
          </a:r>
          <a:endParaRPr lang="en-US" dirty="0"/>
        </a:p>
      </dgm:t>
    </dgm:pt>
    <dgm:pt modelId="{BD2A379E-950A-4D42-8189-B320E789097E}" type="parTrans" cxnId="{AE403E23-FB8E-4419-8C2A-BD39D88F6BDB}">
      <dgm:prSet/>
      <dgm:spPr/>
      <dgm:t>
        <a:bodyPr/>
        <a:lstStyle/>
        <a:p>
          <a:endParaRPr lang="en-US"/>
        </a:p>
      </dgm:t>
    </dgm:pt>
    <dgm:pt modelId="{2AE4E94B-F194-4711-8CFC-0A88A7E3CE84}" type="sibTrans" cxnId="{AE403E23-FB8E-4419-8C2A-BD39D88F6BDB}">
      <dgm:prSet/>
      <dgm:spPr/>
      <dgm:t>
        <a:bodyPr/>
        <a:lstStyle/>
        <a:p>
          <a:endParaRPr lang="en-US"/>
        </a:p>
      </dgm:t>
    </dgm:pt>
    <dgm:pt modelId="{5C13F914-34E5-423A-A153-1CD5154C8A70}">
      <dgm:prSet phldrT="[Text]"/>
      <dgm:spPr/>
      <dgm:t>
        <a:bodyPr/>
        <a:lstStyle/>
        <a:p>
          <a:r>
            <a:rPr lang="en-US" dirty="0" smtClean="0"/>
            <a:t>US competitiveness</a:t>
          </a:r>
          <a:endParaRPr lang="en-US" dirty="0"/>
        </a:p>
      </dgm:t>
    </dgm:pt>
    <dgm:pt modelId="{4EA8F622-A65E-4EB9-9BC4-E4C9B5156FC6}" type="parTrans" cxnId="{679747AE-97D6-4A6D-8647-8F80C0E48D26}">
      <dgm:prSet/>
      <dgm:spPr/>
      <dgm:t>
        <a:bodyPr/>
        <a:lstStyle/>
        <a:p>
          <a:endParaRPr lang="en-US"/>
        </a:p>
      </dgm:t>
    </dgm:pt>
    <dgm:pt modelId="{5640F332-8411-45F1-A6A2-B61688979E17}" type="sibTrans" cxnId="{679747AE-97D6-4A6D-8647-8F80C0E48D26}">
      <dgm:prSet/>
      <dgm:spPr/>
      <dgm:t>
        <a:bodyPr/>
        <a:lstStyle/>
        <a:p>
          <a:endParaRPr lang="en-US"/>
        </a:p>
      </dgm:t>
    </dgm:pt>
    <dgm:pt modelId="{44BEF3DB-D506-43A9-B463-65EDF0C91E23}" type="pres">
      <dgm:prSet presAssocID="{5FEAC31C-8771-4841-967B-DE816667F4B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23EAE7-0670-483F-B4B3-F7CD0EF4E731}" type="pres">
      <dgm:prSet presAssocID="{5FEAC31C-8771-4841-967B-DE816667F4B1}" presName="divider" presStyleLbl="fgShp" presStyleIdx="0" presStyleCnt="1"/>
      <dgm:spPr/>
    </dgm:pt>
    <dgm:pt modelId="{0392B68A-CB0A-454E-AA27-06BAFC920135}" type="pres">
      <dgm:prSet presAssocID="{CF38795A-E678-487D-8D4B-D534EE60648A}" presName="downArrow" presStyleLbl="node1" presStyleIdx="0" presStyleCnt="2"/>
      <dgm:spPr/>
    </dgm:pt>
    <dgm:pt modelId="{F2607743-F8CD-47FC-9ACF-D6B671564BA1}" type="pres">
      <dgm:prSet presAssocID="{CF38795A-E678-487D-8D4B-D534EE60648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1079D-88C0-494B-A76C-0563F9D1D762}" type="pres">
      <dgm:prSet presAssocID="{5C13F914-34E5-423A-A153-1CD5154C8A70}" presName="upArrow" presStyleLbl="node1" presStyleIdx="1" presStyleCnt="2"/>
      <dgm:spPr/>
    </dgm:pt>
    <dgm:pt modelId="{9FA13838-C8E6-46DA-BCF8-D64D4420CBF9}" type="pres">
      <dgm:prSet presAssocID="{5C13F914-34E5-423A-A153-1CD5154C8A7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8D5C8-FC8A-4893-B1AD-72767861F7BF}" type="presOf" srcId="{5C13F914-34E5-423A-A153-1CD5154C8A70}" destId="{9FA13838-C8E6-46DA-BCF8-D64D4420CBF9}" srcOrd="0" destOrd="0" presId="urn:microsoft.com/office/officeart/2005/8/layout/arrow3"/>
    <dgm:cxn modelId="{679747AE-97D6-4A6D-8647-8F80C0E48D26}" srcId="{5FEAC31C-8771-4841-967B-DE816667F4B1}" destId="{5C13F914-34E5-423A-A153-1CD5154C8A70}" srcOrd="1" destOrd="0" parTransId="{4EA8F622-A65E-4EB9-9BC4-E4C9B5156FC6}" sibTransId="{5640F332-8411-45F1-A6A2-B61688979E17}"/>
    <dgm:cxn modelId="{AE403E23-FB8E-4419-8C2A-BD39D88F6BDB}" srcId="{5FEAC31C-8771-4841-967B-DE816667F4B1}" destId="{CF38795A-E678-487D-8D4B-D534EE60648A}" srcOrd="0" destOrd="0" parTransId="{BD2A379E-950A-4D42-8189-B320E789097E}" sibTransId="{2AE4E94B-F194-4711-8CFC-0A88A7E3CE84}"/>
    <dgm:cxn modelId="{931DE44E-85C8-4F84-A51D-C6D2AF334F7F}" type="presOf" srcId="{CF38795A-E678-487D-8D4B-D534EE60648A}" destId="{F2607743-F8CD-47FC-9ACF-D6B671564BA1}" srcOrd="0" destOrd="0" presId="urn:microsoft.com/office/officeart/2005/8/layout/arrow3"/>
    <dgm:cxn modelId="{24CB99DB-E362-4436-8BE7-65D0AB2017B4}" type="presOf" srcId="{5FEAC31C-8771-4841-967B-DE816667F4B1}" destId="{44BEF3DB-D506-43A9-B463-65EDF0C91E23}" srcOrd="0" destOrd="0" presId="urn:microsoft.com/office/officeart/2005/8/layout/arrow3"/>
    <dgm:cxn modelId="{41057C3E-DC59-4BFA-882B-1481D6A084BF}" type="presParOf" srcId="{44BEF3DB-D506-43A9-B463-65EDF0C91E23}" destId="{4223EAE7-0670-483F-B4B3-F7CD0EF4E731}" srcOrd="0" destOrd="0" presId="urn:microsoft.com/office/officeart/2005/8/layout/arrow3"/>
    <dgm:cxn modelId="{3B34371D-F733-486B-8D63-CAC4500237F9}" type="presParOf" srcId="{44BEF3DB-D506-43A9-B463-65EDF0C91E23}" destId="{0392B68A-CB0A-454E-AA27-06BAFC920135}" srcOrd="1" destOrd="0" presId="urn:microsoft.com/office/officeart/2005/8/layout/arrow3"/>
    <dgm:cxn modelId="{E76EE080-F4DB-41DD-88ED-DF48572F4B5C}" type="presParOf" srcId="{44BEF3DB-D506-43A9-B463-65EDF0C91E23}" destId="{F2607743-F8CD-47FC-9ACF-D6B671564BA1}" srcOrd="2" destOrd="0" presId="urn:microsoft.com/office/officeart/2005/8/layout/arrow3"/>
    <dgm:cxn modelId="{45235B22-DB5F-4662-9EBA-CB518531F168}" type="presParOf" srcId="{44BEF3DB-D506-43A9-B463-65EDF0C91E23}" destId="{6C71079D-88C0-494B-A76C-0563F9D1D762}" srcOrd="3" destOrd="0" presId="urn:microsoft.com/office/officeart/2005/8/layout/arrow3"/>
    <dgm:cxn modelId="{4A2ABAA5-4109-4A21-AD28-4B973BAB1794}" type="presParOf" srcId="{44BEF3DB-D506-43A9-B463-65EDF0C91E23}" destId="{9FA13838-C8E6-46DA-BCF8-D64D4420CBF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A41E0-C1A3-40A8-B820-FA85CCA9438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A40623-6A08-415C-BB88-F93EB4F25336}">
      <dgm:prSet phldrT="[Text]"/>
      <dgm:spPr/>
      <dgm:t>
        <a:bodyPr/>
        <a:lstStyle/>
        <a:p>
          <a:r>
            <a:rPr lang="en-US" dirty="0" smtClean="0"/>
            <a:t>Approve more foreigners to work in U.S.</a:t>
          </a:r>
          <a:endParaRPr lang="en-US" dirty="0"/>
        </a:p>
      </dgm:t>
    </dgm:pt>
    <dgm:pt modelId="{4232E6AD-5642-484E-840C-2849002A9AF2}" type="parTrans" cxnId="{6716206C-4AD9-4B64-B14F-3139C4B0195D}">
      <dgm:prSet/>
      <dgm:spPr/>
      <dgm:t>
        <a:bodyPr/>
        <a:lstStyle/>
        <a:p>
          <a:endParaRPr lang="en-US"/>
        </a:p>
      </dgm:t>
    </dgm:pt>
    <dgm:pt modelId="{D1466965-BFD6-42CD-AB99-52833D4AB3A8}" type="sibTrans" cxnId="{6716206C-4AD9-4B64-B14F-3139C4B0195D}">
      <dgm:prSet/>
      <dgm:spPr/>
      <dgm:t>
        <a:bodyPr/>
        <a:lstStyle/>
        <a:p>
          <a:endParaRPr lang="en-US"/>
        </a:p>
      </dgm:t>
    </dgm:pt>
    <dgm:pt modelId="{BEDB9F5A-9477-4188-B11F-8147AABCD234}">
      <dgm:prSet phldrT="[Text]"/>
      <dgm:spPr/>
      <dgm:t>
        <a:bodyPr/>
        <a:lstStyle/>
        <a:p>
          <a:r>
            <a:rPr lang="en-US" dirty="0" smtClean="0"/>
            <a:t>Strengthen the restriction of foreigners working in U.S.</a:t>
          </a:r>
          <a:endParaRPr lang="en-US" dirty="0"/>
        </a:p>
      </dgm:t>
    </dgm:pt>
    <dgm:pt modelId="{AA50E13B-3134-43DA-BF8A-CF0FBC77FF89}" type="parTrans" cxnId="{1B815459-5A55-41D9-8555-ED5ADAB953F4}">
      <dgm:prSet/>
      <dgm:spPr/>
      <dgm:t>
        <a:bodyPr/>
        <a:lstStyle/>
        <a:p>
          <a:endParaRPr lang="en-US"/>
        </a:p>
      </dgm:t>
    </dgm:pt>
    <dgm:pt modelId="{FC2654D2-E062-448B-BDAE-E3771E4B5A93}" type="sibTrans" cxnId="{1B815459-5A55-41D9-8555-ED5ADAB953F4}">
      <dgm:prSet/>
      <dgm:spPr/>
      <dgm:t>
        <a:bodyPr/>
        <a:lstStyle/>
        <a:p>
          <a:endParaRPr lang="en-US"/>
        </a:p>
      </dgm:t>
    </dgm:pt>
    <dgm:pt modelId="{DA2E1C7F-327A-4EC6-9F8D-D7E08AA4813B}">
      <dgm:prSet phldrT="[Text]"/>
      <dgm:spPr/>
      <dgm:t>
        <a:bodyPr/>
        <a:lstStyle/>
        <a:p>
          <a:r>
            <a:rPr lang="en-US" dirty="0" smtClean="0"/>
            <a:t>Keep the status quo</a:t>
          </a:r>
          <a:endParaRPr lang="en-US" dirty="0"/>
        </a:p>
      </dgm:t>
    </dgm:pt>
    <dgm:pt modelId="{D0585BC0-FFED-44B1-9878-A7896FAF6FA4}" type="parTrans" cxnId="{2850DD00-B350-4D3E-A1D5-1625900C3387}">
      <dgm:prSet/>
      <dgm:spPr/>
      <dgm:t>
        <a:bodyPr/>
        <a:lstStyle/>
        <a:p>
          <a:endParaRPr lang="en-US"/>
        </a:p>
      </dgm:t>
    </dgm:pt>
    <dgm:pt modelId="{970D1C7A-E6F2-49FB-B860-A7724035E417}" type="sibTrans" cxnId="{2850DD00-B350-4D3E-A1D5-1625900C3387}">
      <dgm:prSet/>
      <dgm:spPr/>
      <dgm:t>
        <a:bodyPr/>
        <a:lstStyle/>
        <a:p>
          <a:endParaRPr lang="en-US"/>
        </a:p>
      </dgm:t>
    </dgm:pt>
    <dgm:pt modelId="{05C1E9A5-4675-49D3-8057-ACD619512B92}" type="pres">
      <dgm:prSet presAssocID="{0D7A41E0-C1A3-40A8-B820-FA85CCA943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6CF63A-1F68-4297-BEDA-0C1B7100A6A4}" type="pres">
      <dgm:prSet presAssocID="{21A40623-6A08-415C-BB88-F93EB4F25336}" presName="parentLin" presStyleCnt="0"/>
      <dgm:spPr/>
    </dgm:pt>
    <dgm:pt modelId="{D0E5E89F-77FA-40A7-AACD-7E5E67127A94}" type="pres">
      <dgm:prSet presAssocID="{21A40623-6A08-415C-BB88-F93EB4F2533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DB0689-5E4B-4F02-8B0B-229D27370142}" type="pres">
      <dgm:prSet presAssocID="{21A40623-6A08-415C-BB88-F93EB4F253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87C3F-2697-43FE-AEA8-AD6915971DA4}" type="pres">
      <dgm:prSet presAssocID="{21A40623-6A08-415C-BB88-F93EB4F25336}" presName="negativeSpace" presStyleCnt="0"/>
      <dgm:spPr/>
    </dgm:pt>
    <dgm:pt modelId="{EA96BC50-FAD9-4D1D-BDC0-430454E511BD}" type="pres">
      <dgm:prSet presAssocID="{21A40623-6A08-415C-BB88-F93EB4F25336}" presName="childText" presStyleLbl="conFgAcc1" presStyleIdx="0" presStyleCnt="3">
        <dgm:presLayoutVars>
          <dgm:bulletEnabled val="1"/>
        </dgm:presLayoutVars>
      </dgm:prSet>
      <dgm:spPr/>
    </dgm:pt>
    <dgm:pt modelId="{F1319F2C-B1A7-4B59-BF41-D38492F0A656}" type="pres">
      <dgm:prSet presAssocID="{D1466965-BFD6-42CD-AB99-52833D4AB3A8}" presName="spaceBetweenRectangles" presStyleCnt="0"/>
      <dgm:spPr/>
    </dgm:pt>
    <dgm:pt modelId="{E3D6132D-1A2F-49F0-8B4D-9ADC23C7E1E4}" type="pres">
      <dgm:prSet presAssocID="{BEDB9F5A-9477-4188-B11F-8147AABCD234}" presName="parentLin" presStyleCnt="0"/>
      <dgm:spPr/>
    </dgm:pt>
    <dgm:pt modelId="{2F52D47D-1F16-4FAC-A1CF-550BD209282C}" type="pres">
      <dgm:prSet presAssocID="{BEDB9F5A-9477-4188-B11F-8147AABCD2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C102C9F-C89A-4CF7-853E-5A958AD9E25F}" type="pres">
      <dgm:prSet presAssocID="{BEDB9F5A-9477-4188-B11F-8147AABCD2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0A8DD-ECED-46D4-B4FA-5E3AFE759B7B}" type="pres">
      <dgm:prSet presAssocID="{BEDB9F5A-9477-4188-B11F-8147AABCD234}" presName="negativeSpace" presStyleCnt="0"/>
      <dgm:spPr/>
    </dgm:pt>
    <dgm:pt modelId="{0E568EF8-73B9-469B-9802-043E02A63501}" type="pres">
      <dgm:prSet presAssocID="{BEDB9F5A-9477-4188-B11F-8147AABCD234}" presName="childText" presStyleLbl="conFgAcc1" presStyleIdx="1" presStyleCnt="3">
        <dgm:presLayoutVars>
          <dgm:bulletEnabled val="1"/>
        </dgm:presLayoutVars>
      </dgm:prSet>
      <dgm:spPr/>
    </dgm:pt>
    <dgm:pt modelId="{D6A8A3AF-449C-4979-A845-8884993A7F9C}" type="pres">
      <dgm:prSet presAssocID="{FC2654D2-E062-448B-BDAE-E3771E4B5A93}" presName="spaceBetweenRectangles" presStyleCnt="0"/>
      <dgm:spPr/>
    </dgm:pt>
    <dgm:pt modelId="{C7F89351-1E64-48B5-B9C8-5E2AF3898939}" type="pres">
      <dgm:prSet presAssocID="{DA2E1C7F-327A-4EC6-9F8D-D7E08AA4813B}" presName="parentLin" presStyleCnt="0"/>
      <dgm:spPr/>
    </dgm:pt>
    <dgm:pt modelId="{68979BAB-4DBC-40EF-9647-7BFDD4BF2964}" type="pres">
      <dgm:prSet presAssocID="{DA2E1C7F-327A-4EC6-9F8D-D7E08AA4813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0D9F09F-75FD-4237-9A7B-4ACF1AE90933}" type="pres">
      <dgm:prSet presAssocID="{DA2E1C7F-327A-4EC6-9F8D-D7E08AA481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946FE-231D-4F4F-B64D-2B156E4C6F0E}" type="pres">
      <dgm:prSet presAssocID="{DA2E1C7F-327A-4EC6-9F8D-D7E08AA4813B}" presName="negativeSpace" presStyleCnt="0"/>
      <dgm:spPr/>
    </dgm:pt>
    <dgm:pt modelId="{8F0AF6D5-0372-4212-ACB4-1AF64CA0B45C}" type="pres">
      <dgm:prSet presAssocID="{DA2E1C7F-327A-4EC6-9F8D-D7E08AA481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E80F68-5078-41B1-8E27-C8CA94E4991D}" type="presOf" srcId="{DA2E1C7F-327A-4EC6-9F8D-D7E08AA4813B}" destId="{68979BAB-4DBC-40EF-9647-7BFDD4BF2964}" srcOrd="0" destOrd="0" presId="urn:microsoft.com/office/officeart/2005/8/layout/list1"/>
    <dgm:cxn modelId="{2834D5F3-5DB9-45ED-BC83-FCEB38AD5DD3}" type="presOf" srcId="{DA2E1C7F-327A-4EC6-9F8D-D7E08AA4813B}" destId="{60D9F09F-75FD-4237-9A7B-4ACF1AE90933}" srcOrd="1" destOrd="0" presId="urn:microsoft.com/office/officeart/2005/8/layout/list1"/>
    <dgm:cxn modelId="{1B815459-5A55-41D9-8555-ED5ADAB953F4}" srcId="{0D7A41E0-C1A3-40A8-B820-FA85CCA9438B}" destId="{BEDB9F5A-9477-4188-B11F-8147AABCD234}" srcOrd="1" destOrd="0" parTransId="{AA50E13B-3134-43DA-BF8A-CF0FBC77FF89}" sibTransId="{FC2654D2-E062-448B-BDAE-E3771E4B5A93}"/>
    <dgm:cxn modelId="{8F3C6174-9CED-484B-A00C-648B60F9D95F}" type="presOf" srcId="{21A40623-6A08-415C-BB88-F93EB4F25336}" destId="{0EDB0689-5E4B-4F02-8B0B-229D27370142}" srcOrd="1" destOrd="0" presId="urn:microsoft.com/office/officeart/2005/8/layout/list1"/>
    <dgm:cxn modelId="{512BDA67-E73B-4204-8906-1F797251B3CA}" type="presOf" srcId="{0D7A41E0-C1A3-40A8-B820-FA85CCA9438B}" destId="{05C1E9A5-4675-49D3-8057-ACD619512B92}" srcOrd="0" destOrd="0" presId="urn:microsoft.com/office/officeart/2005/8/layout/list1"/>
    <dgm:cxn modelId="{323D66AA-017A-4B0B-81A8-96E13A691CD6}" type="presOf" srcId="{21A40623-6A08-415C-BB88-F93EB4F25336}" destId="{D0E5E89F-77FA-40A7-AACD-7E5E67127A94}" srcOrd="0" destOrd="0" presId="urn:microsoft.com/office/officeart/2005/8/layout/list1"/>
    <dgm:cxn modelId="{540A808D-BC00-4068-9E83-711AA9B449A1}" type="presOf" srcId="{BEDB9F5A-9477-4188-B11F-8147AABCD234}" destId="{AC102C9F-C89A-4CF7-853E-5A958AD9E25F}" srcOrd="1" destOrd="0" presId="urn:microsoft.com/office/officeart/2005/8/layout/list1"/>
    <dgm:cxn modelId="{2850DD00-B350-4D3E-A1D5-1625900C3387}" srcId="{0D7A41E0-C1A3-40A8-B820-FA85CCA9438B}" destId="{DA2E1C7F-327A-4EC6-9F8D-D7E08AA4813B}" srcOrd="2" destOrd="0" parTransId="{D0585BC0-FFED-44B1-9878-A7896FAF6FA4}" sibTransId="{970D1C7A-E6F2-49FB-B860-A7724035E417}"/>
    <dgm:cxn modelId="{693A6B80-26DA-496B-9D8B-12E53CC5648F}" type="presOf" srcId="{BEDB9F5A-9477-4188-B11F-8147AABCD234}" destId="{2F52D47D-1F16-4FAC-A1CF-550BD209282C}" srcOrd="0" destOrd="0" presId="urn:microsoft.com/office/officeart/2005/8/layout/list1"/>
    <dgm:cxn modelId="{6716206C-4AD9-4B64-B14F-3139C4B0195D}" srcId="{0D7A41E0-C1A3-40A8-B820-FA85CCA9438B}" destId="{21A40623-6A08-415C-BB88-F93EB4F25336}" srcOrd="0" destOrd="0" parTransId="{4232E6AD-5642-484E-840C-2849002A9AF2}" sibTransId="{D1466965-BFD6-42CD-AB99-52833D4AB3A8}"/>
    <dgm:cxn modelId="{8CBD349F-41D2-4419-9D09-D24E69325BAD}" type="presParOf" srcId="{05C1E9A5-4675-49D3-8057-ACD619512B92}" destId="{C96CF63A-1F68-4297-BEDA-0C1B7100A6A4}" srcOrd="0" destOrd="0" presId="urn:microsoft.com/office/officeart/2005/8/layout/list1"/>
    <dgm:cxn modelId="{7250801B-674E-4D82-A0F6-39B9010963DC}" type="presParOf" srcId="{C96CF63A-1F68-4297-BEDA-0C1B7100A6A4}" destId="{D0E5E89F-77FA-40A7-AACD-7E5E67127A94}" srcOrd="0" destOrd="0" presId="urn:microsoft.com/office/officeart/2005/8/layout/list1"/>
    <dgm:cxn modelId="{38C001CD-CA49-4568-8270-93DDD18EFF15}" type="presParOf" srcId="{C96CF63A-1F68-4297-BEDA-0C1B7100A6A4}" destId="{0EDB0689-5E4B-4F02-8B0B-229D27370142}" srcOrd="1" destOrd="0" presId="urn:microsoft.com/office/officeart/2005/8/layout/list1"/>
    <dgm:cxn modelId="{BBCE449B-1530-4462-BB2B-8A2912432064}" type="presParOf" srcId="{05C1E9A5-4675-49D3-8057-ACD619512B92}" destId="{A9487C3F-2697-43FE-AEA8-AD6915971DA4}" srcOrd="1" destOrd="0" presId="urn:microsoft.com/office/officeart/2005/8/layout/list1"/>
    <dgm:cxn modelId="{FD6E9A64-B347-4F48-B675-3486B002055F}" type="presParOf" srcId="{05C1E9A5-4675-49D3-8057-ACD619512B92}" destId="{EA96BC50-FAD9-4D1D-BDC0-430454E511BD}" srcOrd="2" destOrd="0" presId="urn:microsoft.com/office/officeart/2005/8/layout/list1"/>
    <dgm:cxn modelId="{6E7BC1DF-23E8-4149-83EF-1951C76C7602}" type="presParOf" srcId="{05C1E9A5-4675-49D3-8057-ACD619512B92}" destId="{F1319F2C-B1A7-4B59-BF41-D38492F0A656}" srcOrd="3" destOrd="0" presId="urn:microsoft.com/office/officeart/2005/8/layout/list1"/>
    <dgm:cxn modelId="{4B3BD0A6-310B-47B2-9328-EE72C528454B}" type="presParOf" srcId="{05C1E9A5-4675-49D3-8057-ACD619512B92}" destId="{E3D6132D-1A2F-49F0-8B4D-9ADC23C7E1E4}" srcOrd="4" destOrd="0" presId="urn:microsoft.com/office/officeart/2005/8/layout/list1"/>
    <dgm:cxn modelId="{61C0FDFB-A686-490E-990E-830BA9F8967C}" type="presParOf" srcId="{E3D6132D-1A2F-49F0-8B4D-9ADC23C7E1E4}" destId="{2F52D47D-1F16-4FAC-A1CF-550BD209282C}" srcOrd="0" destOrd="0" presId="urn:microsoft.com/office/officeart/2005/8/layout/list1"/>
    <dgm:cxn modelId="{EB4C6855-B47C-4F0C-9436-5C9C8891C806}" type="presParOf" srcId="{E3D6132D-1A2F-49F0-8B4D-9ADC23C7E1E4}" destId="{AC102C9F-C89A-4CF7-853E-5A958AD9E25F}" srcOrd="1" destOrd="0" presId="urn:microsoft.com/office/officeart/2005/8/layout/list1"/>
    <dgm:cxn modelId="{796A740D-2440-4272-B6C6-23B9C21BA072}" type="presParOf" srcId="{05C1E9A5-4675-49D3-8057-ACD619512B92}" destId="{9C90A8DD-ECED-46D4-B4FA-5E3AFE759B7B}" srcOrd="5" destOrd="0" presId="urn:microsoft.com/office/officeart/2005/8/layout/list1"/>
    <dgm:cxn modelId="{CEA35616-95F1-406C-8200-7DB8BC50DBF7}" type="presParOf" srcId="{05C1E9A5-4675-49D3-8057-ACD619512B92}" destId="{0E568EF8-73B9-469B-9802-043E02A63501}" srcOrd="6" destOrd="0" presId="urn:microsoft.com/office/officeart/2005/8/layout/list1"/>
    <dgm:cxn modelId="{AB58A12A-9215-43BA-8584-EBE4F5EA0650}" type="presParOf" srcId="{05C1E9A5-4675-49D3-8057-ACD619512B92}" destId="{D6A8A3AF-449C-4979-A845-8884993A7F9C}" srcOrd="7" destOrd="0" presId="urn:microsoft.com/office/officeart/2005/8/layout/list1"/>
    <dgm:cxn modelId="{CAB8DED4-F4EB-4472-B1D9-9D9D4BFEB75B}" type="presParOf" srcId="{05C1E9A5-4675-49D3-8057-ACD619512B92}" destId="{C7F89351-1E64-48B5-B9C8-5E2AF3898939}" srcOrd="8" destOrd="0" presId="urn:microsoft.com/office/officeart/2005/8/layout/list1"/>
    <dgm:cxn modelId="{A4ABE267-A885-49BF-87FF-2B045C7B1FF2}" type="presParOf" srcId="{C7F89351-1E64-48B5-B9C8-5E2AF3898939}" destId="{68979BAB-4DBC-40EF-9647-7BFDD4BF2964}" srcOrd="0" destOrd="0" presId="urn:microsoft.com/office/officeart/2005/8/layout/list1"/>
    <dgm:cxn modelId="{01139BDE-C03C-4C99-B303-748B15EC2C1F}" type="presParOf" srcId="{C7F89351-1E64-48B5-B9C8-5E2AF3898939}" destId="{60D9F09F-75FD-4237-9A7B-4ACF1AE90933}" srcOrd="1" destOrd="0" presId="urn:microsoft.com/office/officeart/2005/8/layout/list1"/>
    <dgm:cxn modelId="{17A398D6-7B55-4394-A2B4-2474E7375AB4}" type="presParOf" srcId="{05C1E9A5-4675-49D3-8057-ACD619512B92}" destId="{697946FE-231D-4F4F-B64D-2B156E4C6F0E}" srcOrd="9" destOrd="0" presId="urn:microsoft.com/office/officeart/2005/8/layout/list1"/>
    <dgm:cxn modelId="{67A122DD-C2A6-457D-9EA8-D2807C68B52D}" type="presParOf" srcId="{05C1E9A5-4675-49D3-8057-ACD619512B92}" destId="{8F0AF6D5-0372-4212-ACB4-1AF64CA0B4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3EAE7-0670-483F-B4B3-F7CD0EF4E731}">
      <dsp:nvSpPr>
        <dsp:cNvPr id="0" name=""/>
        <dsp:cNvSpPr/>
      </dsp:nvSpPr>
      <dsp:spPr>
        <a:xfrm rot="21300000">
          <a:off x="12471" y="1026033"/>
          <a:ext cx="4039057" cy="462533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2B68A-CB0A-454E-AA27-06BAFC920135}">
      <dsp:nvSpPr>
        <dsp:cNvPr id="0" name=""/>
        <dsp:cNvSpPr/>
      </dsp:nvSpPr>
      <dsp:spPr>
        <a:xfrm>
          <a:off x="487680" y="125730"/>
          <a:ext cx="1219200" cy="1005840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07743-F8CD-47FC-9ACF-D6B671564BA1}">
      <dsp:nvSpPr>
        <dsp:cNvPr id="0" name=""/>
        <dsp:cNvSpPr/>
      </dsp:nvSpPr>
      <dsp:spPr>
        <a:xfrm>
          <a:off x="2153920" y="0"/>
          <a:ext cx="1300480" cy="105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Protect US workers</a:t>
          </a:r>
          <a:endParaRPr lang="en-US" sz="1200" kern="1200" dirty="0"/>
        </a:p>
      </dsp:txBody>
      <dsp:txXfrm>
        <a:off x="2153920" y="0"/>
        <a:ext cx="1300480" cy="1056132"/>
      </dsp:txXfrm>
    </dsp:sp>
    <dsp:sp modelId="{6C71079D-88C0-494B-A76C-0563F9D1D762}">
      <dsp:nvSpPr>
        <dsp:cNvPr id="0" name=""/>
        <dsp:cNvSpPr/>
      </dsp:nvSpPr>
      <dsp:spPr>
        <a:xfrm>
          <a:off x="2357119" y="1383030"/>
          <a:ext cx="1219200" cy="1005840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13838-C8E6-46DA-BCF8-D64D4420CBF9}">
      <dsp:nvSpPr>
        <dsp:cNvPr id="0" name=""/>
        <dsp:cNvSpPr/>
      </dsp:nvSpPr>
      <dsp:spPr>
        <a:xfrm>
          <a:off x="609600" y="1458467"/>
          <a:ext cx="1300480" cy="105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 competitiveness</a:t>
          </a:r>
          <a:endParaRPr lang="en-US" sz="1200" kern="1200" dirty="0"/>
        </a:p>
      </dsp:txBody>
      <dsp:txXfrm>
        <a:off x="609600" y="1458467"/>
        <a:ext cx="1300480" cy="105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6BC50-FAD9-4D1D-BDC0-430454E511BD}">
      <dsp:nvSpPr>
        <dsp:cNvPr id="0" name=""/>
        <dsp:cNvSpPr/>
      </dsp:nvSpPr>
      <dsp:spPr>
        <a:xfrm>
          <a:off x="0" y="534309"/>
          <a:ext cx="84074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B0689-5E4B-4F02-8B0B-229D27370142}">
      <dsp:nvSpPr>
        <dsp:cNvPr id="0" name=""/>
        <dsp:cNvSpPr/>
      </dsp:nvSpPr>
      <dsp:spPr>
        <a:xfrm>
          <a:off x="420370" y="47229"/>
          <a:ext cx="5885180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Approve more foreigners to work in U.S.</a:t>
          </a:r>
          <a:endParaRPr lang="en-US" sz="3300" kern="1200" dirty="0"/>
        </a:p>
      </dsp:txBody>
      <dsp:txXfrm>
        <a:off x="467925" y="94784"/>
        <a:ext cx="5790070" cy="879050"/>
      </dsp:txXfrm>
    </dsp:sp>
    <dsp:sp modelId="{0E568EF8-73B9-469B-9802-043E02A63501}">
      <dsp:nvSpPr>
        <dsp:cNvPr id="0" name=""/>
        <dsp:cNvSpPr/>
      </dsp:nvSpPr>
      <dsp:spPr>
        <a:xfrm>
          <a:off x="0" y="2031190"/>
          <a:ext cx="84074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5219861"/>
              <a:satOff val="-12520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02C9F-C89A-4CF7-853E-5A958AD9E25F}">
      <dsp:nvSpPr>
        <dsp:cNvPr id="0" name=""/>
        <dsp:cNvSpPr/>
      </dsp:nvSpPr>
      <dsp:spPr>
        <a:xfrm>
          <a:off x="420370" y="1544109"/>
          <a:ext cx="5885180" cy="974160"/>
        </a:xfrm>
        <a:prstGeom prst="roundRect">
          <a:avLst/>
        </a:prstGeom>
        <a:solidFill>
          <a:schemeClr val="accent5">
            <a:hueOff val="5219861"/>
            <a:satOff val="-12520"/>
            <a:lumOff val="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Strengthen the restriction of foreigners working in U.S.</a:t>
          </a:r>
          <a:endParaRPr lang="en-US" sz="3300" kern="1200" dirty="0"/>
        </a:p>
      </dsp:txBody>
      <dsp:txXfrm>
        <a:off x="467925" y="1591664"/>
        <a:ext cx="5790070" cy="879050"/>
      </dsp:txXfrm>
    </dsp:sp>
    <dsp:sp modelId="{8F0AF6D5-0372-4212-ACB4-1AF64CA0B45C}">
      <dsp:nvSpPr>
        <dsp:cNvPr id="0" name=""/>
        <dsp:cNvSpPr/>
      </dsp:nvSpPr>
      <dsp:spPr>
        <a:xfrm>
          <a:off x="0" y="3528070"/>
          <a:ext cx="84074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439722"/>
              <a:satOff val="-25040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9F09F-75FD-4237-9A7B-4ACF1AE90933}">
      <dsp:nvSpPr>
        <dsp:cNvPr id="0" name=""/>
        <dsp:cNvSpPr/>
      </dsp:nvSpPr>
      <dsp:spPr>
        <a:xfrm>
          <a:off x="420370" y="3040990"/>
          <a:ext cx="5885180" cy="974160"/>
        </a:xfrm>
        <a:prstGeom prst="roundRect">
          <a:avLst/>
        </a:prstGeom>
        <a:solidFill>
          <a:schemeClr val="accent5">
            <a:hueOff val="10439722"/>
            <a:satOff val="-25040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Keep the status quo</a:t>
          </a:r>
          <a:endParaRPr lang="en-US" sz="3300" kern="1200" dirty="0"/>
        </a:p>
      </dsp:txBody>
      <dsp:txXfrm>
        <a:off x="467925" y="3088545"/>
        <a:ext cx="579007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8192AA8-8898-43A2-8DE7-F7D65C64716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343498F-87EB-4710-B592-E06F8C79B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4419600"/>
            <a:ext cx="1981200" cy="1828800"/>
          </a:xfrm>
        </p:spPr>
        <p:txBody>
          <a:bodyPr/>
          <a:lstStyle/>
          <a:p>
            <a:r>
              <a:rPr lang="en-US" dirty="0" smtClean="0"/>
              <a:t>Pei-Ying Hsu</a:t>
            </a:r>
          </a:p>
          <a:p>
            <a:r>
              <a:rPr lang="en-US" dirty="0" smtClean="0"/>
              <a:t>Shih-Yi </a:t>
            </a:r>
            <a:r>
              <a:rPr lang="en-US" dirty="0" err="1" smtClean="0"/>
              <a:t>Chien</a:t>
            </a:r>
            <a:endParaRPr lang="en-US" dirty="0" smtClean="0"/>
          </a:p>
          <a:p>
            <a:r>
              <a:rPr lang="en-US" dirty="0" smtClean="0"/>
              <a:t>Caryn Burgh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00"/>
            <a:ext cx="6324600" cy="2057400"/>
          </a:xfrm>
        </p:spPr>
        <p:txBody>
          <a:bodyPr/>
          <a:lstStyle/>
          <a:p>
            <a:r>
              <a:rPr lang="en-US" cap="small" dirty="0"/>
              <a:t>Hiring for the American </a:t>
            </a:r>
            <a:r>
              <a:rPr lang="en-US" cap="small" dirty="0" smtClean="0"/>
              <a:t>Workforce</a:t>
            </a:r>
            <a:br>
              <a:rPr lang="en-US" cap="small" dirty="0" smtClean="0"/>
            </a:br>
            <a:r>
              <a:rPr lang="en-US" sz="2000" i="1" dirty="0" smtClean="0"/>
              <a:t>A Foreign or Domestic issue?</a:t>
            </a:r>
            <a:endParaRPr lang="en-US" dirty="0"/>
          </a:p>
        </p:txBody>
      </p:sp>
      <p:pic>
        <p:nvPicPr>
          <p:cNvPr id="1027" name="Picture 3" descr="C:\Users\Pei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615">
            <a:off x="2213630" y="1248155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333" t="28947" r="19583" b="26842"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1054394"/>
          </a:xfrm>
        </p:spPr>
        <p:txBody>
          <a:bodyPr/>
          <a:lstStyle/>
          <a:p>
            <a:r>
              <a:rPr lang="en-US" dirty="0" smtClean="0"/>
              <a:t>risk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/>
              <a:t>Additive Negative </a:t>
            </a:r>
            <a:r>
              <a:rPr lang="en-US" dirty="0" smtClean="0"/>
              <a:t>Formula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034088" cy="495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dirty="0"/>
              <a:t>Multiplicative Formula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61250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10508"/>
            <a:ext cx="388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600035"/>
            <a:ext cx="89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6137" y="1600035"/>
            <a:ext cx="134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137" y="2010508"/>
            <a:ext cx="39682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1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0003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6981" y="164687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33954"/>
            <a:ext cx="3886200" cy="4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69123"/>
            <a:ext cx="4343400" cy="446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5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438400"/>
            <a:ext cx="8382001" cy="1328929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buNone/>
            </a:pPr>
            <a:r>
              <a:rPr lang="en-US" sz="4800" dirty="0"/>
              <a:t>Approve more foreigners to work in U.S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3074" name="Picture 2" descr="H1b V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886200"/>
            <a:ext cx="27146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3429000"/>
            <a:ext cx="5334001" cy="14051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7200" dirty="0" smtClean="0"/>
              <a:t>Thank you!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386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Background</a:t>
            </a:r>
          </a:p>
          <a:p>
            <a:r>
              <a:rPr lang="en-US" sz="3200" dirty="0"/>
              <a:t>The Alternatives</a:t>
            </a:r>
          </a:p>
          <a:p>
            <a:r>
              <a:rPr lang="en-US" sz="3200" dirty="0" smtClean="0"/>
              <a:t>Overview of the </a:t>
            </a:r>
            <a:r>
              <a:rPr lang="en-US" sz="3200" dirty="0"/>
              <a:t>Model</a:t>
            </a:r>
          </a:p>
          <a:p>
            <a:r>
              <a:rPr lang="en-US" sz="3200" dirty="0" smtClean="0"/>
              <a:t>Details of the Model</a:t>
            </a:r>
            <a:endParaRPr lang="en-US" sz="3200" dirty="0"/>
          </a:p>
          <a:p>
            <a:r>
              <a:rPr lang="en-US" sz="3200" dirty="0"/>
              <a:t>Results</a:t>
            </a:r>
          </a:p>
          <a:p>
            <a:r>
              <a:rPr lang="en-US" sz="3200" dirty="0"/>
              <a:t>Sensitivity Analysis 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/>
          <a:lstStyle/>
          <a:p>
            <a:r>
              <a:rPr lang="en-US" dirty="0" smtClean="0"/>
              <a:t>More than 50% </a:t>
            </a:r>
            <a:r>
              <a:rPr lang="en-US" dirty="0" err="1" smtClean="0"/>
              <a:t>Ph.D.s</a:t>
            </a:r>
            <a:r>
              <a:rPr lang="en-US" dirty="0" smtClean="0"/>
              <a:t> at U.S</a:t>
            </a:r>
            <a:r>
              <a:rPr lang="en-US" dirty="0"/>
              <a:t>. </a:t>
            </a:r>
            <a:r>
              <a:rPr lang="en-US" dirty="0" smtClean="0"/>
              <a:t>universities are foreigners.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U.S. workers protection</a:t>
            </a:r>
          </a:p>
          <a:p>
            <a:pPr marL="45720" indent="0">
              <a:buNone/>
            </a:pPr>
            <a:r>
              <a:rPr lang="en-US" dirty="0" smtClean="0"/>
              <a:t> - employers </a:t>
            </a:r>
            <a:r>
              <a:rPr lang="en-US" dirty="0"/>
              <a:t>attestation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numerical cap for working visa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Employers pressure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691515"/>
              </p:ext>
            </p:extLst>
          </p:nvPr>
        </p:nvGraphicFramePr>
        <p:xfrm>
          <a:off x="4800600" y="2438400"/>
          <a:ext cx="4064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Pei\Desktop\images Bill Gat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29684"/>
            <a:ext cx="1524000" cy="22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2438400" y="5183124"/>
            <a:ext cx="6172201" cy="110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 pitchFamily="18" charset="2"/>
              <a:buNone/>
            </a:pPr>
            <a:r>
              <a:rPr lang="en-US" dirty="0" smtClean="0"/>
              <a:t>Bill Gates "warning of dangers to the [U. S. economy] if 	employers can't import skilled workers to fill job gaps"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760048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Alternatives</a:t>
            </a:r>
            <a:br>
              <a:rPr lang="en-US" dirty="0" smtClean="0"/>
            </a:br>
            <a:r>
              <a:rPr lang="en-US" sz="1600" dirty="0" smtClean="0"/>
              <a:t>What should </a:t>
            </a:r>
            <a:r>
              <a:rPr lang="en-US" sz="1600" dirty="0" err="1" smtClean="0"/>
              <a:t>u.s.</a:t>
            </a:r>
            <a:r>
              <a:rPr lang="en-US" sz="1600" dirty="0" smtClean="0"/>
              <a:t> government do?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74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1" y="1719070"/>
            <a:ext cx="3346352" cy="4910329"/>
          </a:xfrm>
        </p:spPr>
        <p:txBody>
          <a:bodyPr>
            <a:normAutofit/>
          </a:bodyPr>
          <a:lstStyle/>
          <a:p>
            <a:r>
              <a:rPr lang="en-US" dirty="0" smtClean="0"/>
              <a:t>Goal:</a:t>
            </a:r>
          </a:p>
          <a:p>
            <a:pPr marL="45720" indent="0">
              <a:buNone/>
            </a:pPr>
            <a:r>
              <a:rPr lang="en-US" dirty="0" smtClean="0"/>
              <a:t>For U.S. Government to decide which policy to implement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/>
              <a:t>Strategic Criteria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/>
              <a:t>Economic Prosperity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/>
              <a:t>Possibility to implement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/>
              <a:t>Political Attractiveness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/>
              <a:t>Ethical Issues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/>
              <a:t>Security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BOCR Model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18" y="1813560"/>
            <a:ext cx="547405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4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2621281" cy="1557529"/>
          </a:xfrm>
        </p:spPr>
        <p:txBody>
          <a:bodyPr/>
          <a:lstStyle/>
          <a:p>
            <a:r>
              <a:rPr lang="en-US" dirty="0" smtClean="0"/>
              <a:t>Control Criteria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 smtClean="0"/>
              <a:t>Economic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 smtClean="0"/>
              <a:t>Political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953000" y="1752600"/>
            <a:ext cx="3429000" cy="91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Clusters associated with alternatives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114800" cy="36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3213048"/>
            <a:ext cx="3657600" cy="333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4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333" t="30175" r="27083" b="36842"/>
          <a:stretch>
            <a:fillRect/>
          </a:stretch>
        </p:blipFill>
        <p:spPr bwMode="auto">
          <a:xfrm>
            <a:off x="0" y="762000"/>
            <a:ext cx="9144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1054394"/>
          </a:xfrm>
        </p:spPr>
        <p:txBody>
          <a:bodyPr/>
          <a:lstStyle/>
          <a:p>
            <a:r>
              <a:rPr lang="en-US" dirty="0" smtClean="0"/>
              <a:t>Benefit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33" t="22632" r="18333" b="26140"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81260" cy="990600"/>
          </a:xfrm>
        </p:spPr>
        <p:txBody>
          <a:bodyPr/>
          <a:lstStyle/>
          <a:p>
            <a:pPr>
              <a:tabLst>
                <a:tab pos="4170363" algn="l"/>
              </a:tabLst>
            </a:pPr>
            <a:r>
              <a:rPr lang="en-US" dirty="0" smtClean="0"/>
              <a:t>opportunity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83" t="29474" r="20417" b="22807"/>
          <a:stretch>
            <a:fillRect/>
          </a:stretch>
        </p:blipFill>
        <p:spPr bwMode="auto">
          <a:xfrm>
            <a:off x="0" y="68580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838200"/>
          </a:xfrm>
        </p:spPr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189</TotalTime>
  <Words>164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Grid</vt:lpstr>
      <vt:lpstr>Hiring for the American Workforce A Foreign or Domestic issue?</vt:lpstr>
      <vt:lpstr>Presentation agenda</vt:lpstr>
      <vt:lpstr>Background</vt:lpstr>
      <vt:lpstr>Alternatives What should u.s. government do?</vt:lpstr>
      <vt:lpstr>MODEL</vt:lpstr>
      <vt:lpstr>MODEL</vt:lpstr>
      <vt:lpstr>Benefit</vt:lpstr>
      <vt:lpstr>opportunity</vt:lpstr>
      <vt:lpstr>cost</vt:lpstr>
      <vt:lpstr>risk</vt:lpstr>
      <vt:lpstr>Results Additive Negative Formula</vt:lpstr>
      <vt:lpstr>Results Multiplicative Formula</vt:lpstr>
      <vt:lpstr>Sensitivity analysis</vt:lpstr>
      <vt:lpstr>Sensitivity analysis</vt:lpstr>
      <vt:lpstr>Conclusions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working policy for foreigners</dc:title>
  <dc:creator>Pei</dc:creator>
  <cp:lastModifiedBy>peiying</cp:lastModifiedBy>
  <cp:revision>18</cp:revision>
  <dcterms:created xsi:type="dcterms:W3CDTF">2011-10-17T01:41:05Z</dcterms:created>
  <dcterms:modified xsi:type="dcterms:W3CDTF">2011-10-17T22:10:52Z</dcterms:modified>
</cp:coreProperties>
</file>