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8"/>
  </p:notesMasterIdLst>
  <p:sldIdLst>
    <p:sldId id="256" r:id="rId2"/>
    <p:sldId id="287" r:id="rId3"/>
    <p:sldId id="257" r:id="rId4"/>
    <p:sldId id="280" r:id="rId5"/>
    <p:sldId id="261" r:id="rId6"/>
    <p:sldId id="302" r:id="rId7"/>
    <p:sldId id="262" r:id="rId8"/>
    <p:sldId id="278" r:id="rId9"/>
    <p:sldId id="301" r:id="rId10"/>
    <p:sldId id="303" r:id="rId11"/>
    <p:sldId id="296" r:id="rId12"/>
    <p:sldId id="276" r:id="rId13"/>
    <p:sldId id="277" r:id="rId14"/>
    <p:sldId id="275" r:id="rId15"/>
    <p:sldId id="265" r:id="rId16"/>
    <p:sldId id="266" r:id="rId17"/>
    <p:sldId id="264" r:id="rId18"/>
    <p:sldId id="269" r:id="rId19"/>
    <p:sldId id="274" r:id="rId20"/>
    <p:sldId id="300" r:id="rId21"/>
    <p:sldId id="292" r:id="rId22"/>
    <p:sldId id="293" r:id="rId23"/>
    <p:sldId id="298" r:id="rId24"/>
    <p:sldId id="297" r:id="rId25"/>
    <p:sldId id="299" r:id="rId26"/>
    <p:sldId id="294" r:id="rId27"/>
  </p:sldIdLst>
  <p:sldSz cx="9144000" cy="6858000" type="screen4x3"/>
  <p:notesSz cx="7102475"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FF66"/>
    <a:srgbClr val="FF9900"/>
    <a:srgbClr val="FF0000"/>
    <a:srgbClr val="CC0000"/>
    <a:srgbClr val="D1F7FF"/>
    <a:srgbClr val="CACAF2"/>
    <a:srgbClr val="EFF1FF"/>
    <a:srgbClr val="FFCC99"/>
    <a:srgbClr val="EAEAEA"/>
  </p:clrMru>
</p:presentationPr>
</file>

<file path=ppt/tableStyles.xml><?xml version="1.0" encoding="utf-8"?>
<a:tblStyleLst xmlns:a="http://schemas.openxmlformats.org/drawingml/2006/main" def="{5C22544A-7EE6-4342-B048-85BDC9FD1C3A}">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27F97BB-C833-4FB7-BDE5-3F7075034690}" styleName="Stile con tema 2 - Color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28" autoAdjust="0"/>
    <p:restoredTop sz="97287" autoAdjust="0"/>
  </p:normalViewPr>
  <p:slideViewPr>
    <p:cSldViewPr>
      <p:cViewPr>
        <p:scale>
          <a:sx n="47" d="100"/>
          <a:sy n="47" d="100"/>
        </p:scale>
        <p:origin x="-1315"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it-IT"/>
          </a:p>
        </p:txBody>
      </p:sp>
      <p:sp>
        <p:nvSpPr>
          <p:cNvPr id="3" name="Segnaposto data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3B31B448-EFC2-4C25-8266-AEF22E934924}" type="datetimeFigureOut">
              <a:rPr lang="it-IT" smtClean="0"/>
              <a:pPr/>
              <a:t>17/10/2011</a:t>
            </a:fld>
            <a:endParaRPr lang="it-IT"/>
          </a:p>
        </p:txBody>
      </p:sp>
      <p:sp>
        <p:nvSpPr>
          <p:cNvPr id="4" name="Segnaposto immagine diapositiva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endParaRPr lang="it-IT"/>
          </a:p>
        </p:txBody>
      </p:sp>
      <p:sp>
        <p:nvSpPr>
          <p:cNvPr id="5" name="Segnaposto note 4"/>
          <p:cNvSpPr>
            <a:spLocks noGrp="1"/>
          </p:cNvSpPr>
          <p:nvPr>
            <p:ph type="body" sz="quarter" idx="3"/>
          </p:nvPr>
        </p:nvSpPr>
        <p:spPr>
          <a:xfrm>
            <a:off x="710248" y="4861441"/>
            <a:ext cx="5681980" cy="4605576"/>
          </a:xfrm>
          <a:prstGeom prst="rect">
            <a:avLst/>
          </a:prstGeom>
        </p:spPr>
        <p:txBody>
          <a:bodyPr vert="horz" lIns="99066" tIns="49533" rIns="99066" bIns="49533"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it-IT"/>
          </a:p>
        </p:txBody>
      </p:sp>
      <p:sp>
        <p:nvSpPr>
          <p:cNvPr id="7" name="Segnaposto numero diapositiva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2CB8A1C9-F60F-4B2F-A5D7-ED78DE214F04}"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defTabSz="990661">
              <a:defRPr/>
            </a:pPr>
            <a:endParaRPr lang="it-IT" dirty="0"/>
          </a:p>
        </p:txBody>
      </p:sp>
      <p:sp>
        <p:nvSpPr>
          <p:cNvPr id="4" name="Segnaposto numero diapositiva 3"/>
          <p:cNvSpPr>
            <a:spLocks noGrp="1"/>
          </p:cNvSpPr>
          <p:nvPr>
            <p:ph type="sldNum" sz="quarter" idx="10"/>
          </p:nvPr>
        </p:nvSpPr>
        <p:spPr/>
        <p:txBody>
          <a:bodyPr/>
          <a:lstStyle/>
          <a:p>
            <a:fld id="{2CB8A1C9-F60F-4B2F-A5D7-ED78DE214F04}"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B8A1C9-F60F-4B2F-A5D7-ED78DE214F04}"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B8A1C9-F60F-4B2F-A5D7-ED78DE214F04}"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B8A1C9-F60F-4B2F-A5D7-ED78DE214F04}"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B8A1C9-F60F-4B2F-A5D7-ED78DE214F04}"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B8A1C9-F60F-4B2F-A5D7-ED78DE214F04}"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B8A1C9-F60F-4B2F-A5D7-ED78DE214F04}"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B8A1C9-F60F-4B2F-A5D7-ED78DE214F04}"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B8A1C9-F60F-4B2F-A5D7-ED78DE214F04}"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B8A1C9-F60F-4B2F-A5D7-ED78DE214F04}" type="slidenum">
              <a:rPr lang="it-IT" smtClean="0"/>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B8A1C9-F60F-4B2F-A5D7-ED78DE214F04}"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B8A1C9-F60F-4B2F-A5D7-ED78DE214F04}"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B8A1C9-F60F-4B2F-A5D7-ED78DE214F04}" type="slidenum">
              <a:rPr lang="it-IT" smtClean="0"/>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B8A1C9-F60F-4B2F-A5D7-ED78DE214F04}" type="slidenum">
              <a:rPr lang="it-IT" smtClean="0"/>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B8A1C9-F60F-4B2F-A5D7-ED78DE214F04}" type="slidenum">
              <a:rPr lang="it-IT" smtClean="0"/>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B8A1C9-F60F-4B2F-A5D7-ED78DE214F04}" type="slidenum">
              <a:rPr lang="it-IT" smtClean="0"/>
              <a:pPr/>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B8A1C9-F60F-4B2F-A5D7-ED78DE214F04}" type="slidenum">
              <a:rPr lang="it-IT" smtClean="0"/>
              <a:pPr/>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B8A1C9-F60F-4B2F-A5D7-ED78DE214F04}" type="slidenum">
              <a:rPr lang="it-IT" smtClean="0"/>
              <a:pPr/>
              <a:t>25</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B8A1C9-F60F-4B2F-A5D7-ED78DE214F04}" type="slidenum">
              <a:rPr lang="it-IT" smtClean="0"/>
              <a:pPr/>
              <a:t>26</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B8A1C9-F60F-4B2F-A5D7-ED78DE214F04}"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B8A1C9-F60F-4B2F-A5D7-ED78DE214F04}"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B8A1C9-F60F-4B2F-A5D7-ED78DE214F04}"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B8A1C9-F60F-4B2F-A5D7-ED78DE214F04}"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B8A1C9-F60F-4B2F-A5D7-ED78DE214F04}"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B8A1C9-F60F-4B2F-A5D7-ED78DE214F04}"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hangingPunct="0"/>
            <a:r>
              <a:rPr lang="en-US" sz="1200" kern="1200" dirty="0" smtClean="0">
                <a:solidFill>
                  <a:schemeClr val="tx1"/>
                </a:solidFill>
                <a:latin typeface="+mn-lt"/>
                <a:ea typeface="+mn-ea"/>
                <a:cs typeface="+mn-cs"/>
              </a:rPr>
              <a:t>The useful life of consumer electronic products is relatively short, and decreasing as a result of rapid changes in equipment features and capabilities (Kang and </a:t>
            </a:r>
            <a:r>
              <a:rPr lang="en-US" sz="1200" kern="1200" dirty="0" err="1" smtClean="0">
                <a:solidFill>
                  <a:schemeClr val="tx1"/>
                </a:solidFill>
                <a:latin typeface="+mn-lt"/>
                <a:ea typeface="+mn-ea"/>
                <a:cs typeface="+mn-cs"/>
              </a:rPr>
              <a:t>Schoenung</a:t>
            </a:r>
            <a:r>
              <a:rPr lang="en-US" sz="1200" kern="1200" dirty="0" smtClean="0">
                <a:solidFill>
                  <a:schemeClr val="tx1"/>
                </a:solidFill>
                <a:latin typeface="+mn-lt"/>
                <a:ea typeface="+mn-ea"/>
                <a:cs typeface="+mn-cs"/>
              </a:rPr>
              <a:t>, 2004). Again the growing importance of ICT to the world economy has brought about a surge in demand for electronic equipment (</a:t>
            </a:r>
            <a:r>
              <a:rPr lang="en-US" sz="1200" kern="1200" dirty="0" err="1" smtClean="0">
                <a:solidFill>
                  <a:schemeClr val="tx1"/>
                </a:solidFill>
                <a:latin typeface="+mn-lt"/>
                <a:ea typeface="+mn-ea"/>
                <a:cs typeface="+mn-cs"/>
              </a:rPr>
              <a:t>Macauley</a:t>
            </a:r>
            <a:r>
              <a:rPr lang="en-US" sz="1200" kern="1200" dirty="0" smtClean="0">
                <a:solidFill>
                  <a:schemeClr val="tx1"/>
                </a:solidFill>
                <a:latin typeface="+mn-lt"/>
                <a:ea typeface="+mn-ea"/>
                <a:cs typeface="+mn-cs"/>
              </a:rPr>
              <a:t> et al., 2001). Waste from electrical and electronic equipment, EEE (WEEE) is one of the priority streams in waste management because of its major challenges. It has in fact become an issue of concern to solid waste management professionals (</a:t>
            </a:r>
            <a:r>
              <a:rPr lang="en-US" sz="1200" kern="1200" dirty="0" err="1" smtClean="0">
                <a:solidFill>
                  <a:schemeClr val="tx1"/>
                </a:solidFill>
                <a:latin typeface="+mn-lt"/>
                <a:ea typeface="+mn-ea"/>
                <a:cs typeface="+mn-cs"/>
              </a:rPr>
              <a:t>Musson</a:t>
            </a:r>
            <a:r>
              <a:rPr lang="en-US" sz="1200" kern="1200" dirty="0" smtClean="0">
                <a:solidFill>
                  <a:schemeClr val="tx1"/>
                </a:solidFill>
                <a:latin typeface="+mn-lt"/>
                <a:ea typeface="+mn-ea"/>
                <a:cs typeface="+mn-cs"/>
              </a:rPr>
              <a:t> et al., 2000</a:t>
            </a:r>
          </a:p>
          <a:p>
            <a:pPr hangingPunct="0"/>
            <a:r>
              <a:rPr lang="en-US" sz="1200" kern="1200" dirty="0" smtClean="0">
                <a:solidFill>
                  <a:schemeClr val="tx1"/>
                </a:solidFill>
                <a:latin typeface="+mn-lt"/>
                <a:ea typeface="+mn-ea"/>
                <a:cs typeface="+mn-cs"/>
              </a:rPr>
              <a:t>In the last two decades, there has been an increase in the number of environmental policies and legislations focusing on the product development process with a view to reducing the environmental impacts resulting from the products; throughout their entire lifecycle-from product design, manufacture, through to consumption and eventual end-of-life (</a:t>
            </a:r>
            <a:r>
              <a:rPr lang="en-US" sz="1200" kern="1200" dirty="0" err="1" smtClean="0">
                <a:solidFill>
                  <a:schemeClr val="tx1"/>
                </a:solidFill>
                <a:latin typeface="+mn-lt"/>
                <a:ea typeface="+mn-ea"/>
                <a:cs typeface="+mn-cs"/>
              </a:rPr>
              <a:t>EoL</a:t>
            </a:r>
            <a:r>
              <a:rPr lang="en-US" sz="1200" kern="1200" dirty="0" smtClean="0">
                <a:solidFill>
                  <a:schemeClr val="tx1"/>
                </a:solidFill>
                <a:latin typeface="+mn-lt"/>
                <a:ea typeface="+mn-ea"/>
                <a:cs typeface="+mn-cs"/>
              </a:rPr>
              <a:t>) management.</a:t>
            </a:r>
          </a:p>
          <a:p>
            <a:pPr hangingPunct="0"/>
            <a:r>
              <a:rPr lang="en-US" sz="1200" kern="1200" dirty="0" smtClean="0">
                <a:solidFill>
                  <a:schemeClr val="tx1"/>
                </a:solidFill>
                <a:latin typeface="+mn-lt"/>
                <a:ea typeface="+mn-ea"/>
                <a:cs typeface="+mn-cs"/>
              </a:rPr>
              <a:t>These policies and legislations are almost all based on the principles of extended producer and whole supply chain responsibility. This concept has become an established principle of environmental policy in many countries. This approach integrates sustainable development principles into international trade based on an international environmental law principle known as the “Polluter Pays Principle” (</a:t>
            </a:r>
            <a:r>
              <a:rPr lang="en-US" sz="1200" kern="1200" dirty="0" err="1" smtClean="0">
                <a:solidFill>
                  <a:schemeClr val="tx1"/>
                </a:solidFill>
                <a:latin typeface="+mn-lt"/>
                <a:ea typeface="+mn-ea"/>
                <a:cs typeface="+mn-cs"/>
              </a:rPr>
              <a:t>Kibert</a:t>
            </a:r>
            <a:r>
              <a:rPr lang="en-US" sz="1200" kern="1200" dirty="0" smtClean="0">
                <a:solidFill>
                  <a:schemeClr val="tx1"/>
                </a:solidFill>
                <a:latin typeface="+mn-lt"/>
                <a:ea typeface="+mn-ea"/>
                <a:cs typeface="+mn-cs"/>
              </a:rPr>
              <a:t>, 2004).</a:t>
            </a:r>
          </a:p>
          <a:p>
            <a:pPr hangingPunct="0"/>
            <a:r>
              <a:rPr lang="en-US" sz="1200" kern="1200" dirty="0" smtClean="0">
                <a:solidFill>
                  <a:schemeClr val="tx1"/>
                </a:solidFill>
                <a:latin typeface="+mn-lt"/>
                <a:ea typeface="+mn-ea"/>
                <a:cs typeface="+mn-cs"/>
              </a:rPr>
              <a:t>In particular the EU sets up the green product regulations, where the most profound example is the establishment in 2002, of two environmental directives: directive 2002/95/EC on restriction of the use of certain hazardous sub- stances (</a:t>
            </a:r>
            <a:r>
              <a:rPr lang="en-US" sz="1200" kern="1200" dirty="0" err="1" smtClean="0">
                <a:solidFill>
                  <a:schemeClr val="tx1"/>
                </a:solidFill>
                <a:latin typeface="+mn-lt"/>
                <a:ea typeface="+mn-ea"/>
                <a:cs typeface="+mn-cs"/>
              </a:rPr>
              <a:t>RoHS</a:t>
            </a:r>
            <a:r>
              <a:rPr lang="en-US" sz="1200" kern="1200" dirty="0" smtClean="0">
                <a:solidFill>
                  <a:schemeClr val="tx1"/>
                </a:solidFill>
                <a:latin typeface="+mn-lt"/>
                <a:ea typeface="+mn-ea"/>
                <a:cs typeface="+mn-cs"/>
              </a:rPr>
              <a:t>) in electrical and electronic equipment (European Parliament, 2003b); and directive 2002/96/EC on waste electrical and electronic equipment (WEEE), respectively (European Parliament, 2003a). Directive WEEE introduces the producers’ responsibilities, such as increasing recycling and recovery rate of waste from electric and electronic equipment. Directive </a:t>
            </a:r>
            <a:r>
              <a:rPr lang="en-US" sz="1200" kern="1200" dirty="0" err="1" smtClean="0">
                <a:solidFill>
                  <a:schemeClr val="tx1"/>
                </a:solidFill>
                <a:latin typeface="+mn-lt"/>
                <a:ea typeface="+mn-ea"/>
                <a:cs typeface="+mn-cs"/>
              </a:rPr>
              <a:t>RoHS</a:t>
            </a:r>
            <a:r>
              <a:rPr lang="en-US" sz="1200" kern="1200" dirty="0" smtClean="0">
                <a:solidFill>
                  <a:schemeClr val="tx1"/>
                </a:solidFill>
                <a:latin typeface="+mn-lt"/>
                <a:ea typeface="+mn-ea"/>
                <a:cs typeface="+mn-cs"/>
              </a:rPr>
              <a:t> is a legal requirement that bans the use of Lead, Mercury, Cadmium, </a:t>
            </a:r>
            <a:r>
              <a:rPr lang="en-US" sz="1200" kern="1200" dirty="0" err="1" smtClean="0">
                <a:solidFill>
                  <a:schemeClr val="tx1"/>
                </a:solidFill>
                <a:latin typeface="+mn-lt"/>
                <a:ea typeface="+mn-ea"/>
                <a:cs typeface="+mn-cs"/>
              </a:rPr>
              <a:t>Hexavalent</a:t>
            </a:r>
            <a:r>
              <a:rPr lang="en-US" sz="1200" kern="1200" dirty="0" smtClean="0">
                <a:solidFill>
                  <a:schemeClr val="tx1"/>
                </a:solidFill>
                <a:latin typeface="+mn-lt"/>
                <a:ea typeface="+mn-ea"/>
                <a:cs typeface="+mn-cs"/>
              </a:rPr>
              <a:t> Chromium (Chromium VI), </a:t>
            </a:r>
            <a:r>
              <a:rPr lang="en-US" sz="1200" kern="1200" dirty="0" err="1" smtClean="0">
                <a:solidFill>
                  <a:schemeClr val="tx1"/>
                </a:solidFill>
                <a:latin typeface="+mn-lt"/>
                <a:ea typeface="+mn-ea"/>
                <a:cs typeface="+mn-cs"/>
              </a:rPr>
              <a:t>Polybrominated</a:t>
            </a:r>
            <a:r>
              <a:rPr lang="en-US" sz="1200" kern="1200" dirty="0" smtClean="0">
                <a:solidFill>
                  <a:schemeClr val="tx1"/>
                </a:solidFill>
                <a:latin typeface="+mn-lt"/>
                <a:ea typeface="+mn-ea"/>
                <a:cs typeface="+mn-cs"/>
              </a:rPr>
              <a:t> Biphenyl (PBB), and </a:t>
            </a:r>
            <a:r>
              <a:rPr lang="en-US" sz="1200" kern="1200" dirty="0" err="1" smtClean="0">
                <a:solidFill>
                  <a:schemeClr val="tx1"/>
                </a:solidFill>
                <a:latin typeface="+mn-lt"/>
                <a:ea typeface="+mn-ea"/>
                <a:cs typeface="+mn-cs"/>
              </a:rPr>
              <a:t>Polybrominated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Diphenyl</a:t>
            </a:r>
            <a:r>
              <a:rPr lang="en-US" sz="1200" kern="1200" dirty="0" smtClean="0">
                <a:solidFill>
                  <a:schemeClr val="tx1"/>
                </a:solidFill>
                <a:latin typeface="+mn-lt"/>
                <a:ea typeface="+mn-ea"/>
                <a:cs typeface="+mn-cs"/>
              </a:rPr>
              <a:t> Ether (PBDE).</a:t>
            </a:r>
          </a:p>
          <a:p>
            <a:pPr hangingPunct="0"/>
            <a:r>
              <a:rPr lang="en-US" sz="1200" kern="1200" dirty="0" smtClean="0">
                <a:solidFill>
                  <a:schemeClr val="tx1"/>
                </a:solidFill>
                <a:latin typeface="+mn-lt"/>
                <a:ea typeface="+mn-ea"/>
                <a:cs typeface="+mn-cs"/>
              </a:rPr>
              <a:t>The aims of these two directives are not merely limiting the use of harmful substances, but also permeating into the recovery rate of at least 70–80% at the end of their useful life for electrical and electronic equipments in the EU market. This includes IT products such as PCs, laptops, printers, scanners and its related products.</a:t>
            </a:r>
          </a:p>
          <a:p>
            <a:endParaRPr lang="it-IT" dirty="0"/>
          </a:p>
        </p:txBody>
      </p:sp>
      <p:sp>
        <p:nvSpPr>
          <p:cNvPr id="4" name="Segnaposto numero diapositiva 3"/>
          <p:cNvSpPr>
            <a:spLocks noGrp="1"/>
          </p:cNvSpPr>
          <p:nvPr>
            <p:ph type="sldNum" sz="quarter" idx="10"/>
          </p:nvPr>
        </p:nvSpPr>
        <p:spPr/>
        <p:txBody>
          <a:bodyPr/>
          <a:lstStyle/>
          <a:p>
            <a:fld id="{2CB8A1C9-F60F-4B2F-A5D7-ED78DE214F04}"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5CE1DCA-4F88-47B9-BDA6-33E64C628938}" type="datetimeFigureOut">
              <a:rPr lang="it-IT" smtClean="0"/>
              <a:pPr/>
              <a:t>17/10/2011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4542D7-E661-4D27-8F1F-E396B3305227}"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5CE1DCA-4F88-47B9-BDA6-33E64C628938}" type="datetimeFigureOut">
              <a:rPr lang="it-IT" smtClean="0"/>
              <a:pPr/>
              <a:t>17/10/2011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4542D7-E661-4D27-8F1F-E396B330522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5CE1DCA-4F88-47B9-BDA6-33E64C628938}" type="datetimeFigureOut">
              <a:rPr lang="it-IT" smtClean="0"/>
              <a:pPr/>
              <a:t>17/10/2011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4542D7-E661-4D27-8F1F-E396B330522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5CE1DCA-4F88-47B9-BDA6-33E64C628938}" type="datetimeFigureOut">
              <a:rPr lang="it-IT" smtClean="0"/>
              <a:pPr/>
              <a:t>17/10/2011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4542D7-E661-4D27-8F1F-E396B3305227}"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5CE1DCA-4F88-47B9-BDA6-33E64C628938}" type="datetimeFigureOut">
              <a:rPr lang="it-IT" smtClean="0"/>
              <a:pPr/>
              <a:t>17/10/2011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4542D7-E661-4D27-8F1F-E396B3305227}"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5CE1DCA-4F88-47B9-BDA6-33E64C628938}" type="datetimeFigureOut">
              <a:rPr lang="it-IT" smtClean="0"/>
              <a:pPr/>
              <a:t>17/10/2011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F4542D7-E661-4D27-8F1F-E396B330522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5CE1DCA-4F88-47B9-BDA6-33E64C628938}" type="datetimeFigureOut">
              <a:rPr lang="it-IT" smtClean="0"/>
              <a:pPr/>
              <a:t>17/10/2011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F4542D7-E661-4D27-8F1F-E396B330522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5CE1DCA-4F88-47B9-BDA6-33E64C628938}" type="datetimeFigureOut">
              <a:rPr lang="it-IT" smtClean="0"/>
              <a:pPr/>
              <a:t>17/10/2011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F4542D7-E661-4D27-8F1F-E396B330522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5CE1DCA-4F88-47B9-BDA6-33E64C628938}" type="datetimeFigureOut">
              <a:rPr lang="it-IT" smtClean="0"/>
              <a:pPr/>
              <a:t>17/10/2011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F4542D7-E661-4D27-8F1F-E396B330522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5CE1DCA-4F88-47B9-BDA6-33E64C628938}" type="datetimeFigureOut">
              <a:rPr lang="it-IT" smtClean="0"/>
              <a:pPr/>
              <a:t>17/10/2011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F4542D7-E661-4D27-8F1F-E396B330522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5CE1DCA-4F88-47B9-BDA6-33E64C628938}" type="datetimeFigureOut">
              <a:rPr lang="it-IT" smtClean="0"/>
              <a:pPr/>
              <a:t>17/10/2011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F4542D7-E661-4D27-8F1F-E396B3305227}"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E1DCA-4F88-47B9-BDA6-33E64C628938}" type="datetimeFigureOut">
              <a:rPr lang="it-IT" smtClean="0"/>
              <a:pPr/>
              <a:t>17/10/2011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542D7-E661-4D27-8F1F-E396B3305227}"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gif"/><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gif"/><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gif"/><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gif"/><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7.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8.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gif"/><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magine 24" descr="header"/>
          <p:cNvPicPr/>
          <p:nvPr/>
        </p:nvPicPr>
        <p:blipFill>
          <a:blip r:embed="rId3" cstate="print">
            <a:lum bright="70000" contrast="-70000"/>
          </a:blip>
          <a:srcRect l="86712" t="19498" r="5327" b="18998"/>
          <a:stretch>
            <a:fillRect/>
          </a:stretch>
        </p:blipFill>
        <p:spPr bwMode="auto">
          <a:xfrm>
            <a:off x="0" y="3429000"/>
            <a:ext cx="3367813" cy="3429000"/>
          </a:xfrm>
          <a:prstGeom prst="rect">
            <a:avLst/>
          </a:prstGeom>
          <a:noFill/>
          <a:ln w="9525">
            <a:noFill/>
            <a:miter lim="800000"/>
            <a:headEnd/>
            <a:tailEnd/>
          </a:ln>
        </p:spPr>
      </p:pic>
      <p:pic>
        <p:nvPicPr>
          <p:cNvPr id="24" name="il_fi" descr="http://www.vector-logos.com/tmb.php?id=72454"/>
          <p:cNvPicPr/>
          <p:nvPr/>
        </p:nvPicPr>
        <p:blipFill>
          <a:blip r:embed="rId4" cstate="print">
            <a:duotone>
              <a:schemeClr val="bg2">
                <a:shade val="45000"/>
                <a:satMod val="135000"/>
              </a:schemeClr>
              <a:prstClr val="white"/>
            </a:duotone>
          </a:blip>
          <a:srcRect/>
          <a:stretch>
            <a:fillRect/>
          </a:stretch>
        </p:blipFill>
        <p:spPr bwMode="auto">
          <a:xfrm>
            <a:off x="6623720" y="1124744"/>
            <a:ext cx="2520280" cy="2520000"/>
          </a:xfrm>
          <a:prstGeom prst="rect">
            <a:avLst/>
          </a:prstGeom>
          <a:noFill/>
          <a:ln w="9525">
            <a:noFill/>
            <a:miter lim="800000"/>
            <a:headEnd/>
            <a:tailEnd/>
          </a:ln>
        </p:spPr>
      </p:pic>
      <p:sp>
        <p:nvSpPr>
          <p:cNvPr id="16" name="Rettangolo 15"/>
          <p:cNvSpPr/>
          <p:nvPr/>
        </p:nvSpPr>
        <p:spPr>
          <a:xfrm>
            <a:off x="49528" y="6266880"/>
            <a:ext cx="9000000" cy="504000"/>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13" name="Rettangolo 12"/>
          <p:cNvSpPr/>
          <p:nvPr/>
        </p:nvSpPr>
        <p:spPr>
          <a:xfrm>
            <a:off x="899592" y="188640"/>
            <a:ext cx="8244408" cy="684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0" y="6211669"/>
            <a:ext cx="9144000" cy="584775"/>
          </a:xfrm>
          <a:prstGeom prst="rect">
            <a:avLst/>
          </a:prstGeom>
        </p:spPr>
        <p:txBody>
          <a:bodyPr wrap="square">
            <a:spAutoFit/>
          </a:bodyPr>
          <a:lstStyle/>
          <a:p>
            <a:pPr algn="ctr"/>
            <a:r>
              <a:rPr lang="es-ES" sz="1600" b="1" i="1" dirty="0" smtClean="0">
                <a:solidFill>
                  <a:schemeClr val="accent1">
                    <a:lumMod val="75000"/>
                  </a:schemeClr>
                </a:solidFill>
              </a:rPr>
              <a:t>PITTSBURGH, PA - USA</a:t>
            </a:r>
          </a:p>
          <a:p>
            <a:pPr algn="ctr"/>
            <a:r>
              <a:rPr lang="en-US" sz="1600" b="1" i="1" dirty="0" smtClean="0">
                <a:solidFill>
                  <a:schemeClr val="accent1">
                    <a:lumMod val="75000"/>
                  </a:schemeClr>
                </a:solidFill>
              </a:rPr>
              <a:t>October, 2011</a:t>
            </a:r>
            <a:endParaRPr lang="en-US" sz="1600" b="1" i="1" dirty="0">
              <a:solidFill>
                <a:schemeClr val="accent1">
                  <a:lumMod val="75000"/>
                </a:schemeClr>
              </a:solidFill>
            </a:endParaRPr>
          </a:p>
        </p:txBody>
      </p:sp>
      <p:sp>
        <p:nvSpPr>
          <p:cNvPr id="15" name="Rettangolo 14"/>
          <p:cNvSpPr/>
          <p:nvPr/>
        </p:nvSpPr>
        <p:spPr>
          <a:xfrm>
            <a:off x="1547664" y="656986"/>
            <a:ext cx="7596336" cy="42862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Connettore 1 16"/>
          <p:cNvCxnSpPr/>
          <p:nvPr/>
        </p:nvCxnSpPr>
        <p:spPr>
          <a:xfrm>
            <a:off x="828000" y="653513"/>
            <a:ext cx="8316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1835696" y="323099"/>
            <a:ext cx="7308304" cy="646331"/>
          </a:xfrm>
          <a:prstGeom prst="rect">
            <a:avLst/>
          </a:prstGeom>
        </p:spPr>
        <p:txBody>
          <a:bodyPr wrap="square">
            <a:spAutoFit/>
          </a:bodyPr>
          <a:lstStyle/>
          <a:p>
            <a:r>
              <a:rPr lang="en-US" b="1" i="1" dirty="0" smtClean="0">
                <a:solidFill>
                  <a:schemeClr val="accent1"/>
                </a:solidFill>
              </a:rPr>
              <a:t>University of </a:t>
            </a:r>
            <a:r>
              <a:rPr lang="en-US" b="1" i="1" dirty="0" err="1" smtClean="0">
                <a:solidFill>
                  <a:schemeClr val="accent1"/>
                </a:solidFill>
              </a:rPr>
              <a:t>Cassino</a:t>
            </a:r>
            <a:r>
              <a:rPr lang="en-US" b="1" i="1" dirty="0" smtClean="0">
                <a:solidFill>
                  <a:schemeClr val="accent1"/>
                </a:solidFill>
              </a:rPr>
              <a:t> - ITALY</a:t>
            </a:r>
          </a:p>
          <a:p>
            <a:r>
              <a:rPr lang="en-US" b="1" i="1" dirty="0" smtClean="0">
                <a:solidFill>
                  <a:schemeClr val="bg1"/>
                </a:solidFill>
              </a:rPr>
              <a:t>University of Pittsburgh - USA </a:t>
            </a:r>
            <a:endParaRPr lang="it-IT" dirty="0">
              <a:solidFill>
                <a:schemeClr val="bg1"/>
              </a:solidFill>
            </a:endParaRPr>
          </a:p>
        </p:txBody>
      </p:sp>
      <p:sp>
        <p:nvSpPr>
          <p:cNvPr id="12" name="Rettangolo 11"/>
          <p:cNvSpPr/>
          <p:nvPr/>
        </p:nvSpPr>
        <p:spPr>
          <a:xfrm>
            <a:off x="1691680" y="4365104"/>
            <a:ext cx="6192688" cy="1661993"/>
          </a:xfrm>
          <a:prstGeom prst="rect">
            <a:avLst/>
          </a:prstGeom>
        </p:spPr>
        <p:txBody>
          <a:bodyPr wrap="square">
            <a:spAutoFit/>
          </a:bodyPr>
          <a:lstStyle/>
          <a:p>
            <a:pPr lvl="0" algn="ctr" fontAlgn="base">
              <a:spcBef>
                <a:spcPct val="0"/>
              </a:spcBef>
              <a:spcAft>
                <a:spcPct val="0"/>
              </a:spcAft>
            </a:pPr>
            <a:r>
              <a:rPr lang="en-US" sz="2400" b="1" dirty="0" smtClean="0">
                <a:solidFill>
                  <a:schemeClr val="accent1">
                    <a:lumMod val="75000"/>
                  </a:schemeClr>
                </a:solidFill>
                <a:ea typeface="MS Mincho" pitchFamily="49" charset="-128"/>
                <a:cs typeface="Times New Roman" pitchFamily="18" charset="0"/>
              </a:rPr>
              <a:t>Orrin COOPER</a:t>
            </a:r>
          </a:p>
          <a:p>
            <a:pPr algn="ctr" eaLnBrk="0" fontAlgn="base" hangingPunct="0">
              <a:spcBef>
                <a:spcPct val="0"/>
              </a:spcBef>
              <a:spcAft>
                <a:spcPct val="0"/>
              </a:spcAft>
            </a:pPr>
            <a:r>
              <a:rPr lang="en-US" dirty="0" smtClean="0">
                <a:solidFill>
                  <a:schemeClr val="accent1">
                    <a:lumMod val="75000"/>
                  </a:schemeClr>
                </a:solidFill>
                <a:ea typeface="MS Mincho" pitchFamily="49" charset="-128"/>
                <a:cs typeface="Times New Roman" pitchFamily="18" charset="0"/>
                <a:sym typeface="Symbol" pitchFamily="18" charset="2"/>
              </a:rPr>
              <a:t>University of Pittsburgh</a:t>
            </a:r>
          </a:p>
          <a:p>
            <a:pPr lvl="0" algn="ctr" fontAlgn="base">
              <a:spcBef>
                <a:spcPct val="0"/>
              </a:spcBef>
              <a:spcAft>
                <a:spcPct val="0"/>
              </a:spcAft>
            </a:pPr>
            <a:r>
              <a:rPr lang="en-US" sz="2400" b="1" dirty="0" err="1" smtClean="0">
                <a:solidFill>
                  <a:schemeClr val="accent1">
                    <a:lumMod val="75000"/>
                  </a:schemeClr>
                </a:solidFill>
                <a:ea typeface="MS Mincho" pitchFamily="49" charset="-128"/>
                <a:cs typeface="Times New Roman" pitchFamily="18" charset="0"/>
                <a:sym typeface="Symbol" pitchFamily="18" charset="2"/>
              </a:rPr>
              <a:t>Antonella</a:t>
            </a:r>
            <a:r>
              <a:rPr lang="en-US" sz="2400" b="1" dirty="0" smtClean="0">
                <a:solidFill>
                  <a:schemeClr val="accent1">
                    <a:lumMod val="75000"/>
                  </a:schemeClr>
                </a:solidFill>
                <a:ea typeface="MS Mincho" pitchFamily="49" charset="-128"/>
                <a:cs typeface="Times New Roman" pitchFamily="18" charset="0"/>
                <a:sym typeface="Symbol" pitchFamily="18" charset="2"/>
              </a:rPr>
              <a:t> PETRILLO</a:t>
            </a:r>
            <a:endParaRPr lang="it-IT" sz="2400" b="1" dirty="0" smtClean="0">
              <a:solidFill>
                <a:schemeClr val="accent1">
                  <a:lumMod val="75000"/>
                </a:schemeClr>
              </a:solidFill>
              <a:cs typeface="Arial" pitchFamily="34" charset="0"/>
            </a:endParaRPr>
          </a:p>
          <a:p>
            <a:pPr lvl="0" algn="ctr" eaLnBrk="0" fontAlgn="base" hangingPunct="0">
              <a:spcBef>
                <a:spcPct val="0"/>
              </a:spcBef>
              <a:spcAft>
                <a:spcPct val="0"/>
              </a:spcAft>
            </a:pPr>
            <a:r>
              <a:rPr lang="en-GB" dirty="0" smtClean="0">
                <a:solidFill>
                  <a:schemeClr val="accent1">
                    <a:lumMod val="75000"/>
                  </a:schemeClr>
                </a:solidFill>
                <a:ea typeface="MS Mincho" pitchFamily="49" charset="-128"/>
                <a:cs typeface="Times New Roman" pitchFamily="18" charset="0"/>
                <a:sym typeface="Symbol" pitchFamily="18" charset="2"/>
              </a:rPr>
              <a:t>Engineering Faculty, University of </a:t>
            </a:r>
            <a:r>
              <a:rPr lang="en-GB" dirty="0" err="1" smtClean="0">
                <a:solidFill>
                  <a:schemeClr val="accent1">
                    <a:lumMod val="75000"/>
                  </a:schemeClr>
                </a:solidFill>
                <a:ea typeface="MS Mincho" pitchFamily="49" charset="-128"/>
                <a:cs typeface="Times New Roman" pitchFamily="18" charset="0"/>
                <a:sym typeface="Symbol" pitchFamily="18" charset="2"/>
              </a:rPr>
              <a:t>Cassino</a:t>
            </a:r>
            <a:r>
              <a:rPr lang="en-GB" dirty="0" smtClean="0">
                <a:solidFill>
                  <a:schemeClr val="accent1">
                    <a:lumMod val="75000"/>
                  </a:schemeClr>
                </a:solidFill>
                <a:ea typeface="MS Mincho" pitchFamily="49" charset="-128"/>
                <a:cs typeface="Times New Roman" pitchFamily="18" charset="0"/>
                <a:sym typeface="Symbol" pitchFamily="18" charset="2"/>
              </a:rPr>
              <a:t>, Italy</a:t>
            </a:r>
            <a:endParaRPr lang="it-IT" dirty="0" smtClean="0">
              <a:solidFill>
                <a:schemeClr val="accent1">
                  <a:lumMod val="75000"/>
                </a:schemeClr>
              </a:solidFill>
              <a:cs typeface="Arial" pitchFamily="34" charset="0"/>
              <a:sym typeface="Symbol" pitchFamily="18" charset="2"/>
            </a:endParaRPr>
          </a:p>
          <a:p>
            <a:pPr lvl="0" algn="ctr" eaLnBrk="0" fontAlgn="base" hangingPunct="0">
              <a:spcBef>
                <a:spcPct val="0"/>
              </a:spcBef>
              <a:spcAft>
                <a:spcPct val="0"/>
              </a:spcAft>
            </a:pPr>
            <a:endParaRPr lang="it-IT" dirty="0" smtClean="0">
              <a:solidFill>
                <a:schemeClr val="tx1">
                  <a:lumMod val="50000"/>
                  <a:lumOff val="50000"/>
                </a:schemeClr>
              </a:solidFill>
              <a:cs typeface="Arial" pitchFamily="34" charset="0"/>
              <a:sym typeface="Symbol" pitchFamily="18" charset="2"/>
            </a:endParaRPr>
          </a:p>
        </p:txBody>
      </p:sp>
      <p:sp>
        <p:nvSpPr>
          <p:cNvPr id="14" name="Rettangolo 13"/>
          <p:cNvSpPr/>
          <p:nvPr/>
        </p:nvSpPr>
        <p:spPr>
          <a:xfrm>
            <a:off x="0" y="2708920"/>
            <a:ext cx="9144000" cy="1015663"/>
          </a:xfrm>
          <a:prstGeom prst="rect">
            <a:avLst/>
          </a:prstGeom>
        </p:spPr>
        <p:txBody>
          <a:bodyPr wrap="square">
            <a:spAutoFit/>
          </a:bodyPr>
          <a:lstStyle/>
          <a:p>
            <a:pPr algn="ctr"/>
            <a:r>
              <a:rPr lang="en-US" sz="3000" b="1" dirty="0" smtClean="0">
                <a:ln w="11430"/>
                <a:solidFill>
                  <a:srgbClr val="CC0000"/>
                </a:solidFill>
                <a:effectLst>
                  <a:outerShdw blurRad="50800" dist="39000" dir="5460000" algn="tl">
                    <a:srgbClr val="000000">
                      <a:alpha val="38000"/>
                    </a:srgbClr>
                  </a:outerShdw>
                </a:effectLst>
              </a:rPr>
              <a:t>Green Supply Chain Design by</a:t>
            </a:r>
          </a:p>
          <a:p>
            <a:pPr algn="ctr"/>
            <a:r>
              <a:rPr lang="en-US" sz="3000" b="1" dirty="0" smtClean="0">
                <a:ln w="11430"/>
                <a:solidFill>
                  <a:srgbClr val="CC0000"/>
                </a:solidFill>
                <a:effectLst>
                  <a:outerShdw blurRad="50800" dist="39000" dir="5460000" algn="tl">
                    <a:srgbClr val="000000">
                      <a:alpha val="38000"/>
                    </a:srgbClr>
                  </a:outerShdw>
                </a:effectLst>
              </a:rPr>
              <a:t>Integrating </a:t>
            </a:r>
            <a:r>
              <a:rPr lang="en-US" sz="3000" b="1" dirty="0" smtClean="0">
                <a:ln w="11430"/>
                <a:solidFill>
                  <a:srgbClr val="CC0000"/>
                </a:solidFill>
                <a:effectLst>
                  <a:outerShdw blurRad="50800" dist="39000" dir="5460000" algn="tl">
                    <a:srgbClr val="000000">
                      <a:alpha val="38000"/>
                    </a:srgbClr>
                  </a:outerShdw>
                </a:effectLst>
              </a:rPr>
              <a:t>Life Cycle Assessment </a:t>
            </a:r>
            <a:r>
              <a:rPr lang="en-US" sz="3000" b="1" dirty="0" smtClean="0">
                <a:ln w="11430"/>
                <a:solidFill>
                  <a:srgbClr val="CC0000"/>
                </a:solidFill>
                <a:effectLst>
                  <a:outerShdw blurRad="50800" dist="39000" dir="5460000" algn="tl">
                    <a:srgbClr val="000000">
                      <a:alpha val="38000"/>
                    </a:srgbClr>
                  </a:outerShdw>
                </a:effectLst>
              </a:rPr>
              <a:t>and BOCR </a:t>
            </a:r>
            <a:r>
              <a:rPr lang="en-US" sz="3000" b="1" dirty="0" smtClean="0">
                <a:ln w="11430"/>
                <a:solidFill>
                  <a:srgbClr val="CC0000"/>
                </a:solidFill>
                <a:effectLst>
                  <a:outerShdw blurRad="50800" dist="39000" dir="5460000" algn="tl">
                    <a:srgbClr val="000000">
                      <a:alpha val="38000"/>
                    </a:srgbClr>
                  </a:outerShdw>
                </a:effectLst>
              </a:rPr>
              <a:t>Analysis</a:t>
            </a:r>
            <a:endParaRPr lang="en-US" sz="3000" b="1" dirty="0" smtClean="0">
              <a:ln w="11430"/>
              <a:solidFill>
                <a:srgbClr val="CC0000"/>
              </a:solidFill>
              <a:effectLst>
                <a:outerShdw blurRad="50800" dist="39000" dir="5460000" algn="tl">
                  <a:srgbClr val="000000">
                    <a:alpha val="38000"/>
                  </a:srgbClr>
                </a:outerShdw>
              </a:effectLst>
            </a:endParaRPr>
          </a:p>
        </p:txBody>
      </p:sp>
      <p:sp>
        <p:nvSpPr>
          <p:cNvPr id="21" name="Rettangolo 20"/>
          <p:cNvSpPr/>
          <p:nvPr/>
        </p:nvSpPr>
        <p:spPr>
          <a:xfrm>
            <a:off x="189149" y="188640"/>
            <a:ext cx="828000"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il_fi" descr="http://www.vector-logos.com/tmb.php?id=72454"/>
          <p:cNvPicPr/>
          <p:nvPr/>
        </p:nvPicPr>
        <p:blipFill>
          <a:blip r:embed="rId4" cstate="print"/>
          <a:srcRect/>
          <a:stretch>
            <a:fillRect/>
          </a:stretch>
        </p:blipFill>
        <p:spPr bwMode="auto">
          <a:xfrm>
            <a:off x="1115616" y="476672"/>
            <a:ext cx="720000" cy="720000"/>
          </a:xfrm>
          <a:prstGeom prst="rect">
            <a:avLst/>
          </a:prstGeom>
          <a:noFill/>
          <a:ln w="9525">
            <a:noFill/>
            <a:miter lim="800000"/>
            <a:headEnd/>
            <a:tailEnd/>
          </a:ln>
        </p:spPr>
      </p:pic>
      <p:pic>
        <p:nvPicPr>
          <p:cNvPr id="20" name="Immagine 19" descr="studiorum universitas casinas"/>
          <p:cNvPicPr/>
          <p:nvPr/>
        </p:nvPicPr>
        <p:blipFill>
          <a:blip r:embed="rId5" cstate="print"/>
          <a:srcRect/>
          <a:stretch>
            <a:fillRect/>
          </a:stretch>
        </p:blipFill>
        <p:spPr bwMode="auto">
          <a:xfrm>
            <a:off x="235191" y="195332"/>
            <a:ext cx="712470" cy="684000"/>
          </a:xfrm>
          <a:prstGeom prst="rect">
            <a:avLst/>
          </a:prstGeom>
          <a:noFill/>
          <a:ln w="9525">
            <a:noFill/>
            <a:miter lim="800000"/>
            <a:headEnd/>
            <a:tailEnd/>
          </a:ln>
        </p:spPr>
      </p:pic>
      <p:sp>
        <p:nvSpPr>
          <p:cNvPr id="26" name="CasellaDiTesto 25"/>
          <p:cNvSpPr txBox="1"/>
          <p:nvPr/>
        </p:nvSpPr>
        <p:spPr>
          <a:xfrm>
            <a:off x="0" y="1484784"/>
            <a:ext cx="9144000" cy="1138773"/>
          </a:xfrm>
          <a:prstGeom prst="rect">
            <a:avLst/>
          </a:prstGeom>
          <a:noFill/>
        </p:spPr>
        <p:txBody>
          <a:bodyPr wrap="square" rtlCol="0">
            <a:spAutoFit/>
          </a:bodyPr>
          <a:lstStyle/>
          <a:p>
            <a:pPr algn="ctr"/>
            <a:r>
              <a:rPr lang="en-US" sz="2400" b="1" dirty="0" smtClean="0">
                <a:ln w="11430"/>
                <a:solidFill>
                  <a:schemeClr val="accent1">
                    <a:lumMod val="75000"/>
                  </a:schemeClr>
                </a:solidFill>
                <a:effectLst>
                  <a:outerShdw blurRad="50800" dist="39000" dir="5460000" algn="tl">
                    <a:srgbClr val="000000">
                      <a:alpha val="38000"/>
                    </a:srgbClr>
                  </a:outerShdw>
                </a:effectLst>
              </a:rPr>
              <a:t>DECISION MAKING IN COMPLEX ENVIRONMENTS WITH THE ANALYTIC NETWORK PROCESS (ANP)</a:t>
            </a:r>
            <a:endParaRPr lang="it-IT" sz="2400" b="1" dirty="0" smtClean="0">
              <a:ln w="11430"/>
              <a:solidFill>
                <a:schemeClr val="accent1">
                  <a:lumMod val="75000"/>
                </a:schemeClr>
              </a:solidFill>
              <a:effectLst>
                <a:outerShdw blurRad="50800" dist="39000" dir="5460000" algn="tl">
                  <a:srgbClr val="000000">
                    <a:alpha val="38000"/>
                  </a:srgbClr>
                </a:outerShdw>
              </a:effectLst>
            </a:endParaRPr>
          </a:p>
          <a:p>
            <a:pPr algn="ctr"/>
            <a:endParaRPr lang="it-IT"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8" name="Immagine 17"/>
          <p:cNvPicPr/>
          <p:nvPr/>
        </p:nvPicPr>
        <p:blipFill>
          <a:blip r:embed="rId6" cstate="print"/>
          <a:srcRect/>
          <a:stretch>
            <a:fillRect/>
          </a:stretch>
        </p:blipFill>
        <p:spPr bwMode="auto">
          <a:xfrm>
            <a:off x="7236296" y="4725144"/>
            <a:ext cx="1317381" cy="826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56272" y="28136"/>
            <a:ext cx="9000000" cy="6732000"/>
          </a:xfrm>
          <a:prstGeom prst="rect">
            <a:avLst/>
          </a:prstGeom>
          <a:solidFill>
            <a:schemeClr val="bg1"/>
          </a:solidFill>
          <a:ln w="95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5" name="Memoria interna 4"/>
          <p:cNvSpPr/>
          <p:nvPr/>
        </p:nvSpPr>
        <p:spPr>
          <a:xfrm>
            <a:off x="0" y="214290"/>
            <a:ext cx="9144000" cy="936000"/>
          </a:xfrm>
          <a:prstGeom prst="flowChartInternalStorag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6512506"/>
            <a:ext cx="9144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err="1" smtClean="0">
                <a:solidFill>
                  <a:schemeClr val="bg1"/>
                </a:solidFill>
              </a:rPr>
              <a:t>Orrin</a:t>
            </a:r>
            <a:r>
              <a:rPr lang="it-IT" sz="1200" dirty="0" smtClean="0">
                <a:solidFill>
                  <a:schemeClr val="bg1"/>
                </a:solidFill>
              </a:rPr>
              <a:t> Cooper -  Antonella </a:t>
            </a:r>
            <a:r>
              <a:rPr lang="it-IT" sz="1200" dirty="0" err="1" smtClean="0">
                <a:solidFill>
                  <a:schemeClr val="bg1"/>
                </a:solidFill>
              </a:rPr>
              <a:t>Petrillo</a:t>
            </a:r>
            <a:r>
              <a:rPr lang="it-IT" sz="1200" dirty="0" smtClean="0">
                <a:solidFill>
                  <a:schemeClr val="bg1"/>
                </a:solidFill>
              </a:rPr>
              <a:t> </a:t>
            </a:r>
            <a:endParaRPr lang="it-IT" sz="1200" dirty="0">
              <a:solidFill>
                <a:schemeClr val="bg1"/>
              </a:solidFill>
            </a:endParaRPr>
          </a:p>
        </p:txBody>
      </p:sp>
      <p:sp>
        <p:nvSpPr>
          <p:cNvPr id="17" name="Rettangolo 16"/>
          <p:cNvSpPr/>
          <p:nvPr/>
        </p:nvSpPr>
        <p:spPr>
          <a:xfrm>
            <a:off x="84408" y="318588"/>
            <a:ext cx="8964000" cy="648072"/>
          </a:xfrm>
          <a:prstGeom prst="rect">
            <a:avLst/>
          </a:prstGeom>
          <a:solidFill>
            <a:schemeClr val="bg1"/>
          </a:solid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0" y="190308"/>
            <a:ext cx="9130792"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it-IT" sz="5400" b="1" spc="150" dirty="0" smtClean="0">
                <a:ln w="11430"/>
                <a:solidFill>
                  <a:schemeClr val="accent1">
                    <a:lumMod val="75000"/>
                  </a:schemeClr>
                </a:solidFill>
                <a:effectLst>
                  <a:outerShdw blurRad="25400" algn="tl" rotWithShape="0">
                    <a:srgbClr val="000000">
                      <a:alpha val="43000"/>
                    </a:srgbClr>
                  </a:outerShdw>
                </a:effectLst>
              </a:rPr>
              <a:t>Alternatives</a:t>
            </a:r>
            <a:endParaRPr lang="it-IT" sz="5400" b="1" spc="150" dirty="0">
              <a:ln w="11430"/>
              <a:solidFill>
                <a:schemeClr val="accent1">
                  <a:lumMod val="75000"/>
                </a:schemeClr>
              </a:solidFill>
              <a:effectLst>
                <a:outerShdw blurRad="25400" algn="tl" rotWithShape="0">
                  <a:srgbClr val="000000">
                    <a:alpha val="43000"/>
                  </a:srgbClr>
                </a:outerShdw>
              </a:effectLst>
            </a:endParaRPr>
          </a:p>
        </p:txBody>
      </p:sp>
      <p:pic>
        <p:nvPicPr>
          <p:cNvPr id="15" name="il_fi" descr="http://www.vector-logos.com/tmb.php?id=72454"/>
          <p:cNvPicPr/>
          <p:nvPr/>
        </p:nvPicPr>
        <p:blipFill>
          <a:blip r:embed="rId3" cstate="print"/>
          <a:srcRect/>
          <a:stretch>
            <a:fillRect/>
          </a:stretch>
        </p:blipFill>
        <p:spPr bwMode="auto">
          <a:xfrm>
            <a:off x="8172400" y="348985"/>
            <a:ext cx="612000" cy="612000"/>
          </a:xfrm>
          <a:prstGeom prst="rect">
            <a:avLst/>
          </a:prstGeom>
          <a:noFill/>
          <a:ln w="9525">
            <a:noFill/>
            <a:miter lim="800000"/>
            <a:headEnd/>
            <a:tailEnd/>
          </a:ln>
        </p:spPr>
      </p:pic>
      <p:pic>
        <p:nvPicPr>
          <p:cNvPr id="20" name="Immagine 19" descr="studiorum universitas casinas"/>
          <p:cNvPicPr/>
          <p:nvPr/>
        </p:nvPicPr>
        <p:blipFill>
          <a:blip r:embed="rId4" cstate="print"/>
          <a:srcRect/>
          <a:stretch>
            <a:fillRect/>
          </a:stretch>
        </p:blipFill>
        <p:spPr bwMode="auto">
          <a:xfrm>
            <a:off x="251520" y="332656"/>
            <a:ext cx="612000" cy="612000"/>
          </a:xfrm>
          <a:prstGeom prst="rect">
            <a:avLst/>
          </a:prstGeom>
          <a:noFill/>
          <a:ln w="9525">
            <a:noFill/>
            <a:miter lim="800000"/>
            <a:headEnd/>
            <a:tailEnd/>
          </a:ln>
        </p:spPr>
      </p:pic>
      <p:pic>
        <p:nvPicPr>
          <p:cNvPr id="32770" name="Picture 2" descr="http://2.bp.blogspot.com/_0JA5IVFrdn8/TQgwZWFRfEI/AAAAAAAAAJA/2OjIPZqYVKY/s1600/bankruptcy-alternatives.jpg"/>
          <p:cNvPicPr>
            <a:picLocks noChangeAspect="1" noChangeArrowheads="1"/>
          </p:cNvPicPr>
          <p:nvPr/>
        </p:nvPicPr>
        <p:blipFill>
          <a:blip r:embed="rId5" cstate="print"/>
          <a:srcRect l="7115" t="8042" r="5724" b="8852"/>
          <a:stretch>
            <a:fillRect/>
          </a:stretch>
        </p:blipFill>
        <p:spPr bwMode="auto">
          <a:xfrm>
            <a:off x="5658366" y="4335392"/>
            <a:ext cx="3414194" cy="2160000"/>
          </a:xfrm>
          <a:prstGeom prst="rect">
            <a:avLst/>
          </a:prstGeom>
          <a:noFill/>
        </p:spPr>
      </p:pic>
      <p:sp>
        <p:nvSpPr>
          <p:cNvPr id="11" name="Content Placeholder 10"/>
          <p:cNvSpPr>
            <a:spLocks noGrp="1"/>
          </p:cNvSpPr>
          <p:nvPr>
            <p:ph idx="1"/>
          </p:nvPr>
        </p:nvSpPr>
        <p:spPr/>
        <p:txBody>
          <a:bodyPr/>
          <a:lstStyle/>
          <a:p>
            <a:pPr lvl="0"/>
            <a:r>
              <a:rPr lang="en-US" dirty="0" smtClean="0">
                <a:solidFill>
                  <a:schemeClr val="accent1">
                    <a:lumMod val="50000"/>
                  </a:schemeClr>
                </a:solidFill>
              </a:rPr>
              <a:t>Installation of emission abatement equipment</a:t>
            </a:r>
          </a:p>
          <a:p>
            <a:pPr lvl="0"/>
            <a:r>
              <a:rPr lang="en-US" dirty="0" smtClean="0">
                <a:solidFill>
                  <a:schemeClr val="accent1">
                    <a:lumMod val="50000"/>
                  </a:schemeClr>
                </a:solidFill>
              </a:rPr>
              <a:t>Installation of evaporative towers to </a:t>
            </a:r>
            <a:r>
              <a:rPr lang="en-US" dirty="0" smtClean="0">
                <a:solidFill>
                  <a:schemeClr val="accent1">
                    <a:lumMod val="50000"/>
                  </a:schemeClr>
                </a:solidFill>
              </a:rPr>
              <a:t>recycle water</a:t>
            </a:r>
            <a:endParaRPr lang="en-US" dirty="0" smtClean="0">
              <a:solidFill>
                <a:schemeClr val="accent1">
                  <a:lumMod val="50000"/>
                </a:schemeClr>
              </a:solidFill>
            </a:endParaRPr>
          </a:p>
          <a:p>
            <a:pPr lvl="0"/>
            <a:r>
              <a:rPr lang="en-US" dirty="0" smtClean="0">
                <a:solidFill>
                  <a:schemeClr val="accent1">
                    <a:lumMod val="50000"/>
                  </a:schemeClr>
                </a:solidFill>
              </a:rPr>
              <a:t>Installation of solar panels</a:t>
            </a:r>
          </a:p>
          <a:p>
            <a:pPr lvl="0"/>
            <a:r>
              <a:rPr lang="en-US" dirty="0" smtClean="0">
                <a:solidFill>
                  <a:schemeClr val="accent1">
                    <a:lumMod val="50000"/>
                  </a:schemeClr>
                </a:solidFill>
              </a:rPr>
              <a:t>Reuse packaging</a:t>
            </a:r>
          </a:p>
          <a:p>
            <a:r>
              <a:rPr lang="en-US" dirty="0" smtClean="0">
                <a:solidFill>
                  <a:schemeClr val="accent1">
                    <a:lumMod val="50000"/>
                  </a:schemeClr>
                </a:solidFill>
              </a:rPr>
              <a:t>Reuse of second hand materials</a:t>
            </a:r>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56272" y="28136"/>
            <a:ext cx="9000000" cy="6732000"/>
          </a:xfrm>
          <a:prstGeom prst="rect">
            <a:avLst/>
          </a:prstGeom>
          <a:solidFill>
            <a:schemeClr val="bg1"/>
          </a:solidFill>
          <a:ln w="95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5" name="Memoria interna 4"/>
          <p:cNvSpPr/>
          <p:nvPr/>
        </p:nvSpPr>
        <p:spPr>
          <a:xfrm>
            <a:off x="0" y="214290"/>
            <a:ext cx="9144000" cy="936000"/>
          </a:xfrm>
          <a:prstGeom prst="flowChartInternalStorag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6512506"/>
            <a:ext cx="9144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err="1" smtClean="0">
                <a:solidFill>
                  <a:schemeClr val="bg1"/>
                </a:solidFill>
              </a:rPr>
              <a:t>Orrin</a:t>
            </a:r>
            <a:r>
              <a:rPr lang="it-IT" sz="1200" dirty="0" smtClean="0">
                <a:solidFill>
                  <a:schemeClr val="bg1"/>
                </a:solidFill>
              </a:rPr>
              <a:t> Cooper -  Antonella </a:t>
            </a:r>
            <a:r>
              <a:rPr lang="it-IT" sz="1200" dirty="0" err="1" smtClean="0">
                <a:solidFill>
                  <a:schemeClr val="bg1"/>
                </a:solidFill>
              </a:rPr>
              <a:t>Petrillo</a:t>
            </a:r>
            <a:r>
              <a:rPr lang="it-IT" sz="1200" dirty="0" smtClean="0">
                <a:solidFill>
                  <a:schemeClr val="bg1"/>
                </a:solidFill>
              </a:rPr>
              <a:t> </a:t>
            </a:r>
            <a:endParaRPr lang="it-IT" sz="1200" dirty="0">
              <a:solidFill>
                <a:schemeClr val="bg1"/>
              </a:solidFill>
            </a:endParaRPr>
          </a:p>
        </p:txBody>
      </p:sp>
      <p:sp>
        <p:nvSpPr>
          <p:cNvPr id="8" name="Rettangolo 7"/>
          <p:cNvSpPr/>
          <p:nvPr/>
        </p:nvSpPr>
        <p:spPr>
          <a:xfrm>
            <a:off x="179512" y="1124744"/>
            <a:ext cx="8645138" cy="584775"/>
          </a:xfrm>
          <a:prstGeom prst="rect">
            <a:avLst/>
          </a:prstGeom>
        </p:spPr>
        <p:txBody>
          <a:bodyPr wrap="square">
            <a:spAutoFit/>
          </a:bodyPr>
          <a:lstStyle/>
          <a:p>
            <a:pPr lvl="0" algn="ctr"/>
            <a:r>
              <a:rPr lang="en-US" sz="3200" b="1" spc="50" dirty="0" smtClean="0">
                <a:ln w="13500">
                  <a:solidFill>
                    <a:schemeClr val="accent1">
                      <a:shade val="2500"/>
                      <a:alpha val="6500"/>
                    </a:schemeClr>
                  </a:solidFill>
                  <a:prstDash val="solid"/>
                </a:ln>
                <a:solidFill>
                  <a:schemeClr val="accent1">
                    <a:lumMod val="75000"/>
                  </a:schemeClr>
                </a:solidFill>
                <a:effectLst>
                  <a:innerShdw blurRad="50900" dist="38500" dir="13500000">
                    <a:srgbClr val="000000">
                      <a:alpha val="60000"/>
                    </a:srgbClr>
                  </a:innerShdw>
                </a:effectLst>
              </a:rPr>
              <a:t>Data Collection</a:t>
            </a:r>
          </a:p>
        </p:txBody>
      </p:sp>
      <p:sp>
        <p:nvSpPr>
          <p:cNvPr id="17" name="Rettangolo 16"/>
          <p:cNvSpPr/>
          <p:nvPr/>
        </p:nvSpPr>
        <p:spPr>
          <a:xfrm>
            <a:off x="84408" y="318588"/>
            <a:ext cx="8964000" cy="648072"/>
          </a:xfrm>
          <a:prstGeom prst="rect">
            <a:avLst/>
          </a:prstGeom>
          <a:solidFill>
            <a:schemeClr val="bg1"/>
          </a:solid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0" y="190308"/>
            <a:ext cx="9130792" cy="830997"/>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it-IT" sz="4800" b="1" spc="150" dirty="0" err="1" smtClean="0">
                <a:ln w="11430"/>
                <a:solidFill>
                  <a:schemeClr val="accent1">
                    <a:lumMod val="75000"/>
                  </a:schemeClr>
                </a:solidFill>
                <a:effectLst>
                  <a:outerShdw blurRad="25400" algn="tl" rotWithShape="0">
                    <a:srgbClr val="000000">
                      <a:alpha val="43000"/>
                    </a:srgbClr>
                  </a:outerShdw>
                </a:effectLst>
              </a:rPr>
              <a:t>Methodological</a:t>
            </a:r>
            <a:r>
              <a:rPr lang="it-IT" sz="4800" b="1" spc="150" dirty="0" smtClean="0">
                <a:ln w="11430"/>
                <a:solidFill>
                  <a:schemeClr val="accent1">
                    <a:lumMod val="75000"/>
                  </a:schemeClr>
                </a:solidFill>
                <a:effectLst>
                  <a:outerShdw blurRad="25400" algn="tl" rotWithShape="0">
                    <a:srgbClr val="000000">
                      <a:alpha val="43000"/>
                    </a:srgbClr>
                  </a:outerShdw>
                </a:effectLst>
              </a:rPr>
              <a:t> </a:t>
            </a:r>
            <a:r>
              <a:rPr lang="it-IT" sz="4800" b="1" spc="150" dirty="0" err="1" smtClean="0">
                <a:ln w="11430"/>
                <a:solidFill>
                  <a:schemeClr val="accent1">
                    <a:lumMod val="75000"/>
                  </a:schemeClr>
                </a:solidFill>
                <a:effectLst>
                  <a:outerShdw blurRad="25400" algn="tl" rotWithShape="0">
                    <a:srgbClr val="000000">
                      <a:alpha val="43000"/>
                    </a:srgbClr>
                  </a:outerShdw>
                </a:effectLst>
              </a:rPr>
              <a:t>Approach</a:t>
            </a:r>
            <a:endParaRPr lang="it-IT" sz="4800" b="1" spc="150" dirty="0">
              <a:ln w="11430"/>
              <a:solidFill>
                <a:schemeClr val="accent1">
                  <a:lumMod val="75000"/>
                </a:schemeClr>
              </a:solidFill>
              <a:effectLst>
                <a:outerShdw blurRad="25400" algn="tl" rotWithShape="0">
                  <a:srgbClr val="000000">
                    <a:alpha val="43000"/>
                  </a:srgbClr>
                </a:outerShdw>
              </a:effectLst>
            </a:endParaRPr>
          </a:p>
        </p:txBody>
      </p:sp>
      <p:pic>
        <p:nvPicPr>
          <p:cNvPr id="15" name="il_fi" descr="http://www.vector-logos.com/tmb.php?id=72454"/>
          <p:cNvPicPr/>
          <p:nvPr/>
        </p:nvPicPr>
        <p:blipFill>
          <a:blip r:embed="rId3" cstate="print"/>
          <a:srcRect/>
          <a:stretch>
            <a:fillRect/>
          </a:stretch>
        </p:blipFill>
        <p:spPr bwMode="auto">
          <a:xfrm>
            <a:off x="8172400" y="348985"/>
            <a:ext cx="612000" cy="612000"/>
          </a:xfrm>
          <a:prstGeom prst="rect">
            <a:avLst/>
          </a:prstGeom>
          <a:noFill/>
          <a:ln w="9525">
            <a:noFill/>
            <a:miter lim="800000"/>
            <a:headEnd/>
            <a:tailEnd/>
          </a:ln>
        </p:spPr>
      </p:pic>
      <p:pic>
        <p:nvPicPr>
          <p:cNvPr id="20" name="Immagine 19" descr="studiorum universitas casinas"/>
          <p:cNvPicPr/>
          <p:nvPr/>
        </p:nvPicPr>
        <p:blipFill>
          <a:blip r:embed="rId4" cstate="print"/>
          <a:srcRect/>
          <a:stretch>
            <a:fillRect/>
          </a:stretch>
        </p:blipFill>
        <p:spPr bwMode="auto">
          <a:xfrm>
            <a:off x="251520" y="332656"/>
            <a:ext cx="612000" cy="612000"/>
          </a:xfrm>
          <a:prstGeom prst="rect">
            <a:avLst/>
          </a:prstGeom>
          <a:noFill/>
          <a:ln w="9525">
            <a:noFill/>
            <a:miter lim="800000"/>
            <a:headEnd/>
            <a:tailEnd/>
          </a:ln>
        </p:spPr>
      </p:pic>
      <p:pic>
        <p:nvPicPr>
          <p:cNvPr id="94210" name="Picture 2"/>
          <p:cNvPicPr>
            <a:picLocks noChangeAspect="1" noChangeArrowheads="1"/>
          </p:cNvPicPr>
          <p:nvPr/>
        </p:nvPicPr>
        <p:blipFill>
          <a:blip r:embed="rId5" cstate="print"/>
          <a:srcRect/>
          <a:stretch>
            <a:fillRect/>
          </a:stretch>
        </p:blipFill>
        <p:spPr bwMode="auto">
          <a:xfrm>
            <a:off x="323529" y="2060849"/>
            <a:ext cx="4320480" cy="2170710"/>
          </a:xfrm>
          <a:prstGeom prst="rect">
            <a:avLst/>
          </a:prstGeom>
          <a:noFill/>
          <a:ln w="9525">
            <a:noFill/>
            <a:miter lim="800000"/>
            <a:headEnd/>
            <a:tailEnd/>
          </a:ln>
        </p:spPr>
      </p:pic>
      <p:pic>
        <p:nvPicPr>
          <p:cNvPr id="94211" name="Picture 3"/>
          <p:cNvPicPr>
            <a:picLocks noChangeAspect="1" noChangeArrowheads="1"/>
          </p:cNvPicPr>
          <p:nvPr/>
        </p:nvPicPr>
        <p:blipFill>
          <a:blip r:embed="rId6" cstate="print"/>
          <a:srcRect/>
          <a:stretch>
            <a:fillRect/>
          </a:stretch>
        </p:blipFill>
        <p:spPr bwMode="auto">
          <a:xfrm>
            <a:off x="4932040" y="4865392"/>
            <a:ext cx="3712217" cy="1224136"/>
          </a:xfrm>
          <a:prstGeom prst="rect">
            <a:avLst/>
          </a:prstGeom>
          <a:noFill/>
          <a:ln w="9525">
            <a:noFill/>
            <a:miter lim="800000"/>
            <a:headEnd/>
            <a:tailEnd/>
          </a:ln>
        </p:spPr>
      </p:pic>
      <p:pic>
        <p:nvPicPr>
          <p:cNvPr id="94212" name="Picture 4"/>
          <p:cNvPicPr>
            <a:picLocks noChangeAspect="1" noChangeArrowheads="1"/>
          </p:cNvPicPr>
          <p:nvPr/>
        </p:nvPicPr>
        <p:blipFill>
          <a:blip r:embed="rId7" cstate="print"/>
          <a:srcRect/>
          <a:stretch>
            <a:fillRect/>
          </a:stretch>
        </p:blipFill>
        <p:spPr bwMode="auto">
          <a:xfrm>
            <a:off x="4860032" y="2420888"/>
            <a:ext cx="3619500" cy="1419225"/>
          </a:xfrm>
          <a:prstGeom prst="rect">
            <a:avLst/>
          </a:prstGeom>
          <a:noFill/>
          <a:ln w="9525">
            <a:noFill/>
            <a:miter lim="800000"/>
            <a:headEnd/>
            <a:tailEnd/>
          </a:ln>
        </p:spPr>
      </p:pic>
      <p:pic>
        <p:nvPicPr>
          <p:cNvPr id="94213" name="Picture 5"/>
          <p:cNvPicPr>
            <a:picLocks noChangeAspect="1" noChangeArrowheads="1"/>
          </p:cNvPicPr>
          <p:nvPr/>
        </p:nvPicPr>
        <p:blipFill>
          <a:blip r:embed="rId8" cstate="print"/>
          <a:srcRect/>
          <a:stretch>
            <a:fillRect/>
          </a:stretch>
        </p:blipFill>
        <p:spPr bwMode="auto">
          <a:xfrm>
            <a:off x="251520" y="4869160"/>
            <a:ext cx="4648200" cy="1133475"/>
          </a:xfrm>
          <a:prstGeom prst="rect">
            <a:avLst/>
          </a:prstGeom>
          <a:noFill/>
          <a:ln w="9525">
            <a:noFill/>
            <a:miter lim="800000"/>
            <a:headEnd/>
            <a:tailEnd/>
          </a:ln>
        </p:spPr>
      </p:pic>
      <p:sp>
        <p:nvSpPr>
          <p:cNvPr id="16" name="Rettangolo 15"/>
          <p:cNvSpPr/>
          <p:nvPr/>
        </p:nvSpPr>
        <p:spPr>
          <a:xfrm>
            <a:off x="323528" y="4221088"/>
            <a:ext cx="3960440" cy="461665"/>
          </a:xfrm>
          <a:prstGeom prst="rect">
            <a:avLst/>
          </a:prstGeom>
        </p:spPr>
        <p:txBody>
          <a:bodyPr wrap="square">
            <a:spAutoFit/>
          </a:bodyPr>
          <a:lstStyle/>
          <a:p>
            <a:pPr algn="ctr"/>
            <a:r>
              <a:rPr lang="it-IT" sz="2400" b="1" spc="50" dirty="0" err="1"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Consumption</a:t>
            </a:r>
            <a:r>
              <a:rPr lang="it-IT" sz="24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 data </a:t>
            </a:r>
            <a:endParaRPr lang="en-US" sz="24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sp>
        <p:nvSpPr>
          <p:cNvPr id="19" name="Rettangolo 18"/>
          <p:cNvSpPr/>
          <p:nvPr/>
        </p:nvSpPr>
        <p:spPr>
          <a:xfrm>
            <a:off x="4499992" y="6021288"/>
            <a:ext cx="3960440" cy="461665"/>
          </a:xfrm>
          <a:prstGeom prst="rect">
            <a:avLst/>
          </a:prstGeom>
        </p:spPr>
        <p:txBody>
          <a:bodyPr wrap="square">
            <a:spAutoFit/>
          </a:bodyPr>
          <a:lstStyle/>
          <a:p>
            <a:pPr algn="ctr"/>
            <a:r>
              <a:rPr lang="it-IT" sz="2400" b="1" spc="50" dirty="0" err="1"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Waste</a:t>
            </a:r>
            <a:r>
              <a:rPr lang="it-IT" sz="24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 data </a:t>
            </a:r>
            <a:endParaRPr lang="en-US" sz="24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sp>
        <p:nvSpPr>
          <p:cNvPr id="21" name="Rettangolo 20"/>
          <p:cNvSpPr/>
          <p:nvPr/>
        </p:nvSpPr>
        <p:spPr>
          <a:xfrm>
            <a:off x="4716016" y="3789040"/>
            <a:ext cx="3960440" cy="461665"/>
          </a:xfrm>
          <a:prstGeom prst="rect">
            <a:avLst/>
          </a:prstGeom>
        </p:spPr>
        <p:txBody>
          <a:bodyPr wrap="square">
            <a:spAutoFit/>
          </a:bodyPr>
          <a:lstStyle/>
          <a:p>
            <a:pPr algn="ctr"/>
            <a:r>
              <a:rPr lang="it-IT" sz="24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Packaging data </a:t>
            </a:r>
            <a:endParaRPr lang="en-US" sz="24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sp>
        <p:nvSpPr>
          <p:cNvPr id="22" name="Rettangolo 21"/>
          <p:cNvSpPr/>
          <p:nvPr/>
        </p:nvSpPr>
        <p:spPr>
          <a:xfrm>
            <a:off x="467544" y="6021288"/>
            <a:ext cx="3960440" cy="461665"/>
          </a:xfrm>
          <a:prstGeom prst="rect">
            <a:avLst/>
          </a:prstGeom>
        </p:spPr>
        <p:txBody>
          <a:bodyPr wrap="square">
            <a:spAutoFit/>
          </a:bodyPr>
          <a:lstStyle/>
          <a:p>
            <a:pPr algn="ctr"/>
            <a:r>
              <a:rPr lang="it-IT" sz="24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LCA data </a:t>
            </a:r>
            <a:endParaRPr lang="en-US" sz="24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56272" y="28136"/>
            <a:ext cx="9000000" cy="6732000"/>
          </a:xfrm>
          <a:prstGeom prst="rect">
            <a:avLst/>
          </a:prstGeom>
          <a:solidFill>
            <a:schemeClr val="bg1"/>
          </a:solidFill>
          <a:ln w="95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5" name="Memoria interna 4"/>
          <p:cNvSpPr/>
          <p:nvPr/>
        </p:nvSpPr>
        <p:spPr>
          <a:xfrm>
            <a:off x="0" y="214290"/>
            <a:ext cx="9144000" cy="936000"/>
          </a:xfrm>
          <a:prstGeom prst="flowChartInternalStorag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6512506"/>
            <a:ext cx="9144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err="1" smtClean="0">
                <a:solidFill>
                  <a:schemeClr val="bg1"/>
                </a:solidFill>
              </a:rPr>
              <a:t>Orrin</a:t>
            </a:r>
            <a:r>
              <a:rPr lang="it-IT" sz="1200" dirty="0" smtClean="0">
                <a:solidFill>
                  <a:schemeClr val="bg1"/>
                </a:solidFill>
              </a:rPr>
              <a:t> Cooper -  Antonella </a:t>
            </a:r>
            <a:r>
              <a:rPr lang="it-IT" sz="1200" dirty="0" err="1" smtClean="0">
                <a:solidFill>
                  <a:schemeClr val="bg1"/>
                </a:solidFill>
              </a:rPr>
              <a:t>Petrillo</a:t>
            </a:r>
            <a:r>
              <a:rPr lang="it-IT" sz="1200" dirty="0" smtClean="0">
                <a:solidFill>
                  <a:schemeClr val="bg1"/>
                </a:solidFill>
              </a:rPr>
              <a:t> </a:t>
            </a:r>
            <a:endParaRPr lang="it-IT" sz="1200" dirty="0">
              <a:solidFill>
                <a:schemeClr val="bg1"/>
              </a:solidFill>
            </a:endParaRPr>
          </a:p>
        </p:txBody>
      </p:sp>
      <p:sp>
        <p:nvSpPr>
          <p:cNvPr id="17" name="Rettangolo 16"/>
          <p:cNvSpPr/>
          <p:nvPr/>
        </p:nvSpPr>
        <p:spPr>
          <a:xfrm>
            <a:off x="84408" y="318588"/>
            <a:ext cx="8964000" cy="648072"/>
          </a:xfrm>
          <a:prstGeom prst="rect">
            <a:avLst/>
          </a:prstGeom>
          <a:solidFill>
            <a:schemeClr val="bg1"/>
          </a:solid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0" y="190308"/>
            <a:ext cx="9130792"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it-IT" sz="5400" b="1" spc="150" dirty="0" smtClean="0">
                <a:ln w="11430"/>
                <a:solidFill>
                  <a:schemeClr val="accent1">
                    <a:lumMod val="75000"/>
                  </a:schemeClr>
                </a:solidFill>
                <a:effectLst>
                  <a:outerShdw blurRad="25400" algn="tl" rotWithShape="0">
                    <a:srgbClr val="000000">
                      <a:alpha val="43000"/>
                    </a:srgbClr>
                  </a:outerShdw>
                </a:effectLst>
              </a:rPr>
              <a:t>BOCR </a:t>
            </a:r>
            <a:r>
              <a:rPr lang="it-IT" sz="5400" b="1" spc="150" dirty="0" smtClean="0">
                <a:ln w="11430"/>
                <a:solidFill>
                  <a:schemeClr val="accent1">
                    <a:lumMod val="75000"/>
                  </a:schemeClr>
                </a:solidFill>
                <a:effectLst>
                  <a:outerShdw blurRad="25400" algn="tl" rotWithShape="0">
                    <a:srgbClr val="000000">
                      <a:alpha val="43000"/>
                    </a:srgbClr>
                  </a:outerShdw>
                </a:effectLst>
              </a:rPr>
              <a:t>– Case </a:t>
            </a:r>
            <a:r>
              <a:rPr lang="it-IT" sz="5400" b="1" spc="150" dirty="0" err="1" smtClean="0">
                <a:ln w="11430"/>
                <a:solidFill>
                  <a:schemeClr val="accent1">
                    <a:lumMod val="75000"/>
                  </a:schemeClr>
                </a:solidFill>
                <a:effectLst>
                  <a:outerShdw blurRad="25400" algn="tl" rotWithShape="0">
                    <a:srgbClr val="000000">
                      <a:alpha val="43000"/>
                    </a:srgbClr>
                  </a:outerShdw>
                </a:effectLst>
              </a:rPr>
              <a:t>Study</a:t>
            </a:r>
            <a:endParaRPr lang="it-IT" sz="5400" b="1" spc="150" dirty="0">
              <a:ln w="11430"/>
              <a:solidFill>
                <a:schemeClr val="accent1">
                  <a:lumMod val="75000"/>
                </a:schemeClr>
              </a:solidFill>
              <a:effectLst>
                <a:outerShdw blurRad="25400" algn="tl" rotWithShape="0">
                  <a:srgbClr val="000000">
                    <a:alpha val="43000"/>
                  </a:srgbClr>
                </a:outerShdw>
              </a:effectLst>
            </a:endParaRPr>
          </a:p>
        </p:txBody>
      </p:sp>
      <p:pic>
        <p:nvPicPr>
          <p:cNvPr id="15" name="il_fi" descr="http://www.vector-logos.com/tmb.php?id=72454"/>
          <p:cNvPicPr/>
          <p:nvPr/>
        </p:nvPicPr>
        <p:blipFill>
          <a:blip r:embed="rId3" cstate="print"/>
          <a:srcRect/>
          <a:stretch>
            <a:fillRect/>
          </a:stretch>
        </p:blipFill>
        <p:spPr bwMode="auto">
          <a:xfrm>
            <a:off x="8172400" y="348985"/>
            <a:ext cx="612000" cy="612000"/>
          </a:xfrm>
          <a:prstGeom prst="rect">
            <a:avLst/>
          </a:prstGeom>
          <a:noFill/>
          <a:ln w="9525">
            <a:noFill/>
            <a:miter lim="800000"/>
            <a:headEnd/>
            <a:tailEnd/>
          </a:ln>
        </p:spPr>
      </p:pic>
      <p:pic>
        <p:nvPicPr>
          <p:cNvPr id="20" name="Immagine 19" descr="studiorum universitas casinas"/>
          <p:cNvPicPr/>
          <p:nvPr/>
        </p:nvPicPr>
        <p:blipFill>
          <a:blip r:embed="rId4" cstate="print"/>
          <a:srcRect/>
          <a:stretch>
            <a:fillRect/>
          </a:stretch>
        </p:blipFill>
        <p:spPr bwMode="auto">
          <a:xfrm>
            <a:off x="251520" y="332656"/>
            <a:ext cx="612000" cy="612000"/>
          </a:xfrm>
          <a:prstGeom prst="rect">
            <a:avLst/>
          </a:prstGeom>
          <a:noFill/>
          <a:ln w="9525">
            <a:noFill/>
            <a:miter lim="800000"/>
            <a:headEnd/>
            <a:tailEnd/>
          </a:ln>
        </p:spPr>
      </p:pic>
      <p:pic>
        <p:nvPicPr>
          <p:cNvPr id="24578" name="Picture 2"/>
          <p:cNvPicPr>
            <a:picLocks noChangeAspect="1" noChangeArrowheads="1"/>
          </p:cNvPicPr>
          <p:nvPr/>
        </p:nvPicPr>
        <p:blipFill>
          <a:blip r:embed="rId5" cstate="print"/>
          <a:srcRect/>
          <a:stretch>
            <a:fillRect/>
          </a:stretch>
        </p:blipFill>
        <p:spPr bwMode="auto">
          <a:xfrm>
            <a:off x="323528" y="2038349"/>
            <a:ext cx="8547580" cy="35791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56272" y="28136"/>
            <a:ext cx="9000000" cy="6732000"/>
          </a:xfrm>
          <a:prstGeom prst="rect">
            <a:avLst/>
          </a:prstGeom>
          <a:solidFill>
            <a:schemeClr val="bg1"/>
          </a:solidFill>
          <a:ln w="95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5" name="Memoria interna 4"/>
          <p:cNvSpPr/>
          <p:nvPr/>
        </p:nvSpPr>
        <p:spPr>
          <a:xfrm>
            <a:off x="0" y="214290"/>
            <a:ext cx="9144000" cy="936000"/>
          </a:xfrm>
          <a:prstGeom prst="flowChartInternalStorag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6512506"/>
            <a:ext cx="9144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err="1" smtClean="0">
                <a:solidFill>
                  <a:schemeClr val="bg1"/>
                </a:solidFill>
              </a:rPr>
              <a:t>Orrin</a:t>
            </a:r>
            <a:r>
              <a:rPr lang="it-IT" sz="1200" dirty="0" smtClean="0">
                <a:solidFill>
                  <a:schemeClr val="bg1"/>
                </a:solidFill>
              </a:rPr>
              <a:t> Cooper -  Antonella </a:t>
            </a:r>
            <a:r>
              <a:rPr lang="it-IT" sz="1200" dirty="0" err="1" smtClean="0">
                <a:solidFill>
                  <a:schemeClr val="bg1"/>
                </a:solidFill>
              </a:rPr>
              <a:t>Petrillo</a:t>
            </a:r>
            <a:r>
              <a:rPr lang="it-IT" sz="1200" dirty="0" smtClean="0">
                <a:solidFill>
                  <a:schemeClr val="bg1"/>
                </a:solidFill>
              </a:rPr>
              <a:t> </a:t>
            </a:r>
            <a:endParaRPr lang="it-IT" sz="1200" dirty="0">
              <a:solidFill>
                <a:schemeClr val="bg1"/>
              </a:solidFill>
            </a:endParaRPr>
          </a:p>
        </p:txBody>
      </p:sp>
      <p:sp>
        <p:nvSpPr>
          <p:cNvPr id="17" name="Rettangolo 16"/>
          <p:cNvSpPr/>
          <p:nvPr/>
        </p:nvSpPr>
        <p:spPr>
          <a:xfrm>
            <a:off x="84408" y="318588"/>
            <a:ext cx="8964000" cy="648072"/>
          </a:xfrm>
          <a:prstGeom prst="rect">
            <a:avLst/>
          </a:prstGeom>
          <a:solidFill>
            <a:schemeClr val="bg1"/>
          </a:solid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0" y="190308"/>
            <a:ext cx="9130792"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it-IT" sz="5400" b="1" spc="150" dirty="0" smtClean="0">
                <a:ln w="11430"/>
                <a:solidFill>
                  <a:schemeClr val="accent1">
                    <a:lumMod val="75000"/>
                  </a:schemeClr>
                </a:solidFill>
                <a:effectLst>
                  <a:outerShdw blurRad="25400" algn="tl" rotWithShape="0">
                    <a:srgbClr val="000000">
                      <a:alpha val="43000"/>
                    </a:srgbClr>
                  </a:outerShdw>
                </a:effectLst>
              </a:rPr>
              <a:t>BOCR </a:t>
            </a:r>
            <a:r>
              <a:rPr lang="it-IT" sz="5400" b="1" spc="150" dirty="0" smtClean="0">
                <a:ln w="11430"/>
                <a:solidFill>
                  <a:schemeClr val="accent1">
                    <a:lumMod val="75000"/>
                  </a:schemeClr>
                </a:solidFill>
                <a:effectLst>
                  <a:outerShdw blurRad="25400" algn="tl" rotWithShape="0">
                    <a:srgbClr val="000000">
                      <a:alpha val="43000"/>
                    </a:srgbClr>
                  </a:outerShdw>
                </a:effectLst>
              </a:rPr>
              <a:t>- Case </a:t>
            </a:r>
            <a:r>
              <a:rPr lang="it-IT" sz="5400" b="1" spc="150" dirty="0" err="1" smtClean="0">
                <a:ln w="11430"/>
                <a:solidFill>
                  <a:schemeClr val="accent1">
                    <a:lumMod val="75000"/>
                  </a:schemeClr>
                </a:solidFill>
                <a:effectLst>
                  <a:outerShdw blurRad="25400" algn="tl" rotWithShape="0">
                    <a:srgbClr val="000000">
                      <a:alpha val="43000"/>
                    </a:srgbClr>
                  </a:outerShdw>
                </a:effectLst>
              </a:rPr>
              <a:t>Study</a:t>
            </a:r>
            <a:endParaRPr lang="it-IT" sz="5400" b="1" spc="150" dirty="0">
              <a:ln w="11430"/>
              <a:solidFill>
                <a:schemeClr val="accent1">
                  <a:lumMod val="75000"/>
                </a:schemeClr>
              </a:solidFill>
              <a:effectLst>
                <a:outerShdw blurRad="25400" algn="tl" rotWithShape="0">
                  <a:srgbClr val="000000">
                    <a:alpha val="43000"/>
                  </a:srgbClr>
                </a:outerShdw>
              </a:effectLst>
            </a:endParaRPr>
          </a:p>
        </p:txBody>
      </p:sp>
      <p:pic>
        <p:nvPicPr>
          <p:cNvPr id="15" name="il_fi" descr="http://www.vector-logos.com/tmb.php?id=72454"/>
          <p:cNvPicPr/>
          <p:nvPr/>
        </p:nvPicPr>
        <p:blipFill>
          <a:blip r:embed="rId3" cstate="print"/>
          <a:srcRect/>
          <a:stretch>
            <a:fillRect/>
          </a:stretch>
        </p:blipFill>
        <p:spPr bwMode="auto">
          <a:xfrm>
            <a:off x="8172400" y="348985"/>
            <a:ext cx="612000" cy="612000"/>
          </a:xfrm>
          <a:prstGeom prst="rect">
            <a:avLst/>
          </a:prstGeom>
          <a:noFill/>
          <a:ln w="9525">
            <a:noFill/>
            <a:miter lim="800000"/>
            <a:headEnd/>
            <a:tailEnd/>
          </a:ln>
        </p:spPr>
      </p:pic>
      <p:pic>
        <p:nvPicPr>
          <p:cNvPr id="20" name="Immagine 19" descr="studiorum universitas casinas"/>
          <p:cNvPicPr/>
          <p:nvPr/>
        </p:nvPicPr>
        <p:blipFill>
          <a:blip r:embed="rId4" cstate="print"/>
          <a:srcRect/>
          <a:stretch>
            <a:fillRect/>
          </a:stretch>
        </p:blipFill>
        <p:spPr bwMode="auto">
          <a:xfrm>
            <a:off x="251520" y="332656"/>
            <a:ext cx="612000" cy="612000"/>
          </a:xfrm>
          <a:prstGeom prst="rect">
            <a:avLst/>
          </a:prstGeom>
          <a:noFill/>
          <a:ln w="9525">
            <a:noFill/>
            <a:miter lim="800000"/>
            <a:headEnd/>
            <a:tailEnd/>
          </a:ln>
        </p:spPr>
      </p:pic>
      <p:pic>
        <p:nvPicPr>
          <p:cNvPr id="25602" name="Picture 2"/>
          <p:cNvPicPr>
            <a:picLocks noChangeAspect="1" noChangeArrowheads="1"/>
          </p:cNvPicPr>
          <p:nvPr/>
        </p:nvPicPr>
        <p:blipFill>
          <a:blip r:embed="rId5" cstate="print"/>
          <a:srcRect/>
          <a:stretch>
            <a:fillRect/>
          </a:stretch>
        </p:blipFill>
        <p:spPr bwMode="auto">
          <a:xfrm>
            <a:off x="323528" y="1340768"/>
            <a:ext cx="2145372" cy="2880000"/>
          </a:xfrm>
          <a:prstGeom prst="rect">
            <a:avLst/>
          </a:prstGeom>
          <a:noFill/>
          <a:ln w="9525">
            <a:noFill/>
            <a:miter lim="800000"/>
            <a:headEnd/>
            <a:tailEnd/>
          </a:ln>
        </p:spPr>
      </p:pic>
      <p:pic>
        <p:nvPicPr>
          <p:cNvPr id="25603" name="Picture 3"/>
          <p:cNvPicPr>
            <a:picLocks noChangeAspect="1" noChangeArrowheads="1"/>
          </p:cNvPicPr>
          <p:nvPr/>
        </p:nvPicPr>
        <p:blipFill>
          <a:blip r:embed="rId6" cstate="print"/>
          <a:srcRect/>
          <a:stretch>
            <a:fillRect/>
          </a:stretch>
        </p:blipFill>
        <p:spPr bwMode="auto">
          <a:xfrm>
            <a:off x="2555776" y="1844824"/>
            <a:ext cx="1937819" cy="2880000"/>
          </a:xfrm>
          <a:prstGeom prst="rect">
            <a:avLst/>
          </a:prstGeom>
          <a:noFill/>
          <a:ln w="9525">
            <a:noFill/>
            <a:miter lim="800000"/>
            <a:headEnd/>
            <a:tailEnd/>
          </a:ln>
        </p:spPr>
      </p:pic>
      <p:pic>
        <p:nvPicPr>
          <p:cNvPr id="25604" name="Picture 4"/>
          <p:cNvPicPr>
            <a:picLocks noChangeAspect="1" noChangeArrowheads="1"/>
          </p:cNvPicPr>
          <p:nvPr/>
        </p:nvPicPr>
        <p:blipFill>
          <a:blip r:embed="rId7" cstate="print"/>
          <a:srcRect/>
          <a:stretch>
            <a:fillRect/>
          </a:stretch>
        </p:blipFill>
        <p:spPr bwMode="auto">
          <a:xfrm>
            <a:off x="4644008" y="2348880"/>
            <a:ext cx="1955473" cy="2880000"/>
          </a:xfrm>
          <a:prstGeom prst="rect">
            <a:avLst/>
          </a:prstGeom>
          <a:noFill/>
          <a:ln w="9525">
            <a:noFill/>
            <a:miter lim="800000"/>
            <a:headEnd/>
            <a:tailEnd/>
          </a:ln>
        </p:spPr>
      </p:pic>
      <p:pic>
        <p:nvPicPr>
          <p:cNvPr id="25605" name="Picture 5"/>
          <p:cNvPicPr>
            <a:picLocks noChangeAspect="1" noChangeArrowheads="1"/>
          </p:cNvPicPr>
          <p:nvPr/>
        </p:nvPicPr>
        <p:blipFill>
          <a:blip r:embed="rId8" cstate="print"/>
          <a:srcRect/>
          <a:stretch>
            <a:fillRect/>
          </a:stretch>
        </p:blipFill>
        <p:spPr bwMode="auto">
          <a:xfrm>
            <a:off x="6732240" y="3140968"/>
            <a:ext cx="1949644" cy="2880000"/>
          </a:xfrm>
          <a:prstGeom prst="rect">
            <a:avLst/>
          </a:prstGeom>
          <a:noFill/>
          <a:ln w="9525">
            <a:noFill/>
            <a:miter lim="800000"/>
            <a:headEnd/>
            <a:tailEnd/>
          </a:ln>
        </p:spPr>
      </p:pic>
      <p:sp>
        <p:nvSpPr>
          <p:cNvPr id="14" name="Rettangolo 13"/>
          <p:cNvSpPr/>
          <p:nvPr/>
        </p:nvSpPr>
        <p:spPr>
          <a:xfrm>
            <a:off x="323528" y="4221088"/>
            <a:ext cx="2016224" cy="461665"/>
          </a:xfrm>
          <a:prstGeom prst="rect">
            <a:avLst/>
          </a:prstGeom>
        </p:spPr>
        <p:txBody>
          <a:bodyPr wrap="square">
            <a:spAutoFit/>
          </a:bodyPr>
          <a:lstStyle/>
          <a:p>
            <a:pPr lvl="0" algn="ctr"/>
            <a:r>
              <a:rPr lang="it-IT" sz="2400" b="1" spc="50" dirty="0" err="1"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Benefits</a:t>
            </a:r>
            <a:endParaRPr lang="en-US" sz="24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sp>
        <p:nvSpPr>
          <p:cNvPr id="19" name="Rettangolo 18"/>
          <p:cNvSpPr/>
          <p:nvPr/>
        </p:nvSpPr>
        <p:spPr>
          <a:xfrm>
            <a:off x="2195736" y="4725144"/>
            <a:ext cx="2160240" cy="461665"/>
          </a:xfrm>
          <a:prstGeom prst="rect">
            <a:avLst/>
          </a:prstGeom>
        </p:spPr>
        <p:txBody>
          <a:bodyPr wrap="square">
            <a:spAutoFit/>
          </a:bodyPr>
          <a:lstStyle/>
          <a:p>
            <a:pPr lvl="0" algn="ctr"/>
            <a:r>
              <a:rPr lang="it-IT" sz="2400" b="1" spc="50" dirty="0" err="1"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Opportunities</a:t>
            </a:r>
            <a:endParaRPr lang="en-US" sz="24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sp>
        <p:nvSpPr>
          <p:cNvPr id="21" name="Rettangolo 20"/>
          <p:cNvSpPr/>
          <p:nvPr/>
        </p:nvSpPr>
        <p:spPr>
          <a:xfrm>
            <a:off x="4572000" y="5301208"/>
            <a:ext cx="2016224" cy="461665"/>
          </a:xfrm>
          <a:prstGeom prst="rect">
            <a:avLst/>
          </a:prstGeom>
        </p:spPr>
        <p:txBody>
          <a:bodyPr wrap="square">
            <a:spAutoFit/>
          </a:bodyPr>
          <a:lstStyle/>
          <a:p>
            <a:pPr lvl="0" algn="ctr"/>
            <a:r>
              <a:rPr lang="it-IT" sz="2400" b="1" spc="50" dirty="0" err="1"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Costs</a:t>
            </a:r>
            <a:endParaRPr lang="en-US" sz="24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sp>
        <p:nvSpPr>
          <p:cNvPr id="22" name="Rettangolo 21"/>
          <p:cNvSpPr/>
          <p:nvPr/>
        </p:nvSpPr>
        <p:spPr>
          <a:xfrm>
            <a:off x="6732240" y="5949280"/>
            <a:ext cx="2016224" cy="461665"/>
          </a:xfrm>
          <a:prstGeom prst="rect">
            <a:avLst/>
          </a:prstGeom>
        </p:spPr>
        <p:txBody>
          <a:bodyPr wrap="square">
            <a:spAutoFit/>
          </a:bodyPr>
          <a:lstStyle/>
          <a:p>
            <a:pPr lvl="0" algn="ctr"/>
            <a:r>
              <a:rPr lang="it-IT" sz="2400" b="1" spc="50" dirty="0" err="1"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Risks</a:t>
            </a:r>
            <a:endParaRPr lang="en-US" sz="24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56272" y="28136"/>
            <a:ext cx="9000000" cy="6732000"/>
          </a:xfrm>
          <a:prstGeom prst="rect">
            <a:avLst/>
          </a:prstGeom>
          <a:solidFill>
            <a:schemeClr val="bg1"/>
          </a:solidFill>
          <a:ln w="95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5" name="Memoria interna 4"/>
          <p:cNvSpPr/>
          <p:nvPr/>
        </p:nvSpPr>
        <p:spPr>
          <a:xfrm>
            <a:off x="0" y="214290"/>
            <a:ext cx="9144000" cy="936000"/>
          </a:xfrm>
          <a:prstGeom prst="flowChartInternalStorag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6512506"/>
            <a:ext cx="9144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err="1" smtClean="0">
                <a:solidFill>
                  <a:schemeClr val="bg1"/>
                </a:solidFill>
              </a:rPr>
              <a:t>Orrin</a:t>
            </a:r>
            <a:r>
              <a:rPr lang="it-IT" sz="1200" dirty="0" smtClean="0">
                <a:solidFill>
                  <a:schemeClr val="bg1"/>
                </a:solidFill>
              </a:rPr>
              <a:t> Cooper -  Antonella </a:t>
            </a:r>
            <a:r>
              <a:rPr lang="it-IT" sz="1200" dirty="0" err="1" smtClean="0">
                <a:solidFill>
                  <a:schemeClr val="bg1"/>
                </a:solidFill>
              </a:rPr>
              <a:t>Petrillo</a:t>
            </a:r>
            <a:r>
              <a:rPr lang="it-IT" sz="1200" dirty="0" smtClean="0">
                <a:solidFill>
                  <a:schemeClr val="bg1"/>
                </a:solidFill>
              </a:rPr>
              <a:t> </a:t>
            </a:r>
            <a:endParaRPr lang="it-IT" sz="1200" dirty="0">
              <a:solidFill>
                <a:schemeClr val="bg1"/>
              </a:solidFill>
            </a:endParaRPr>
          </a:p>
        </p:txBody>
      </p:sp>
      <p:sp>
        <p:nvSpPr>
          <p:cNvPr id="17" name="Rettangolo 16"/>
          <p:cNvSpPr/>
          <p:nvPr/>
        </p:nvSpPr>
        <p:spPr>
          <a:xfrm>
            <a:off x="84408" y="318588"/>
            <a:ext cx="8964000" cy="648072"/>
          </a:xfrm>
          <a:prstGeom prst="rect">
            <a:avLst/>
          </a:prstGeom>
          <a:solidFill>
            <a:schemeClr val="bg1"/>
          </a:solid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0" y="190308"/>
            <a:ext cx="9130792"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it-IT" sz="5400" b="1" spc="150" dirty="0" err="1" smtClean="0">
                <a:ln w="11430"/>
                <a:solidFill>
                  <a:schemeClr val="accent1">
                    <a:lumMod val="75000"/>
                  </a:schemeClr>
                </a:solidFill>
                <a:effectLst>
                  <a:outerShdw blurRad="25400" algn="tl" rotWithShape="0">
                    <a:srgbClr val="000000">
                      <a:alpha val="43000"/>
                    </a:srgbClr>
                  </a:outerShdw>
                </a:effectLst>
              </a:rPr>
              <a:t>Benefits</a:t>
            </a:r>
            <a:r>
              <a:rPr lang="it-IT" sz="5400" b="1" spc="150" dirty="0" smtClean="0">
                <a:ln w="11430"/>
                <a:solidFill>
                  <a:schemeClr val="accent1">
                    <a:lumMod val="75000"/>
                  </a:schemeClr>
                </a:solidFill>
                <a:effectLst>
                  <a:outerShdw blurRad="25400" algn="tl" rotWithShape="0">
                    <a:srgbClr val="000000">
                      <a:alpha val="43000"/>
                    </a:srgbClr>
                  </a:outerShdw>
                </a:effectLst>
              </a:rPr>
              <a:t> - Case </a:t>
            </a:r>
            <a:r>
              <a:rPr lang="it-IT" sz="5400" b="1" spc="150" dirty="0" err="1" smtClean="0">
                <a:ln w="11430"/>
                <a:solidFill>
                  <a:schemeClr val="accent1">
                    <a:lumMod val="75000"/>
                  </a:schemeClr>
                </a:solidFill>
                <a:effectLst>
                  <a:outerShdw blurRad="25400" algn="tl" rotWithShape="0">
                    <a:srgbClr val="000000">
                      <a:alpha val="43000"/>
                    </a:srgbClr>
                  </a:outerShdw>
                </a:effectLst>
              </a:rPr>
              <a:t>Study</a:t>
            </a:r>
            <a:endParaRPr lang="it-IT" sz="5400" b="1" spc="150" dirty="0">
              <a:ln w="11430"/>
              <a:solidFill>
                <a:schemeClr val="accent1">
                  <a:lumMod val="75000"/>
                </a:schemeClr>
              </a:solidFill>
              <a:effectLst>
                <a:outerShdw blurRad="25400" algn="tl" rotWithShape="0">
                  <a:srgbClr val="000000">
                    <a:alpha val="43000"/>
                  </a:srgbClr>
                </a:outerShdw>
              </a:effectLst>
            </a:endParaRPr>
          </a:p>
        </p:txBody>
      </p:sp>
      <p:pic>
        <p:nvPicPr>
          <p:cNvPr id="15" name="il_fi" descr="http://www.vector-logos.com/tmb.php?id=72454"/>
          <p:cNvPicPr/>
          <p:nvPr/>
        </p:nvPicPr>
        <p:blipFill>
          <a:blip r:embed="rId3" cstate="print"/>
          <a:srcRect/>
          <a:stretch>
            <a:fillRect/>
          </a:stretch>
        </p:blipFill>
        <p:spPr bwMode="auto">
          <a:xfrm>
            <a:off x="8172400" y="348985"/>
            <a:ext cx="612000" cy="612000"/>
          </a:xfrm>
          <a:prstGeom prst="rect">
            <a:avLst/>
          </a:prstGeom>
          <a:noFill/>
          <a:ln w="9525">
            <a:noFill/>
            <a:miter lim="800000"/>
            <a:headEnd/>
            <a:tailEnd/>
          </a:ln>
        </p:spPr>
      </p:pic>
      <p:pic>
        <p:nvPicPr>
          <p:cNvPr id="20" name="Immagine 19" descr="studiorum universitas casinas"/>
          <p:cNvPicPr/>
          <p:nvPr/>
        </p:nvPicPr>
        <p:blipFill>
          <a:blip r:embed="rId4" cstate="print"/>
          <a:srcRect/>
          <a:stretch>
            <a:fillRect/>
          </a:stretch>
        </p:blipFill>
        <p:spPr bwMode="auto">
          <a:xfrm>
            <a:off x="251520" y="332656"/>
            <a:ext cx="612000" cy="612000"/>
          </a:xfrm>
          <a:prstGeom prst="rect">
            <a:avLst/>
          </a:prstGeom>
          <a:noFill/>
          <a:ln w="9525">
            <a:noFill/>
            <a:miter lim="800000"/>
            <a:headEnd/>
            <a:tailEnd/>
          </a:ln>
        </p:spPr>
      </p:pic>
      <p:pic>
        <p:nvPicPr>
          <p:cNvPr id="26626" name="Picture 2"/>
          <p:cNvPicPr>
            <a:picLocks noChangeAspect="1" noChangeArrowheads="1"/>
          </p:cNvPicPr>
          <p:nvPr/>
        </p:nvPicPr>
        <p:blipFill>
          <a:blip r:embed="rId5" cstate="print"/>
          <a:srcRect/>
          <a:stretch>
            <a:fillRect/>
          </a:stretch>
        </p:blipFill>
        <p:spPr bwMode="auto">
          <a:xfrm>
            <a:off x="229145" y="2132856"/>
            <a:ext cx="8553909" cy="3744416"/>
          </a:xfrm>
          <a:prstGeom prst="rect">
            <a:avLst/>
          </a:prstGeom>
          <a:noFill/>
          <a:ln w="9525">
            <a:noFill/>
            <a:miter lim="800000"/>
            <a:headEnd/>
            <a:tailEnd/>
          </a:ln>
        </p:spPr>
      </p:pic>
      <p:sp>
        <p:nvSpPr>
          <p:cNvPr id="13" name="Rettangolo 12"/>
          <p:cNvSpPr/>
          <p:nvPr/>
        </p:nvSpPr>
        <p:spPr>
          <a:xfrm>
            <a:off x="179512" y="1196752"/>
            <a:ext cx="8645138" cy="830997"/>
          </a:xfrm>
          <a:prstGeom prst="rect">
            <a:avLst/>
          </a:prstGeom>
        </p:spPr>
        <p:txBody>
          <a:bodyPr wrap="square">
            <a:spAutoFit/>
          </a:bodyPr>
          <a:lstStyle/>
          <a:p>
            <a:pPr lvl="0" algn="ctr"/>
            <a:r>
              <a:rPr lang="it-IT" sz="4800" b="1" spc="50" dirty="0" err="1"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Economic</a:t>
            </a:r>
            <a:endParaRPr lang="en-US" sz="48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56272" y="28136"/>
            <a:ext cx="9000000" cy="6732000"/>
          </a:xfrm>
          <a:prstGeom prst="rect">
            <a:avLst/>
          </a:prstGeom>
          <a:solidFill>
            <a:schemeClr val="bg1"/>
          </a:solidFill>
          <a:ln w="95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5" name="Memoria interna 4"/>
          <p:cNvSpPr/>
          <p:nvPr/>
        </p:nvSpPr>
        <p:spPr>
          <a:xfrm>
            <a:off x="0" y="214290"/>
            <a:ext cx="9144000" cy="936000"/>
          </a:xfrm>
          <a:prstGeom prst="flowChartInternalStorag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6512506"/>
            <a:ext cx="9144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err="1" smtClean="0">
                <a:solidFill>
                  <a:schemeClr val="bg1"/>
                </a:solidFill>
              </a:rPr>
              <a:t>Orrin</a:t>
            </a:r>
            <a:r>
              <a:rPr lang="it-IT" sz="1200" dirty="0" smtClean="0">
                <a:solidFill>
                  <a:schemeClr val="bg1"/>
                </a:solidFill>
              </a:rPr>
              <a:t> Cooper -  Antonella </a:t>
            </a:r>
            <a:r>
              <a:rPr lang="it-IT" sz="1200" dirty="0" err="1" smtClean="0">
                <a:solidFill>
                  <a:schemeClr val="bg1"/>
                </a:solidFill>
              </a:rPr>
              <a:t>Petrillo</a:t>
            </a:r>
            <a:r>
              <a:rPr lang="it-IT" sz="1200" dirty="0" smtClean="0">
                <a:solidFill>
                  <a:schemeClr val="bg1"/>
                </a:solidFill>
              </a:rPr>
              <a:t> </a:t>
            </a:r>
            <a:endParaRPr lang="it-IT" sz="1200" dirty="0">
              <a:solidFill>
                <a:schemeClr val="bg1"/>
              </a:solidFill>
            </a:endParaRPr>
          </a:p>
        </p:txBody>
      </p:sp>
      <p:sp>
        <p:nvSpPr>
          <p:cNvPr id="17" name="Rettangolo 16"/>
          <p:cNvSpPr/>
          <p:nvPr/>
        </p:nvSpPr>
        <p:spPr>
          <a:xfrm>
            <a:off x="84408" y="318588"/>
            <a:ext cx="8964000" cy="648072"/>
          </a:xfrm>
          <a:prstGeom prst="rect">
            <a:avLst/>
          </a:prstGeom>
          <a:solidFill>
            <a:schemeClr val="bg1"/>
          </a:solid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0" y="190308"/>
            <a:ext cx="9130792"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it-IT" sz="5400" b="1" spc="150" dirty="0" err="1" smtClean="0">
                <a:ln w="11430"/>
                <a:solidFill>
                  <a:schemeClr val="accent1">
                    <a:lumMod val="75000"/>
                  </a:schemeClr>
                </a:solidFill>
                <a:effectLst>
                  <a:outerShdw blurRad="25400" algn="tl" rotWithShape="0">
                    <a:srgbClr val="000000">
                      <a:alpha val="43000"/>
                    </a:srgbClr>
                  </a:outerShdw>
                </a:effectLst>
              </a:rPr>
              <a:t>Benefits</a:t>
            </a:r>
            <a:r>
              <a:rPr lang="it-IT" sz="5400" b="1" spc="150" dirty="0" smtClean="0">
                <a:ln w="11430"/>
                <a:solidFill>
                  <a:schemeClr val="accent1">
                    <a:lumMod val="75000"/>
                  </a:schemeClr>
                </a:solidFill>
                <a:effectLst>
                  <a:outerShdw blurRad="25400" algn="tl" rotWithShape="0">
                    <a:srgbClr val="000000">
                      <a:alpha val="43000"/>
                    </a:srgbClr>
                  </a:outerShdw>
                </a:effectLst>
              </a:rPr>
              <a:t> - Case </a:t>
            </a:r>
            <a:r>
              <a:rPr lang="it-IT" sz="5400" b="1" spc="150" dirty="0" err="1" smtClean="0">
                <a:ln w="11430"/>
                <a:solidFill>
                  <a:schemeClr val="accent1">
                    <a:lumMod val="75000"/>
                  </a:schemeClr>
                </a:solidFill>
                <a:effectLst>
                  <a:outerShdw blurRad="25400" algn="tl" rotWithShape="0">
                    <a:srgbClr val="000000">
                      <a:alpha val="43000"/>
                    </a:srgbClr>
                  </a:outerShdw>
                </a:effectLst>
              </a:rPr>
              <a:t>Study</a:t>
            </a:r>
            <a:endParaRPr lang="it-IT" sz="5400" b="1" spc="150" dirty="0">
              <a:ln w="11430"/>
              <a:solidFill>
                <a:schemeClr val="accent1">
                  <a:lumMod val="75000"/>
                </a:schemeClr>
              </a:solidFill>
              <a:effectLst>
                <a:outerShdw blurRad="25400" algn="tl" rotWithShape="0">
                  <a:srgbClr val="000000">
                    <a:alpha val="43000"/>
                  </a:srgbClr>
                </a:outerShdw>
              </a:effectLst>
            </a:endParaRPr>
          </a:p>
        </p:txBody>
      </p:sp>
      <p:pic>
        <p:nvPicPr>
          <p:cNvPr id="15" name="il_fi" descr="http://www.vector-logos.com/tmb.php?id=72454"/>
          <p:cNvPicPr/>
          <p:nvPr/>
        </p:nvPicPr>
        <p:blipFill>
          <a:blip r:embed="rId3" cstate="print"/>
          <a:srcRect/>
          <a:stretch>
            <a:fillRect/>
          </a:stretch>
        </p:blipFill>
        <p:spPr bwMode="auto">
          <a:xfrm>
            <a:off x="8172400" y="348985"/>
            <a:ext cx="612000" cy="612000"/>
          </a:xfrm>
          <a:prstGeom prst="rect">
            <a:avLst/>
          </a:prstGeom>
          <a:noFill/>
          <a:ln w="9525">
            <a:noFill/>
            <a:miter lim="800000"/>
            <a:headEnd/>
            <a:tailEnd/>
          </a:ln>
        </p:spPr>
      </p:pic>
      <p:pic>
        <p:nvPicPr>
          <p:cNvPr id="20" name="Immagine 19" descr="studiorum universitas casinas"/>
          <p:cNvPicPr/>
          <p:nvPr/>
        </p:nvPicPr>
        <p:blipFill>
          <a:blip r:embed="rId4" cstate="print"/>
          <a:srcRect/>
          <a:stretch>
            <a:fillRect/>
          </a:stretch>
        </p:blipFill>
        <p:spPr bwMode="auto">
          <a:xfrm>
            <a:off x="251520" y="332656"/>
            <a:ext cx="612000" cy="612000"/>
          </a:xfrm>
          <a:prstGeom prst="rect">
            <a:avLst/>
          </a:prstGeom>
          <a:noFill/>
          <a:ln w="9525">
            <a:noFill/>
            <a:miter lim="800000"/>
            <a:headEnd/>
            <a:tailEnd/>
          </a:ln>
        </p:spPr>
      </p:pic>
      <p:pic>
        <p:nvPicPr>
          <p:cNvPr id="26627" name="Picture 3"/>
          <p:cNvPicPr>
            <a:picLocks noChangeAspect="1" noChangeArrowheads="1"/>
          </p:cNvPicPr>
          <p:nvPr/>
        </p:nvPicPr>
        <p:blipFill>
          <a:blip r:embed="rId5" cstate="print"/>
          <a:srcRect/>
          <a:stretch>
            <a:fillRect/>
          </a:stretch>
        </p:blipFill>
        <p:spPr bwMode="auto">
          <a:xfrm>
            <a:off x="395536" y="2780928"/>
            <a:ext cx="8216969" cy="2952328"/>
          </a:xfrm>
          <a:prstGeom prst="rect">
            <a:avLst/>
          </a:prstGeom>
          <a:noFill/>
          <a:ln w="9525">
            <a:noFill/>
            <a:miter lim="800000"/>
            <a:headEnd/>
            <a:tailEnd/>
          </a:ln>
        </p:spPr>
      </p:pic>
      <p:sp>
        <p:nvSpPr>
          <p:cNvPr id="12" name="Rettangolo 11"/>
          <p:cNvSpPr/>
          <p:nvPr/>
        </p:nvSpPr>
        <p:spPr>
          <a:xfrm>
            <a:off x="179512" y="1196752"/>
            <a:ext cx="8645138" cy="830997"/>
          </a:xfrm>
          <a:prstGeom prst="rect">
            <a:avLst/>
          </a:prstGeom>
        </p:spPr>
        <p:txBody>
          <a:bodyPr wrap="square">
            <a:spAutoFit/>
          </a:bodyPr>
          <a:lstStyle/>
          <a:p>
            <a:pPr lvl="0" algn="ctr"/>
            <a:r>
              <a:rPr lang="it-IT" sz="4800" b="1" spc="50" dirty="0" err="1"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Environmental</a:t>
            </a:r>
            <a:endParaRPr lang="en-US" sz="48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sp>
        <p:nvSpPr>
          <p:cNvPr id="11" name="Ovale 10"/>
          <p:cNvSpPr/>
          <p:nvPr/>
        </p:nvSpPr>
        <p:spPr>
          <a:xfrm>
            <a:off x="4139952" y="2060848"/>
            <a:ext cx="4752528" cy="4032448"/>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251520" y="5229200"/>
            <a:ext cx="4248472" cy="1200329"/>
          </a:xfrm>
          <a:prstGeom prst="rect">
            <a:avLst/>
          </a:prstGeom>
          <a:noFill/>
        </p:spPr>
        <p:txBody>
          <a:bodyPr wrap="square" rtlCol="0">
            <a:spAutoFit/>
          </a:bodyPr>
          <a:lstStyle/>
          <a:p>
            <a:r>
              <a:rPr lang="it-IT" b="1" dirty="0" smtClean="0">
                <a:solidFill>
                  <a:srgbClr val="C00000"/>
                </a:solidFill>
              </a:rPr>
              <a:t>ISO 14000 </a:t>
            </a:r>
            <a:r>
              <a:rPr lang="it-IT" b="1" dirty="0" err="1" smtClean="0">
                <a:solidFill>
                  <a:srgbClr val="C00000"/>
                </a:solidFill>
              </a:rPr>
              <a:t>Standards</a:t>
            </a:r>
            <a:endParaRPr lang="it-IT" b="1" dirty="0" smtClean="0">
              <a:solidFill>
                <a:srgbClr val="C00000"/>
              </a:solidFill>
            </a:endParaRPr>
          </a:p>
          <a:p>
            <a:r>
              <a:rPr lang="it-IT" dirty="0" smtClean="0"/>
              <a:t>MPI: Management Performance </a:t>
            </a:r>
            <a:r>
              <a:rPr lang="it-IT" dirty="0" err="1" smtClean="0"/>
              <a:t>Indicators</a:t>
            </a:r>
            <a:endParaRPr lang="it-IT" dirty="0" smtClean="0"/>
          </a:p>
          <a:p>
            <a:r>
              <a:rPr lang="it-IT" dirty="0" smtClean="0"/>
              <a:t>ECI:   </a:t>
            </a:r>
            <a:r>
              <a:rPr lang="it-IT" dirty="0" err="1" smtClean="0"/>
              <a:t>Environmental</a:t>
            </a:r>
            <a:r>
              <a:rPr lang="it-IT" dirty="0" smtClean="0"/>
              <a:t> </a:t>
            </a:r>
            <a:r>
              <a:rPr lang="it-IT" dirty="0" err="1" smtClean="0"/>
              <a:t>Condition</a:t>
            </a:r>
            <a:r>
              <a:rPr lang="it-IT" dirty="0" smtClean="0"/>
              <a:t> </a:t>
            </a:r>
            <a:r>
              <a:rPr lang="it-IT" dirty="0" err="1" smtClean="0"/>
              <a:t>Indicators</a:t>
            </a:r>
            <a:endParaRPr lang="it-IT" dirty="0" smtClean="0"/>
          </a:p>
          <a:p>
            <a:r>
              <a:rPr lang="it-IT" dirty="0" smtClean="0"/>
              <a:t>OPI:  </a:t>
            </a:r>
            <a:r>
              <a:rPr lang="it-IT" dirty="0" err="1" smtClean="0"/>
              <a:t>Operational</a:t>
            </a:r>
            <a:r>
              <a:rPr lang="it-IT" dirty="0" smtClean="0"/>
              <a:t> </a:t>
            </a:r>
            <a:r>
              <a:rPr lang="it-IT" dirty="0" smtClean="0"/>
              <a:t>Performance </a:t>
            </a:r>
            <a:r>
              <a:rPr lang="it-IT" dirty="0" err="1" smtClean="0"/>
              <a:t>Indicators</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56272" y="28136"/>
            <a:ext cx="9000000" cy="6732000"/>
          </a:xfrm>
          <a:prstGeom prst="rect">
            <a:avLst/>
          </a:prstGeom>
          <a:solidFill>
            <a:schemeClr val="bg1"/>
          </a:solidFill>
          <a:ln w="95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5" name="Memoria interna 4"/>
          <p:cNvSpPr/>
          <p:nvPr/>
        </p:nvSpPr>
        <p:spPr>
          <a:xfrm>
            <a:off x="0" y="214290"/>
            <a:ext cx="9144000" cy="936000"/>
          </a:xfrm>
          <a:prstGeom prst="flowChartInternalStorag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6512506"/>
            <a:ext cx="9144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err="1" smtClean="0">
                <a:solidFill>
                  <a:schemeClr val="bg1"/>
                </a:solidFill>
              </a:rPr>
              <a:t>Orrin</a:t>
            </a:r>
            <a:r>
              <a:rPr lang="it-IT" sz="1200" dirty="0" smtClean="0">
                <a:solidFill>
                  <a:schemeClr val="bg1"/>
                </a:solidFill>
              </a:rPr>
              <a:t> Cooper -  Antonella </a:t>
            </a:r>
            <a:r>
              <a:rPr lang="it-IT" sz="1200" dirty="0" err="1" smtClean="0">
                <a:solidFill>
                  <a:schemeClr val="bg1"/>
                </a:solidFill>
              </a:rPr>
              <a:t>Petrillo</a:t>
            </a:r>
            <a:r>
              <a:rPr lang="it-IT" sz="1200" dirty="0" smtClean="0">
                <a:solidFill>
                  <a:schemeClr val="bg1"/>
                </a:solidFill>
              </a:rPr>
              <a:t> </a:t>
            </a:r>
            <a:endParaRPr lang="it-IT" sz="1200" dirty="0">
              <a:solidFill>
                <a:schemeClr val="bg1"/>
              </a:solidFill>
            </a:endParaRPr>
          </a:p>
        </p:txBody>
      </p:sp>
      <p:sp>
        <p:nvSpPr>
          <p:cNvPr id="17" name="Rettangolo 16"/>
          <p:cNvSpPr/>
          <p:nvPr/>
        </p:nvSpPr>
        <p:spPr>
          <a:xfrm>
            <a:off x="84408" y="318588"/>
            <a:ext cx="8964000" cy="648072"/>
          </a:xfrm>
          <a:prstGeom prst="rect">
            <a:avLst/>
          </a:prstGeom>
          <a:solidFill>
            <a:schemeClr val="bg1"/>
          </a:solid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0" y="190308"/>
            <a:ext cx="9130792"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it-IT" sz="5400" b="1" spc="150" dirty="0" err="1" smtClean="0">
                <a:ln w="11430"/>
                <a:solidFill>
                  <a:schemeClr val="accent1">
                    <a:lumMod val="75000"/>
                  </a:schemeClr>
                </a:solidFill>
                <a:effectLst>
                  <a:outerShdw blurRad="25400" algn="tl" rotWithShape="0">
                    <a:srgbClr val="000000">
                      <a:alpha val="43000"/>
                    </a:srgbClr>
                  </a:outerShdw>
                </a:effectLst>
              </a:rPr>
              <a:t>Benefits</a:t>
            </a:r>
            <a:r>
              <a:rPr lang="it-IT" sz="5400" b="1" spc="150" dirty="0" smtClean="0">
                <a:ln w="11430"/>
                <a:solidFill>
                  <a:schemeClr val="accent1">
                    <a:lumMod val="75000"/>
                  </a:schemeClr>
                </a:solidFill>
                <a:effectLst>
                  <a:outerShdw blurRad="25400" algn="tl" rotWithShape="0">
                    <a:srgbClr val="000000">
                      <a:alpha val="43000"/>
                    </a:srgbClr>
                  </a:outerShdw>
                </a:effectLst>
              </a:rPr>
              <a:t> - Case </a:t>
            </a:r>
            <a:r>
              <a:rPr lang="it-IT" sz="5400" b="1" spc="150" dirty="0" err="1" smtClean="0">
                <a:ln w="11430"/>
                <a:solidFill>
                  <a:schemeClr val="accent1">
                    <a:lumMod val="75000"/>
                  </a:schemeClr>
                </a:solidFill>
                <a:effectLst>
                  <a:outerShdw blurRad="25400" algn="tl" rotWithShape="0">
                    <a:srgbClr val="000000">
                      <a:alpha val="43000"/>
                    </a:srgbClr>
                  </a:outerShdw>
                </a:effectLst>
              </a:rPr>
              <a:t>Study</a:t>
            </a:r>
            <a:endParaRPr lang="it-IT" sz="5400" b="1" spc="150" dirty="0">
              <a:ln w="11430"/>
              <a:solidFill>
                <a:schemeClr val="accent1">
                  <a:lumMod val="75000"/>
                </a:schemeClr>
              </a:solidFill>
              <a:effectLst>
                <a:outerShdw blurRad="25400" algn="tl" rotWithShape="0">
                  <a:srgbClr val="000000">
                    <a:alpha val="43000"/>
                  </a:srgbClr>
                </a:outerShdw>
              </a:effectLst>
            </a:endParaRPr>
          </a:p>
        </p:txBody>
      </p:sp>
      <p:pic>
        <p:nvPicPr>
          <p:cNvPr id="15" name="il_fi" descr="http://www.vector-logos.com/tmb.php?id=72454"/>
          <p:cNvPicPr/>
          <p:nvPr/>
        </p:nvPicPr>
        <p:blipFill>
          <a:blip r:embed="rId3" cstate="print"/>
          <a:srcRect/>
          <a:stretch>
            <a:fillRect/>
          </a:stretch>
        </p:blipFill>
        <p:spPr bwMode="auto">
          <a:xfrm>
            <a:off x="8172400" y="348985"/>
            <a:ext cx="612000" cy="612000"/>
          </a:xfrm>
          <a:prstGeom prst="rect">
            <a:avLst/>
          </a:prstGeom>
          <a:noFill/>
          <a:ln w="9525">
            <a:noFill/>
            <a:miter lim="800000"/>
            <a:headEnd/>
            <a:tailEnd/>
          </a:ln>
        </p:spPr>
      </p:pic>
      <p:pic>
        <p:nvPicPr>
          <p:cNvPr id="20" name="Immagine 19" descr="studiorum universitas casinas"/>
          <p:cNvPicPr/>
          <p:nvPr/>
        </p:nvPicPr>
        <p:blipFill>
          <a:blip r:embed="rId4" cstate="print"/>
          <a:srcRect/>
          <a:stretch>
            <a:fillRect/>
          </a:stretch>
        </p:blipFill>
        <p:spPr bwMode="auto">
          <a:xfrm>
            <a:off x="251520" y="332656"/>
            <a:ext cx="612000" cy="612000"/>
          </a:xfrm>
          <a:prstGeom prst="rect">
            <a:avLst/>
          </a:prstGeom>
          <a:noFill/>
          <a:ln w="9525">
            <a:noFill/>
            <a:miter lim="800000"/>
            <a:headEnd/>
            <a:tailEnd/>
          </a:ln>
        </p:spPr>
      </p:pic>
      <p:sp>
        <p:nvSpPr>
          <p:cNvPr id="12" name="Rettangolo 11"/>
          <p:cNvSpPr/>
          <p:nvPr/>
        </p:nvSpPr>
        <p:spPr>
          <a:xfrm>
            <a:off x="179512" y="1196752"/>
            <a:ext cx="8645138" cy="830997"/>
          </a:xfrm>
          <a:prstGeom prst="rect">
            <a:avLst/>
          </a:prstGeom>
        </p:spPr>
        <p:txBody>
          <a:bodyPr wrap="square">
            <a:spAutoFit/>
          </a:bodyPr>
          <a:lstStyle/>
          <a:p>
            <a:pPr lvl="0" algn="ctr"/>
            <a:r>
              <a:rPr lang="it-IT" sz="48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Social</a:t>
            </a:r>
            <a:endParaRPr lang="en-US" sz="48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pic>
        <p:nvPicPr>
          <p:cNvPr id="2051" name="Picture 3"/>
          <p:cNvPicPr>
            <a:picLocks noChangeAspect="1" noChangeArrowheads="1"/>
          </p:cNvPicPr>
          <p:nvPr/>
        </p:nvPicPr>
        <p:blipFill>
          <a:blip r:embed="rId5" cstate="print"/>
          <a:srcRect/>
          <a:stretch>
            <a:fillRect/>
          </a:stretch>
        </p:blipFill>
        <p:spPr bwMode="auto">
          <a:xfrm>
            <a:off x="338277" y="2111374"/>
            <a:ext cx="8517968" cy="36218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56272" y="28136"/>
            <a:ext cx="9000000" cy="6732000"/>
          </a:xfrm>
          <a:prstGeom prst="rect">
            <a:avLst/>
          </a:prstGeom>
          <a:solidFill>
            <a:schemeClr val="bg1"/>
          </a:solidFill>
          <a:ln w="95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5" name="Memoria interna 4"/>
          <p:cNvSpPr/>
          <p:nvPr/>
        </p:nvSpPr>
        <p:spPr>
          <a:xfrm>
            <a:off x="0" y="214290"/>
            <a:ext cx="9144000" cy="936000"/>
          </a:xfrm>
          <a:prstGeom prst="flowChartInternalStorag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6512506"/>
            <a:ext cx="9144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err="1" smtClean="0">
                <a:solidFill>
                  <a:schemeClr val="bg1"/>
                </a:solidFill>
              </a:rPr>
              <a:t>Orrin</a:t>
            </a:r>
            <a:r>
              <a:rPr lang="it-IT" sz="1200" dirty="0" smtClean="0">
                <a:solidFill>
                  <a:schemeClr val="bg1"/>
                </a:solidFill>
              </a:rPr>
              <a:t> Cooper -  Antonella </a:t>
            </a:r>
            <a:r>
              <a:rPr lang="it-IT" sz="1200" dirty="0" err="1" smtClean="0">
                <a:solidFill>
                  <a:schemeClr val="bg1"/>
                </a:solidFill>
              </a:rPr>
              <a:t>Petrillo</a:t>
            </a:r>
            <a:r>
              <a:rPr lang="it-IT" sz="1200" dirty="0" smtClean="0">
                <a:solidFill>
                  <a:schemeClr val="bg1"/>
                </a:solidFill>
              </a:rPr>
              <a:t> </a:t>
            </a:r>
            <a:endParaRPr lang="it-IT" sz="1200" dirty="0">
              <a:solidFill>
                <a:schemeClr val="bg1"/>
              </a:solidFill>
            </a:endParaRPr>
          </a:p>
        </p:txBody>
      </p:sp>
      <p:sp>
        <p:nvSpPr>
          <p:cNvPr id="17" name="Rettangolo 16"/>
          <p:cNvSpPr/>
          <p:nvPr/>
        </p:nvSpPr>
        <p:spPr>
          <a:xfrm>
            <a:off x="84408" y="318588"/>
            <a:ext cx="8964000" cy="648072"/>
          </a:xfrm>
          <a:prstGeom prst="rect">
            <a:avLst/>
          </a:prstGeom>
          <a:solidFill>
            <a:schemeClr val="bg1"/>
          </a:solid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0" y="190308"/>
            <a:ext cx="9130792" cy="830997"/>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it-IT" sz="4600" b="1" spc="150" dirty="0" err="1" smtClean="0">
                <a:ln w="11430"/>
                <a:solidFill>
                  <a:schemeClr val="accent1">
                    <a:lumMod val="75000"/>
                  </a:schemeClr>
                </a:solidFill>
                <a:effectLst>
                  <a:outerShdw blurRad="25400" algn="tl" rotWithShape="0">
                    <a:srgbClr val="000000">
                      <a:alpha val="43000"/>
                    </a:srgbClr>
                  </a:outerShdw>
                </a:effectLst>
              </a:rPr>
              <a:t>Opportunities</a:t>
            </a:r>
            <a:r>
              <a:rPr lang="it-IT" sz="4600" b="1" spc="150" dirty="0" smtClean="0">
                <a:ln w="11430"/>
                <a:solidFill>
                  <a:schemeClr val="accent1">
                    <a:lumMod val="75000"/>
                  </a:schemeClr>
                </a:solidFill>
                <a:effectLst>
                  <a:outerShdw blurRad="25400" algn="tl" rotWithShape="0">
                    <a:srgbClr val="000000">
                      <a:alpha val="43000"/>
                    </a:srgbClr>
                  </a:outerShdw>
                </a:effectLst>
              </a:rPr>
              <a:t> - Case </a:t>
            </a:r>
            <a:r>
              <a:rPr lang="it-IT" sz="4600" b="1" spc="150" dirty="0" err="1" smtClean="0">
                <a:ln w="11430"/>
                <a:solidFill>
                  <a:schemeClr val="accent1">
                    <a:lumMod val="75000"/>
                  </a:schemeClr>
                </a:solidFill>
                <a:effectLst>
                  <a:outerShdw blurRad="25400" algn="tl" rotWithShape="0">
                    <a:srgbClr val="000000">
                      <a:alpha val="43000"/>
                    </a:srgbClr>
                  </a:outerShdw>
                </a:effectLst>
              </a:rPr>
              <a:t>Study</a:t>
            </a:r>
            <a:endParaRPr lang="it-IT" sz="4600" b="1" spc="150" dirty="0">
              <a:ln w="11430"/>
              <a:solidFill>
                <a:schemeClr val="accent1">
                  <a:lumMod val="75000"/>
                </a:schemeClr>
              </a:solidFill>
              <a:effectLst>
                <a:outerShdw blurRad="25400" algn="tl" rotWithShape="0">
                  <a:srgbClr val="000000">
                    <a:alpha val="43000"/>
                  </a:srgbClr>
                </a:outerShdw>
              </a:effectLst>
            </a:endParaRPr>
          </a:p>
        </p:txBody>
      </p:sp>
      <p:pic>
        <p:nvPicPr>
          <p:cNvPr id="15" name="il_fi" descr="http://www.vector-logos.com/tmb.php?id=72454"/>
          <p:cNvPicPr/>
          <p:nvPr/>
        </p:nvPicPr>
        <p:blipFill>
          <a:blip r:embed="rId3" cstate="print"/>
          <a:srcRect/>
          <a:stretch>
            <a:fillRect/>
          </a:stretch>
        </p:blipFill>
        <p:spPr bwMode="auto">
          <a:xfrm>
            <a:off x="8172400" y="348985"/>
            <a:ext cx="612000" cy="612000"/>
          </a:xfrm>
          <a:prstGeom prst="rect">
            <a:avLst/>
          </a:prstGeom>
          <a:noFill/>
          <a:ln w="9525">
            <a:noFill/>
            <a:miter lim="800000"/>
            <a:headEnd/>
            <a:tailEnd/>
          </a:ln>
        </p:spPr>
      </p:pic>
      <p:pic>
        <p:nvPicPr>
          <p:cNvPr id="20" name="Immagine 19" descr="studiorum universitas casinas"/>
          <p:cNvPicPr/>
          <p:nvPr/>
        </p:nvPicPr>
        <p:blipFill>
          <a:blip r:embed="rId4" cstate="print"/>
          <a:srcRect/>
          <a:stretch>
            <a:fillRect/>
          </a:stretch>
        </p:blipFill>
        <p:spPr bwMode="auto">
          <a:xfrm>
            <a:off x="251520" y="332656"/>
            <a:ext cx="612000" cy="612000"/>
          </a:xfrm>
          <a:prstGeom prst="rect">
            <a:avLst/>
          </a:prstGeom>
          <a:noFill/>
          <a:ln w="9525">
            <a:noFill/>
            <a:miter lim="800000"/>
            <a:headEnd/>
            <a:tailEnd/>
          </a:ln>
        </p:spPr>
      </p:pic>
      <p:pic>
        <p:nvPicPr>
          <p:cNvPr id="27650" name="Picture 2"/>
          <p:cNvPicPr>
            <a:picLocks noChangeAspect="1" noChangeArrowheads="1"/>
          </p:cNvPicPr>
          <p:nvPr/>
        </p:nvPicPr>
        <p:blipFill>
          <a:blip r:embed="rId5" cstate="print"/>
          <a:srcRect/>
          <a:stretch>
            <a:fillRect/>
          </a:stretch>
        </p:blipFill>
        <p:spPr bwMode="auto">
          <a:xfrm>
            <a:off x="611560" y="2204864"/>
            <a:ext cx="8018859" cy="2795719"/>
          </a:xfrm>
          <a:prstGeom prst="rect">
            <a:avLst/>
          </a:prstGeom>
          <a:noFill/>
          <a:ln w="9525">
            <a:noFill/>
            <a:miter lim="800000"/>
            <a:headEnd/>
            <a:tailEnd/>
          </a:ln>
        </p:spPr>
      </p:pic>
      <p:sp>
        <p:nvSpPr>
          <p:cNvPr id="13" name="Rettangolo 12"/>
          <p:cNvSpPr/>
          <p:nvPr/>
        </p:nvSpPr>
        <p:spPr>
          <a:xfrm>
            <a:off x="179512" y="1196752"/>
            <a:ext cx="8645138" cy="830997"/>
          </a:xfrm>
          <a:prstGeom prst="rect">
            <a:avLst/>
          </a:prstGeom>
        </p:spPr>
        <p:txBody>
          <a:bodyPr wrap="square">
            <a:spAutoFit/>
          </a:bodyPr>
          <a:lstStyle/>
          <a:p>
            <a:pPr lvl="0" algn="ctr"/>
            <a:r>
              <a:rPr lang="it-IT" sz="4800" b="1" spc="50" dirty="0" err="1"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Economic</a:t>
            </a:r>
            <a:endParaRPr lang="en-US" sz="48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56272" y="28136"/>
            <a:ext cx="9000000" cy="6732000"/>
          </a:xfrm>
          <a:prstGeom prst="rect">
            <a:avLst/>
          </a:prstGeom>
          <a:solidFill>
            <a:schemeClr val="bg1"/>
          </a:solidFill>
          <a:ln w="95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5" name="Memoria interna 4"/>
          <p:cNvSpPr/>
          <p:nvPr/>
        </p:nvSpPr>
        <p:spPr>
          <a:xfrm>
            <a:off x="0" y="214290"/>
            <a:ext cx="9144000" cy="936000"/>
          </a:xfrm>
          <a:prstGeom prst="flowChartInternalStorag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6512506"/>
            <a:ext cx="9144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err="1" smtClean="0">
                <a:solidFill>
                  <a:schemeClr val="bg1"/>
                </a:solidFill>
              </a:rPr>
              <a:t>Orrin</a:t>
            </a:r>
            <a:r>
              <a:rPr lang="it-IT" sz="1200" dirty="0" smtClean="0">
                <a:solidFill>
                  <a:schemeClr val="bg1"/>
                </a:solidFill>
              </a:rPr>
              <a:t> Cooper -  Antonella </a:t>
            </a:r>
            <a:r>
              <a:rPr lang="it-IT" sz="1200" dirty="0" err="1" smtClean="0">
                <a:solidFill>
                  <a:schemeClr val="bg1"/>
                </a:solidFill>
              </a:rPr>
              <a:t>Petrillo</a:t>
            </a:r>
            <a:r>
              <a:rPr lang="it-IT" sz="1200" dirty="0" smtClean="0">
                <a:solidFill>
                  <a:schemeClr val="bg1"/>
                </a:solidFill>
              </a:rPr>
              <a:t> </a:t>
            </a:r>
            <a:endParaRPr lang="it-IT" sz="1200" dirty="0">
              <a:solidFill>
                <a:schemeClr val="bg1"/>
              </a:solidFill>
            </a:endParaRPr>
          </a:p>
        </p:txBody>
      </p:sp>
      <p:sp>
        <p:nvSpPr>
          <p:cNvPr id="17" name="Rettangolo 16"/>
          <p:cNvSpPr/>
          <p:nvPr/>
        </p:nvSpPr>
        <p:spPr>
          <a:xfrm>
            <a:off x="84408" y="318588"/>
            <a:ext cx="8964000" cy="648072"/>
          </a:xfrm>
          <a:prstGeom prst="rect">
            <a:avLst/>
          </a:prstGeom>
          <a:solidFill>
            <a:schemeClr val="bg1"/>
          </a:solid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0" y="190308"/>
            <a:ext cx="9130792"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it-IT" sz="5400" b="1" spc="150" dirty="0" err="1" smtClean="0">
                <a:ln w="11430"/>
                <a:solidFill>
                  <a:schemeClr val="accent1">
                    <a:lumMod val="75000"/>
                  </a:schemeClr>
                </a:solidFill>
                <a:effectLst>
                  <a:outerShdw blurRad="25400" algn="tl" rotWithShape="0">
                    <a:srgbClr val="000000">
                      <a:alpha val="43000"/>
                    </a:srgbClr>
                  </a:outerShdw>
                </a:effectLst>
              </a:rPr>
              <a:t>Costs</a:t>
            </a:r>
            <a:r>
              <a:rPr lang="it-IT" sz="5400" b="1" spc="150" dirty="0" smtClean="0">
                <a:ln w="11430"/>
                <a:solidFill>
                  <a:schemeClr val="accent1">
                    <a:lumMod val="75000"/>
                  </a:schemeClr>
                </a:solidFill>
                <a:effectLst>
                  <a:outerShdw blurRad="25400" algn="tl" rotWithShape="0">
                    <a:srgbClr val="000000">
                      <a:alpha val="43000"/>
                    </a:srgbClr>
                  </a:outerShdw>
                </a:effectLst>
              </a:rPr>
              <a:t> - Case </a:t>
            </a:r>
            <a:r>
              <a:rPr lang="it-IT" sz="5400" b="1" spc="150" dirty="0" err="1" smtClean="0">
                <a:ln w="11430"/>
                <a:solidFill>
                  <a:schemeClr val="accent1">
                    <a:lumMod val="75000"/>
                  </a:schemeClr>
                </a:solidFill>
                <a:effectLst>
                  <a:outerShdw blurRad="25400" algn="tl" rotWithShape="0">
                    <a:srgbClr val="000000">
                      <a:alpha val="43000"/>
                    </a:srgbClr>
                  </a:outerShdw>
                </a:effectLst>
              </a:rPr>
              <a:t>Study</a:t>
            </a:r>
            <a:endParaRPr lang="it-IT" sz="5400" b="1" spc="150" dirty="0">
              <a:ln w="11430"/>
              <a:solidFill>
                <a:schemeClr val="accent1">
                  <a:lumMod val="75000"/>
                </a:schemeClr>
              </a:solidFill>
              <a:effectLst>
                <a:outerShdw blurRad="25400" algn="tl" rotWithShape="0">
                  <a:srgbClr val="000000">
                    <a:alpha val="43000"/>
                  </a:srgbClr>
                </a:outerShdw>
              </a:effectLst>
            </a:endParaRPr>
          </a:p>
        </p:txBody>
      </p:sp>
      <p:pic>
        <p:nvPicPr>
          <p:cNvPr id="15" name="il_fi" descr="http://www.vector-logos.com/tmb.php?id=72454"/>
          <p:cNvPicPr/>
          <p:nvPr/>
        </p:nvPicPr>
        <p:blipFill>
          <a:blip r:embed="rId3" cstate="print"/>
          <a:srcRect/>
          <a:stretch>
            <a:fillRect/>
          </a:stretch>
        </p:blipFill>
        <p:spPr bwMode="auto">
          <a:xfrm>
            <a:off x="8172400" y="348985"/>
            <a:ext cx="612000" cy="612000"/>
          </a:xfrm>
          <a:prstGeom prst="rect">
            <a:avLst/>
          </a:prstGeom>
          <a:noFill/>
          <a:ln w="9525">
            <a:noFill/>
            <a:miter lim="800000"/>
            <a:headEnd/>
            <a:tailEnd/>
          </a:ln>
        </p:spPr>
      </p:pic>
      <p:pic>
        <p:nvPicPr>
          <p:cNvPr id="20" name="Immagine 19" descr="studiorum universitas casinas"/>
          <p:cNvPicPr/>
          <p:nvPr/>
        </p:nvPicPr>
        <p:blipFill>
          <a:blip r:embed="rId4" cstate="print"/>
          <a:srcRect/>
          <a:stretch>
            <a:fillRect/>
          </a:stretch>
        </p:blipFill>
        <p:spPr bwMode="auto">
          <a:xfrm>
            <a:off x="251520" y="332656"/>
            <a:ext cx="612000" cy="612000"/>
          </a:xfrm>
          <a:prstGeom prst="rect">
            <a:avLst/>
          </a:prstGeom>
          <a:noFill/>
          <a:ln w="9525">
            <a:noFill/>
            <a:miter lim="800000"/>
            <a:headEnd/>
            <a:tailEnd/>
          </a:ln>
        </p:spPr>
      </p:pic>
      <p:sp>
        <p:nvSpPr>
          <p:cNvPr id="11" name="Rettangolo 10"/>
          <p:cNvSpPr/>
          <p:nvPr/>
        </p:nvSpPr>
        <p:spPr>
          <a:xfrm>
            <a:off x="179512" y="1196752"/>
            <a:ext cx="8645138" cy="830997"/>
          </a:xfrm>
          <a:prstGeom prst="rect">
            <a:avLst/>
          </a:prstGeom>
        </p:spPr>
        <p:txBody>
          <a:bodyPr wrap="square">
            <a:spAutoFit/>
          </a:bodyPr>
          <a:lstStyle/>
          <a:p>
            <a:pPr lvl="0" algn="ctr"/>
            <a:r>
              <a:rPr lang="it-IT" sz="4800" b="1" spc="50" dirty="0" err="1"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Economic</a:t>
            </a:r>
            <a:endParaRPr lang="en-US" sz="48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pic>
        <p:nvPicPr>
          <p:cNvPr id="29698" name="Picture 2"/>
          <p:cNvPicPr>
            <a:picLocks noChangeAspect="1" noChangeArrowheads="1"/>
          </p:cNvPicPr>
          <p:nvPr/>
        </p:nvPicPr>
        <p:blipFill>
          <a:blip r:embed="rId5" cstate="print"/>
          <a:srcRect/>
          <a:stretch>
            <a:fillRect/>
          </a:stretch>
        </p:blipFill>
        <p:spPr bwMode="auto">
          <a:xfrm>
            <a:off x="467544" y="2492896"/>
            <a:ext cx="8096250"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56272" y="28136"/>
            <a:ext cx="9000000" cy="6732000"/>
          </a:xfrm>
          <a:prstGeom prst="rect">
            <a:avLst/>
          </a:prstGeom>
          <a:solidFill>
            <a:schemeClr val="bg1"/>
          </a:solidFill>
          <a:ln w="95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5" name="Memoria interna 4"/>
          <p:cNvSpPr/>
          <p:nvPr/>
        </p:nvSpPr>
        <p:spPr>
          <a:xfrm>
            <a:off x="0" y="214290"/>
            <a:ext cx="9144000" cy="936000"/>
          </a:xfrm>
          <a:prstGeom prst="flowChartInternalStorag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6512506"/>
            <a:ext cx="9144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err="1" smtClean="0">
                <a:solidFill>
                  <a:schemeClr val="bg1"/>
                </a:solidFill>
              </a:rPr>
              <a:t>Orrin</a:t>
            </a:r>
            <a:r>
              <a:rPr lang="it-IT" sz="1200" dirty="0" smtClean="0">
                <a:solidFill>
                  <a:schemeClr val="bg1"/>
                </a:solidFill>
              </a:rPr>
              <a:t> Cooper -  Antonella </a:t>
            </a:r>
            <a:r>
              <a:rPr lang="it-IT" sz="1200" dirty="0" err="1" smtClean="0">
                <a:solidFill>
                  <a:schemeClr val="bg1"/>
                </a:solidFill>
              </a:rPr>
              <a:t>Petrillo</a:t>
            </a:r>
            <a:r>
              <a:rPr lang="it-IT" sz="1200" dirty="0" smtClean="0">
                <a:solidFill>
                  <a:schemeClr val="bg1"/>
                </a:solidFill>
              </a:rPr>
              <a:t> </a:t>
            </a:r>
            <a:endParaRPr lang="it-IT" sz="1200" dirty="0">
              <a:solidFill>
                <a:schemeClr val="bg1"/>
              </a:solidFill>
            </a:endParaRPr>
          </a:p>
        </p:txBody>
      </p:sp>
      <p:sp>
        <p:nvSpPr>
          <p:cNvPr id="17" name="Rettangolo 16"/>
          <p:cNvSpPr/>
          <p:nvPr/>
        </p:nvSpPr>
        <p:spPr>
          <a:xfrm>
            <a:off x="84408" y="318588"/>
            <a:ext cx="8964000" cy="648072"/>
          </a:xfrm>
          <a:prstGeom prst="rect">
            <a:avLst/>
          </a:prstGeom>
          <a:solidFill>
            <a:schemeClr val="bg1"/>
          </a:solid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0" y="190308"/>
            <a:ext cx="9130792"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it-IT" sz="5400" b="1" spc="150" dirty="0" err="1" smtClean="0">
                <a:ln w="11430"/>
                <a:solidFill>
                  <a:schemeClr val="accent1">
                    <a:lumMod val="75000"/>
                  </a:schemeClr>
                </a:solidFill>
                <a:effectLst>
                  <a:outerShdw blurRad="25400" algn="tl" rotWithShape="0">
                    <a:srgbClr val="000000">
                      <a:alpha val="43000"/>
                    </a:srgbClr>
                  </a:outerShdw>
                </a:effectLst>
              </a:rPr>
              <a:t>Risks</a:t>
            </a:r>
            <a:r>
              <a:rPr lang="it-IT" sz="5400" b="1" spc="150" dirty="0" smtClean="0">
                <a:ln w="11430"/>
                <a:solidFill>
                  <a:schemeClr val="accent1">
                    <a:lumMod val="75000"/>
                  </a:schemeClr>
                </a:solidFill>
                <a:effectLst>
                  <a:outerShdw blurRad="25400" algn="tl" rotWithShape="0">
                    <a:srgbClr val="000000">
                      <a:alpha val="43000"/>
                    </a:srgbClr>
                  </a:outerShdw>
                </a:effectLst>
              </a:rPr>
              <a:t> - Case </a:t>
            </a:r>
            <a:r>
              <a:rPr lang="it-IT" sz="5400" b="1" spc="150" dirty="0" err="1" smtClean="0">
                <a:ln w="11430"/>
                <a:solidFill>
                  <a:schemeClr val="accent1">
                    <a:lumMod val="75000"/>
                  </a:schemeClr>
                </a:solidFill>
                <a:effectLst>
                  <a:outerShdw blurRad="25400" algn="tl" rotWithShape="0">
                    <a:srgbClr val="000000">
                      <a:alpha val="43000"/>
                    </a:srgbClr>
                  </a:outerShdw>
                </a:effectLst>
              </a:rPr>
              <a:t>Study</a:t>
            </a:r>
            <a:endParaRPr lang="it-IT" sz="5400" b="1" spc="150" dirty="0">
              <a:ln w="11430"/>
              <a:solidFill>
                <a:schemeClr val="accent1">
                  <a:lumMod val="75000"/>
                </a:schemeClr>
              </a:solidFill>
              <a:effectLst>
                <a:outerShdw blurRad="25400" algn="tl" rotWithShape="0">
                  <a:srgbClr val="000000">
                    <a:alpha val="43000"/>
                  </a:srgbClr>
                </a:outerShdw>
              </a:effectLst>
            </a:endParaRPr>
          </a:p>
        </p:txBody>
      </p:sp>
      <p:pic>
        <p:nvPicPr>
          <p:cNvPr id="15" name="il_fi" descr="http://www.vector-logos.com/tmb.php?id=72454"/>
          <p:cNvPicPr/>
          <p:nvPr/>
        </p:nvPicPr>
        <p:blipFill>
          <a:blip r:embed="rId3" cstate="print"/>
          <a:srcRect/>
          <a:stretch>
            <a:fillRect/>
          </a:stretch>
        </p:blipFill>
        <p:spPr bwMode="auto">
          <a:xfrm>
            <a:off x="8172400" y="348985"/>
            <a:ext cx="612000" cy="612000"/>
          </a:xfrm>
          <a:prstGeom prst="rect">
            <a:avLst/>
          </a:prstGeom>
          <a:noFill/>
          <a:ln w="9525">
            <a:noFill/>
            <a:miter lim="800000"/>
            <a:headEnd/>
            <a:tailEnd/>
          </a:ln>
        </p:spPr>
      </p:pic>
      <p:pic>
        <p:nvPicPr>
          <p:cNvPr id="20" name="Immagine 19" descr="studiorum universitas casinas"/>
          <p:cNvPicPr/>
          <p:nvPr/>
        </p:nvPicPr>
        <p:blipFill>
          <a:blip r:embed="rId4" cstate="print"/>
          <a:srcRect/>
          <a:stretch>
            <a:fillRect/>
          </a:stretch>
        </p:blipFill>
        <p:spPr bwMode="auto">
          <a:xfrm>
            <a:off x="251520" y="332656"/>
            <a:ext cx="612000" cy="612000"/>
          </a:xfrm>
          <a:prstGeom prst="rect">
            <a:avLst/>
          </a:prstGeom>
          <a:noFill/>
          <a:ln w="9525">
            <a:noFill/>
            <a:miter lim="800000"/>
            <a:headEnd/>
            <a:tailEnd/>
          </a:ln>
        </p:spPr>
      </p:pic>
      <p:sp>
        <p:nvSpPr>
          <p:cNvPr id="11" name="Rettangolo 10"/>
          <p:cNvSpPr/>
          <p:nvPr/>
        </p:nvSpPr>
        <p:spPr>
          <a:xfrm>
            <a:off x="179512" y="1196752"/>
            <a:ext cx="8645138" cy="830997"/>
          </a:xfrm>
          <a:prstGeom prst="rect">
            <a:avLst/>
          </a:prstGeom>
        </p:spPr>
        <p:txBody>
          <a:bodyPr wrap="square">
            <a:spAutoFit/>
          </a:bodyPr>
          <a:lstStyle/>
          <a:p>
            <a:pPr lvl="0" algn="ctr"/>
            <a:r>
              <a:rPr lang="it-IT" sz="4800" b="1" spc="50" dirty="0" err="1"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Environmental</a:t>
            </a:r>
            <a:endParaRPr lang="en-US" sz="48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pic>
        <p:nvPicPr>
          <p:cNvPr id="31747" name="Picture 3"/>
          <p:cNvPicPr>
            <a:picLocks noChangeAspect="1" noChangeArrowheads="1"/>
          </p:cNvPicPr>
          <p:nvPr/>
        </p:nvPicPr>
        <p:blipFill>
          <a:blip r:embed="rId5" cstate="print"/>
          <a:srcRect/>
          <a:stretch>
            <a:fillRect/>
          </a:stretch>
        </p:blipFill>
        <p:spPr bwMode="auto">
          <a:xfrm>
            <a:off x="683568" y="2276872"/>
            <a:ext cx="7629525" cy="3733800"/>
          </a:xfrm>
          <a:prstGeom prst="rect">
            <a:avLst/>
          </a:prstGeom>
          <a:noFill/>
          <a:ln w="9525">
            <a:noFill/>
            <a:miter lim="800000"/>
            <a:headEnd/>
            <a:tailEnd/>
          </a:ln>
        </p:spPr>
      </p:pic>
      <p:sp>
        <p:nvSpPr>
          <p:cNvPr id="12" name="Ovale 11"/>
          <p:cNvSpPr/>
          <p:nvPr/>
        </p:nvSpPr>
        <p:spPr>
          <a:xfrm>
            <a:off x="5436096" y="2060848"/>
            <a:ext cx="2952328" cy="4032448"/>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59960" y="89940"/>
            <a:ext cx="9000000" cy="6732000"/>
          </a:xfrm>
          <a:prstGeom prst="rect">
            <a:avLst/>
          </a:prstGeom>
          <a:solidFill>
            <a:schemeClr val="bg1"/>
          </a:solidFill>
          <a:ln w="95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5" name="Memoria interna 4"/>
          <p:cNvSpPr/>
          <p:nvPr/>
        </p:nvSpPr>
        <p:spPr>
          <a:xfrm>
            <a:off x="0" y="214290"/>
            <a:ext cx="9144000" cy="936000"/>
          </a:xfrm>
          <a:prstGeom prst="flowChartInternalStorag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6512506"/>
            <a:ext cx="9144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err="1" smtClean="0">
                <a:solidFill>
                  <a:schemeClr val="bg1"/>
                </a:solidFill>
              </a:rPr>
              <a:t>Orrin</a:t>
            </a:r>
            <a:r>
              <a:rPr lang="it-IT" sz="1200" dirty="0" smtClean="0">
                <a:solidFill>
                  <a:schemeClr val="bg1"/>
                </a:solidFill>
              </a:rPr>
              <a:t> Cooper -  Antonella </a:t>
            </a:r>
            <a:r>
              <a:rPr lang="it-IT" sz="1200" dirty="0" err="1" smtClean="0">
                <a:solidFill>
                  <a:schemeClr val="bg1"/>
                </a:solidFill>
              </a:rPr>
              <a:t>Petrillo</a:t>
            </a:r>
            <a:r>
              <a:rPr lang="it-IT" sz="1200" dirty="0" smtClean="0">
                <a:solidFill>
                  <a:schemeClr val="bg1"/>
                </a:solidFill>
              </a:rPr>
              <a:t> </a:t>
            </a:r>
            <a:endParaRPr lang="it-IT" sz="1200" dirty="0">
              <a:solidFill>
                <a:schemeClr val="bg1"/>
              </a:solidFill>
            </a:endParaRPr>
          </a:p>
        </p:txBody>
      </p:sp>
      <p:sp>
        <p:nvSpPr>
          <p:cNvPr id="17" name="Rettangolo 16"/>
          <p:cNvSpPr/>
          <p:nvPr/>
        </p:nvSpPr>
        <p:spPr>
          <a:xfrm>
            <a:off x="84408" y="318588"/>
            <a:ext cx="8964000" cy="648072"/>
          </a:xfrm>
          <a:prstGeom prst="rect">
            <a:avLst/>
          </a:prstGeom>
          <a:solidFill>
            <a:schemeClr val="bg1"/>
          </a:solid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0" y="190308"/>
            <a:ext cx="9130792"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it-IT" sz="5400" b="1" spc="150" dirty="0" smtClean="0">
                <a:ln w="11430"/>
                <a:solidFill>
                  <a:schemeClr val="accent1">
                    <a:lumMod val="75000"/>
                  </a:schemeClr>
                </a:solidFill>
                <a:effectLst>
                  <a:outerShdw blurRad="25400" algn="tl" rotWithShape="0">
                    <a:srgbClr val="000000">
                      <a:alpha val="43000"/>
                    </a:srgbClr>
                  </a:outerShdw>
                </a:effectLst>
              </a:rPr>
              <a:t>GOAL</a:t>
            </a:r>
            <a:endParaRPr lang="it-IT" sz="5400" b="1" spc="150" dirty="0">
              <a:ln w="11430"/>
              <a:solidFill>
                <a:schemeClr val="accent1">
                  <a:lumMod val="75000"/>
                </a:schemeClr>
              </a:solidFill>
              <a:effectLst>
                <a:outerShdw blurRad="25400" algn="tl" rotWithShape="0">
                  <a:srgbClr val="000000">
                    <a:alpha val="43000"/>
                  </a:srgbClr>
                </a:outerShdw>
              </a:effectLst>
            </a:endParaRPr>
          </a:p>
        </p:txBody>
      </p:sp>
      <p:pic>
        <p:nvPicPr>
          <p:cNvPr id="15" name="il_fi" descr="http://www.vector-logos.com/tmb.php?id=72454"/>
          <p:cNvPicPr/>
          <p:nvPr/>
        </p:nvPicPr>
        <p:blipFill>
          <a:blip r:embed="rId3" cstate="print"/>
          <a:srcRect/>
          <a:stretch>
            <a:fillRect/>
          </a:stretch>
        </p:blipFill>
        <p:spPr bwMode="auto">
          <a:xfrm>
            <a:off x="8172400" y="348985"/>
            <a:ext cx="612000" cy="612000"/>
          </a:xfrm>
          <a:prstGeom prst="rect">
            <a:avLst/>
          </a:prstGeom>
          <a:noFill/>
          <a:ln w="9525">
            <a:noFill/>
            <a:miter lim="800000"/>
            <a:headEnd/>
            <a:tailEnd/>
          </a:ln>
        </p:spPr>
      </p:pic>
      <p:pic>
        <p:nvPicPr>
          <p:cNvPr id="20" name="Immagine 19" descr="studiorum universitas casinas"/>
          <p:cNvPicPr/>
          <p:nvPr/>
        </p:nvPicPr>
        <p:blipFill>
          <a:blip r:embed="rId4" cstate="print"/>
          <a:srcRect/>
          <a:stretch>
            <a:fillRect/>
          </a:stretch>
        </p:blipFill>
        <p:spPr bwMode="auto">
          <a:xfrm>
            <a:off x="251520" y="332656"/>
            <a:ext cx="612000" cy="612000"/>
          </a:xfrm>
          <a:prstGeom prst="rect">
            <a:avLst/>
          </a:prstGeom>
          <a:noFill/>
          <a:ln w="9525">
            <a:noFill/>
            <a:miter lim="800000"/>
            <a:headEnd/>
            <a:tailEnd/>
          </a:ln>
        </p:spPr>
      </p:pic>
      <p:pic>
        <p:nvPicPr>
          <p:cNvPr id="14341" name="Picture 5" descr="http://liberosole.farotecnologie.net/wp-content/uploads/2011/08/Riciclo-day-e-raccolta-differenziata.jpg"/>
          <p:cNvPicPr>
            <a:picLocks noChangeAspect="1" noChangeArrowheads="1"/>
          </p:cNvPicPr>
          <p:nvPr/>
        </p:nvPicPr>
        <p:blipFill>
          <a:blip r:embed="rId5" cstate="print"/>
          <a:srcRect r="21913"/>
          <a:stretch>
            <a:fillRect/>
          </a:stretch>
        </p:blipFill>
        <p:spPr bwMode="auto">
          <a:xfrm>
            <a:off x="5508104" y="3435692"/>
            <a:ext cx="3358852" cy="3062614"/>
          </a:xfrm>
          <a:prstGeom prst="rect">
            <a:avLst/>
          </a:prstGeom>
          <a:noFill/>
        </p:spPr>
      </p:pic>
      <p:sp>
        <p:nvSpPr>
          <p:cNvPr id="12" name="Content Placeholder 2"/>
          <p:cNvSpPr txBox="1">
            <a:spLocks/>
          </p:cNvSpPr>
          <p:nvPr/>
        </p:nvSpPr>
        <p:spPr>
          <a:xfrm>
            <a:off x="323528" y="1484784"/>
            <a:ext cx="8482013" cy="4733925"/>
          </a:xfrm>
          <a:prstGeom prst="rect">
            <a:avLst/>
          </a:prstGeom>
        </p:spPr>
        <p:txBody>
          <a:bodyPr/>
          <a:lstStyle/>
          <a:p>
            <a:pPr marL="342900" indent="-342900">
              <a:spcBef>
                <a:spcPct val="20000"/>
              </a:spcBef>
              <a:buFont typeface="Arial" pitchFamily="34" charset="0"/>
              <a:buChar char="•"/>
            </a:pPr>
            <a:endParaRPr kumimoji="0" lang="en-US" sz="2000" b="1" i="0" u="none" strike="noStrike" kern="1200" cap="none" spc="0" normalizeH="0" baseline="0" noProof="0" dirty="0" smtClean="0">
              <a:ln>
                <a:noFill/>
              </a:ln>
              <a:solidFill>
                <a:srgbClr val="172970"/>
              </a:solidFill>
              <a:effectLst/>
              <a:uLnTx/>
              <a:uFillTx/>
              <a:latin typeface="+mn-lt"/>
              <a:ea typeface="ＭＳ Ｐゴシック" charset="-128"/>
              <a:cs typeface="+mn-cs"/>
            </a:endParaRPr>
          </a:p>
          <a:p>
            <a:pPr marL="342900" indent="-342900">
              <a:spcBef>
                <a:spcPct val="20000"/>
              </a:spcBef>
              <a:buFont typeface="Arial" pitchFamily="34" charset="0"/>
              <a:buChar char="•"/>
            </a:pPr>
            <a:r>
              <a:rPr lang="en-US" sz="2800" b="1" dirty="0" smtClean="0">
                <a:solidFill>
                  <a:srgbClr val="172970"/>
                </a:solidFill>
                <a:ea typeface="ＭＳ Ｐゴシック" charset="-128"/>
              </a:rPr>
              <a:t>Goal</a:t>
            </a:r>
            <a:r>
              <a:rPr kumimoji="0" lang="en-US" sz="2800" b="1" i="0" u="none" strike="noStrike" kern="1200" cap="none" spc="0" normalizeH="0" baseline="0" noProof="0" dirty="0" smtClean="0">
                <a:ln>
                  <a:noFill/>
                </a:ln>
                <a:solidFill>
                  <a:srgbClr val="172970"/>
                </a:solidFill>
                <a:effectLst/>
                <a:uLnTx/>
                <a:uFillTx/>
                <a:latin typeface="+mn-lt"/>
                <a:ea typeface="ＭＳ Ｐゴシック" charset="-128"/>
                <a:cs typeface="+mn-cs"/>
              </a:rPr>
              <a:t>: </a:t>
            </a:r>
            <a:r>
              <a:rPr lang="en-US" sz="2400" dirty="0" smtClean="0">
                <a:solidFill>
                  <a:srgbClr val="000066"/>
                </a:solidFill>
                <a:ea typeface="ＭＳ Ｐゴシック" charset="-128"/>
              </a:rPr>
              <a:t>Develop a systematic approach that a firm can use to evaluate its supply chain environmental performance with the objective to develop a Green Supply Chain.</a:t>
            </a:r>
            <a:endParaRPr kumimoji="0" lang="en-US" sz="2400" b="1" i="0" u="none" strike="noStrike" kern="1200" cap="none" spc="0" normalizeH="0" baseline="0" noProof="0" dirty="0" smtClean="0">
              <a:ln>
                <a:noFill/>
              </a:ln>
              <a:solidFill>
                <a:srgbClr val="172970"/>
              </a:solidFill>
              <a:effectLst/>
              <a:uLnTx/>
              <a:uFillTx/>
              <a:latin typeface="+mn-lt"/>
              <a:ea typeface="ＭＳ Ｐゴシック" charset="-128"/>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000" b="1" i="0" u="none" strike="noStrike" kern="1200" cap="none" spc="0" normalizeH="0" baseline="0" noProof="0" dirty="0" smtClean="0">
              <a:ln>
                <a:noFill/>
              </a:ln>
              <a:solidFill>
                <a:srgbClr val="172970"/>
              </a:solidFill>
              <a:effectLst/>
              <a:uLnTx/>
              <a:uFillTx/>
              <a:latin typeface="+mn-lt"/>
              <a:ea typeface="ＭＳ Ｐゴシック" charset="-128"/>
              <a:cs typeface="+mn-cs"/>
            </a:endParaRPr>
          </a:p>
        </p:txBody>
      </p:sp>
      <p:sp>
        <p:nvSpPr>
          <p:cNvPr id="19" name="Rettangolo 18"/>
          <p:cNvSpPr/>
          <p:nvPr/>
        </p:nvSpPr>
        <p:spPr>
          <a:xfrm>
            <a:off x="313890" y="3717032"/>
            <a:ext cx="5194213" cy="2369880"/>
          </a:xfrm>
          <a:prstGeom prst="rect">
            <a:avLst/>
          </a:prstGeom>
        </p:spPr>
        <p:txBody>
          <a:bodyPr wrap="square">
            <a:spAutoFit/>
          </a:bodyPr>
          <a:lstStyle/>
          <a:p>
            <a:pPr marL="342900" lvl="0" indent="-342900" algn="just">
              <a:spcBef>
                <a:spcPct val="20000"/>
              </a:spcBef>
              <a:buFont typeface="Arial" pitchFamily="34" charset="0"/>
              <a:buChar char="•"/>
              <a:defRPr/>
            </a:pPr>
            <a:r>
              <a:rPr lang="en-US" sz="2800" b="1" dirty="0" smtClean="0">
                <a:solidFill>
                  <a:srgbClr val="172970"/>
                </a:solidFill>
                <a:ea typeface="ＭＳ Ｐゴシック" charset="-128"/>
              </a:rPr>
              <a:t>Result: </a:t>
            </a:r>
            <a:r>
              <a:rPr lang="en-GB" sz="2400" dirty="0" smtClean="0">
                <a:solidFill>
                  <a:srgbClr val="000066"/>
                </a:solidFill>
                <a:ea typeface="ＭＳ Ｐゴシック" charset="-128"/>
              </a:rPr>
              <a:t>An ANP model that provides effective information about the critical factors/areas in the whole supply chain in order to optimize the level of sustainability throughout the supply chain</a:t>
            </a:r>
            <a:r>
              <a:rPr lang="en-US" sz="2400" dirty="0" smtClean="0">
                <a:solidFill>
                  <a:srgbClr val="000066"/>
                </a:solidFill>
                <a:ea typeface="ＭＳ Ｐゴシック" charset="-128"/>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56272" y="28136"/>
            <a:ext cx="9000000" cy="6732000"/>
          </a:xfrm>
          <a:prstGeom prst="rect">
            <a:avLst/>
          </a:prstGeom>
          <a:solidFill>
            <a:schemeClr val="bg1"/>
          </a:solidFill>
          <a:ln w="95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5" name="Memoria interna 4"/>
          <p:cNvSpPr/>
          <p:nvPr/>
        </p:nvSpPr>
        <p:spPr>
          <a:xfrm>
            <a:off x="0" y="214290"/>
            <a:ext cx="9144000" cy="936000"/>
          </a:xfrm>
          <a:prstGeom prst="flowChartInternalStorag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6512506"/>
            <a:ext cx="9144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err="1" smtClean="0">
                <a:solidFill>
                  <a:schemeClr val="bg1"/>
                </a:solidFill>
              </a:rPr>
              <a:t>Orrin</a:t>
            </a:r>
            <a:r>
              <a:rPr lang="it-IT" sz="1200" dirty="0" smtClean="0">
                <a:solidFill>
                  <a:schemeClr val="bg1"/>
                </a:solidFill>
              </a:rPr>
              <a:t> Cooper -  Antonella </a:t>
            </a:r>
            <a:r>
              <a:rPr lang="it-IT" sz="1200" dirty="0" err="1" smtClean="0">
                <a:solidFill>
                  <a:schemeClr val="bg1"/>
                </a:solidFill>
              </a:rPr>
              <a:t>Petrillo</a:t>
            </a:r>
            <a:r>
              <a:rPr lang="it-IT" sz="1200" dirty="0" smtClean="0">
                <a:solidFill>
                  <a:schemeClr val="bg1"/>
                </a:solidFill>
              </a:rPr>
              <a:t> </a:t>
            </a:r>
            <a:endParaRPr lang="it-IT" sz="1200" dirty="0">
              <a:solidFill>
                <a:schemeClr val="bg1"/>
              </a:solidFill>
            </a:endParaRPr>
          </a:p>
        </p:txBody>
      </p:sp>
      <p:sp>
        <p:nvSpPr>
          <p:cNvPr id="17" name="Rettangolo 16"/>
          <p:cNvSpPr/>
          <p:nvPr/>
        </p:nvSpPr>
        <p:spPr>
          <a:xfrm>
            <a:off x="84408" y="318588"/>
            <a:ext cx="8964000" cy="648072"/>
          </a:xfrm>
          <a:prstGeom prst="rect">
            <a:avLst/>
          </a:prstGeom>
          <a:solidFill>
            <a:schemeClr val="bg1"/>
          </a:solid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0" y="190308"/>
            <a:ext cx="9130792"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it-IT" sz="5400" b="1" spc="150" dirty="0" err="1" smtClean="0">
                <a:ln w="11430"/>
                <a:solidFill>
                  <a:schemeClr val="accent1">
                    <a:lumMod val="75000"/>
                  </a:schemeClr>
                </a:solidFill>
                <a:effectLst>
                  <a:outerShdw blurRad="25400" algn="tl" rotWithShape="0">
                    <a:srgbClr val="000000">
                      <a:alpha val="43000"/>
                    </a:srgbClr>
                  </a:outerShdw>
                </a:effectLst>
              </a:rPr>
              <a:t>Local</a:t>
            </a:r>
            <a:r>
              <a:rPr lang="it-IT" sz="5400" b="1" spc="150" dirty="0" smtClean="0">
                <a:ln w="11430"/>
                <a:solidFill>
                  <a:schemeClr val="accent1">
                    <a:lumMod val="75000"/>
                  </a:schemeClr>
                </a:solidFill>
                <a:effectLst>
                  <a:outerShdw blurRad="25400" algn="tl" rotWithShape="0">
                    <a:srgbClr val="000000">
                      <a:alpha val="43000"/>
                    </a:srgbClr>
                  </a:outerShdw>
                </a:effectLst>
              </a:rPr>
              <a:t> </a:t>
            </a:r>
            <a:r>
              <a:rPr lang="it-IT" sz="5400" b="1" spc="150" dirty="0" err="1" smtClean="0">
                <a:ln w="11430"/>
                <a:solidFill>
                  <a:schemeClr val="accent1">
                    <a:lumMod val="75000"/>
                  </a:schemeClr>
                </a:solidFill>
                <a:effectLst>
                  <a:outerShdw blurRad="25400" algn="tl" rotWithShape="0">
                    <a:srgbClr val="000000">
                      <a:alpha val="43000"/>
                    </a:srgbClr>
                  </a:outerShdw>
                </a:effectLst>
              </a:rPr>
              <a:t>Priority</a:t>
            </a:r>
            <a:endParaRPr lang="it-IT" sz="5400" b="1" spc="150" dirty="0">
              <a:ln w="11430"/>
              <a:solidFill>
                <a:schemeClr val="accent1">
                  <a:lumMod val="75000"/>
                </a:schemeClr>
              </a:solidFill>
              <a:effectLst>
                <a:outerShdw blurRad="25400" algn="tl" rotWithShape="0">
                  <a:srgbClr val="000000">
                    <a:alpha val="43000"/>
                  </a:srgbClr>
                </a:outerShdw>
              </a:effectLst>
            </a:endParaRPr>
          </a:p>
        </p:txBody>
      </p:sp>
      <p:pic>
        <p:nvPicPr>
          <p:cNvPr id="15" name="il_fi" descr="http://www.vector-logos.com/tmb.php?id=72454"/>
          <p:cNvPicPr/>
          <p:nvPr/>
        </p:nvPicPr>
        <p:blipFill>
          <a:blip r:embed="rId3" cstate="print"/>
          <a:srcRect/>
          <a:stretch>
            <a:fillRect/>
          </a:stretch>
        </p:blipFill>
        <p:spPr bwMode="auto">
          <a:xfrm>
            <a:off x="8172400" y="348985"/>
            <a:ext cx="612000" cy="612000"/>
          </a:xfrm>
          <a:prstGeom prst="rect">
            <a:avLst/>
          </a:prstGeom>
          <a:noFill/>
          <a:ln w="9525">
            <a:noFill/>
            <a:miter lim="800000"/>
            <a:headEnd/>
            <a:tailEnd/>
          </a:ln>
        </p:spPr>
      </p:pic>
      <p:pic>
        <p:nvPicPr>
          <p:cNvPr id="20" name="Immagine 19" descr="studiorum universitas casinas"/>
          <p:cNvPicPr/>
          <p:nvPr/>
        </p:nvPicPr>
        <p:blipFill>
          <a:blip r:embed="rId4" cstate="print"/>
          <a:srcRect/>
          <a:stretch>
            <a:fillRect/>
          </a:stretch>
        </p:blipFill>
        <p:spPr bwMode="auto">
          <a:xfrm>
            <a:off x="251520" y="332656"/>
            <a:ext cx="612000" cy="612000"/>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467543" y="1412776"/>
            <a:ext cx="3600000" cy="2540827"/>
          </a:xfrm>
          <a:prstGeom prst="rect">
            <a:avLst/>
          </a:prstGeom>
          <a:noFill/>
          <a:ln w="9525">
            <a:noFill/>
            <a:miter lim="800000"/>
            <a:headEnd/>
            <a:tailEnd/>
          </a:ln>
        </p:spPr>
      </p:pic>
      <p:pic>
        <p:nvPicPr>
          <p:cNvPr id="4100" name="Picture 4"/>
          <p:cNvPicPr>
            <a:picLocks noChangeAspect="1" noChangeArrowheads="1"/>
          </p:cNvPicPr>
          <p:nvPr/>
        </p:nvPicPr>
        <p:blipFill>
          <a:blip r:embed="rId6" cstate="print"/>
          <a:srcRect/>
          <a:stretch>
            <a:fillRect/>
          </a:stretch>
        </p:blipFill>
        <p:spPr bwMode="auto">
          <a:xfrm>
            <a:off x="4499992" y="1443773"/>
            <a:ext cx="3600000" cy="2479867"/>
          </a:xfrm>
          <a:prstGeom prst="rect">
            <a:avLst/>
          </a:prstGeom>
          <a:noFill/>
          <a:ln w="9525">
            <a:noFill/>
            <a:miter lim="800000"/>
            <a:headEnd/>
            <a:tailEnd/>
          </a:ln>
        </p:spPr>
      </p:pic>
      <p:pic>
        <p:nvPicPr>
          <p:cNvPr id="4102" name="Picture 6"/>
          <p:cNvPicPr>
            <a:picLocks noChangeAspect="1" noChangeArrowheads="1"/>
          </p:cNvPicPr>
          <p:nvPr/>
        </p:nvPicPr>
        <p:blipFill>
          <a:blip r:embed="rId7" cstate="print"/>
          <a:srcRect/>
          <a:stretch>
            <a:fillRect/>
          </a:stretch>
        </p:blipFill>
        <p:spPr bwMode="auto">
          <a:xfrm>
            <a:off x="457528" y="3933056"/>
            <a:ext cx="3600000" cy="2475000"/>
          </a:xfrm>
          <a:prstGeom prst="rect">
            <a:avLst/>
          </a:prstGeom>
          <a:noFill/>
          <a:ln w="9525">
            <a:noFill/>
            <a:miter lim="800000"/>
            <a:headEnd/>
            <a:tailEnd/>
          </a:ln>
        </p:spPr>
      </p:pic>
      <p:pic>
        <p:nvPicPr>
          <p:cNvPr id="4103" name="Picture 7"/>
          <p:cNvPicPr>
            <a:picLocks noChangeAspect="1" noChangeArrowheads="1"/>
          </p:cNvPicPr>
          <p:nvPr/>
        </p:nvPicPr>
        <p:blipFill>
          <a:blip r:embed="rId8" cstate="print"/>
          <a:srcRect/>
          <a:stretch>
            <a:fillRect/>
          </a:stretch>
        </p:blipFill>
        <p:spPr bwMode="auto">
          <a:xfrm>
            <a:off x="4510008" y="3885818"/>
            <a:ext cx="3600400" cy="25362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51352" y="52755"/>
            <a:ext cx="9000000" cy="6732000"/>
          </a:xfrm>
          <a:prstGeom prst="rect">
            <a:avLst/>
          </a:prstGeom>
          <a:solidFill>
            <a:schemeClr val="bg1"/>
          </a:solidFill>
          <a:ln w="95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5" name="Memoria interna 4"/>
          <p:cNvSpPr/>
          <p:nvPr/>
        </p:nvSpPr>
        <p:spPr>
          <a:xfrm>
            <a:off x="0" y="214290"/>
            <a:ext cx="9144000" cy="936000"/>
          </a:xfrm>
          <a:prstGeom prst="flowChartInternalStorag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6512506"/>
            <a:ext cx="9144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err="1" smtClean="0">
                <a:solidFill>
                  <a:schemeClr val="bg1"/>
                </a:solidFill>
              </a:rPr>
              <a:t>Orrin</a:t>
            </a:r>
            <a:r>
              <a:rPr lang="it-IT" sz="1200" dirty="0" smtClean="0">
                <a:solidFill>
                  <a:schemeClr val="bg1"/>
                </a:solidFill>
              </a:rPr>
              <a:t> Cooper -  Antonella </a:t>
            </a:r>
            <a:r>
              <a:rPr lang="it-IT" sz="1200" dirty="0" err="1" smtClean="0">
                <a:solidFill>
                  <a:schemeClr val="bg1"/>
                </a:solidFill>
              </a:rPr>
              <a:t>Petrillo</a:t>
            </a:r>
            <a:r>
              <a:rPr lang="it-IT" sz="1200" dirty="0" smtClean="0">
                <a:solidFill>
                  <a:schemeClr val="bg1"/>
                </a:solidFill>
              </a:rPr>
              <a:t> </a:t>
            </a:r>
            <a:endParaRPr lang="it-IT" sz="1200" dirty="0">
              <a:solidFill>
                <a:schemeClr val="bg1"/>
              </a:solidFill>
            </a:endParaRPr>
          </a:p>
        </p:txBody>
      </p:sp>
      <p:sp>
        <p:nvSpPr>
          <p:cNvPr id="17" name="Rettangolo 16"/>
          <p:cNvSpPr/>
          <p:nvPr/>
        </p:nvSpPr>
        <p:spPr>
          <a:xfrm>
            <a:off x="84408" y="318588"/>
            <a:ext cx="8964000" cy="648072"/>
          </a:xfrm>
          <a:prstGeom prst="rect">
            <a:avLst/>
          </a:prstGeom>
          <a:solidFill>
            <a:schemeClr val="bg1"/>
          </a:solid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0" y="190308"/>
            <a:ext cx="9130792"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it-IT" sz="5400" b="1" spc="150" dirty="0" smtClean="0">
                <a:ln w="11430"/>
                <a:solidFill>
                  <a:schemeClr val="accent1">
                    <a:lumMod val="75000"/>
                  </a:schemeClr>
                </a:solidFill>
                <a:effectLst>
                  <a:outerShdw blurRad="25400" algn="tl" rotWithShape="0">
                    <a:srgbClr val="000000">
                      <a:alpha val="43000"/>
                    </a:srgbClr>
                  </a:outerShdw>
                </a:effectLst>
              </a:rPr>
              <a:t>Rating </a:t>
            </a:r>
            <a:r>
              <a:rPr lang="it-IT" sz="5400" b="1" spc="150" dirty="0" err="1" smtClean="0">
                <a:ln w="11430"/>
                <a:solidFill>
                  <a:schemeClr val="accent1">
                    <a:lumMod val="75000"/>
                  </a:schemeClr>
                </a:solidFill>
                <a:effectLst>
                  <a:outerShdw blurRad="25400" algn="tl" rotWithShape="0">
                    <a:srgbClr val="000000">
                      <a:alpha val="43000"/>
                    </a:srgbClr>
                  </a:outerShdw>
                </a:effectLst>
              </a:rPr>
              <a:t>Model</a:t>
            </a:r>
            <a:endParaRPr lang="it-IT" sz="5400" b="1" spc="150" dirty="0">
              <a:ln w="11430"/>
              <a:solidFill>
                <a:schemeClr val="accent1">
                  <a:lumMod val="75000"/>
                </a:schemeClr>
              </a:solidFill>
              <a:effectLst>
                <a:outerShdw blurRad="25400" algn="tl" rotWithShape="0">
                  <a:srgbClr val="000000">
                    <a:alpha val="43000"/>
                  </a:srgbClr>
                </a:outerShdw>
              </a:effectLst>
            </a:endParaRPr>
          </a:p>
        </p:txBody>
      </p:sp>
      <p:pic>
        <p:nvPicPr>
          <p:cNvPr id="15" name="il_fi" descr="http://www.vector-logos.com/tmb.php?id=72454"/>
          <p:cNvPicPr/>
          <p:nvPr/>
        </p:nvPicPr>
        <p:blipFill>
          <a:blip r:embed="rId3" cstate="print"/>
          <a:srcRect/>
          <a:stretch>
            <a:fillRect/>
          </a:stretch>
        </p:blipFill>
        <p:spPr bwMode="auto">
          <a:xfrm>
            <a:off x="8172400" y="348985"/>
            <a:ext cx="612000" cy="612000"/>
          </a:xfrm>
          <a:prstGeom prst="rect">
            <a:avLst/>
          </a:prstGeom>
          <a:noFill/>
          <a:ln w="9525">
            <a:noFill/>
            <a:miter lim="800000"/>
            <a:headEnd/>
            <a:tailEnd/>
          </a:ln>
        </p:spPr>
      </p:pic>
      <p:pic>
        <p:nvPicPr>
          <p:cNvPr id="20" name="Immagine 19" descr="studiorum universitas casinas"/>
          <p:cNvPicPr/>
          <p:nvPr/>
        </p:nvPicPr>
        <p:blipFill>
          <a:blip r:embed="rId4" cstate="print"/>
          <a:srcRect/>
          <a:stretch>
            <a:fillRect/>
          </a:stretch>
        </p:blipFill>
        <p:spPr bwMode="auto">
          <a:xfrm>
            <a:off x="251520" y="332656"/>
            <a:ext cx="612000" cy="612000"/>
          </a:xfrm>
          <a:prstGeom prst="rect">
            <a:avLst/>
          </a:prstGeom>
          <a:noFill/>
          <a:ln w="9525">
            <a:noFill/>
            <a:miter lim="800000"/>
            <a:headEnd/>
            <a:tailEnd/>
          </a:ln>
        </p:spPr>
      </p:pic>
      <p:pic>
        <p:nvPicPr>
          <p:cNvPr id="12" name="Picture 12" descr="http://www.giochigratis-online.com/wp-content/uploads/2010/04/puzzle.jpg"/>
          <p:cNvPicPr>
            <a:picLocks noChangeAspect="1" noChangeArrowheads="1"/>
          </p:cNvPicPr>
          <p:nvPr/>
        </p:nvPicPr>
        <p:blipFill>
          <a:blip r:embed="rId5" cstate="print"/>
          <a:srcRect t="7045" b="7009"/>
          <a:stretch>
            <a:fillRect/>
          </a:stretch>
        </p:blipFill>
        <p:spPr bwMode="auto">
          <a:xfrm>
            <a:off x="3446789" y="1628800"/>
            <a:ext cx="5229667" cy="4494707"/>
          </a:xfrm>
          <a:prstGeom prst="rect">
            <a:avLst/>
          </a:prstGeom>
          <a:noFill/>
        </p:spPr>
      </p:pic>
      <p:pic>
        <p:nvPicPr>
          <p:cNvPr id="2050" name="Picture 2"/>
          <p:cNvPicPr>
            <a:picLocks noChangeAspect="1" noChangeArrowheads="1"/>
          </p:cNvPicPr>
          <p:nvPr/>
        </p:nvPicPr>
        <p:blipFill>
          <a:blip r:embed="rId6" cstate="print"/>
          <a:srcRect t="2805" b="1812"/>
          <a:stretch>
            <a:fillRect/>
          </a:stretch>
        </p:blipFill>
        <p:spPr bwMode="auto">
          <a:xfrm>
            <a:off x="251520" y="2348880"/>
            <a:ext cx="8424936" cy="2448272"/>
          </a:xfrm>
          <a:prstGeom prst="rect">
            <a:avLst/>
          </a:prstGeom>
          <a:noFill/>
          <a:ln w="9525">
            <a:noFill/>
            <a:miter lim="800000"/>
            <a:headEnd/>
            <a:tailEnd/>
          </a:ln>
        </p:spPr>
      </p:pic>
      <p:pic>
        <p:nvPicPr>
          <p:cNvPr id="3077" name="Picture 5"/>
          <p:cNvPicPr>
            <a:picLocks noChangeAspect="1" noChangeArrowheads="1"/>
          </p:cNvPicPr>
          <p:nvPr/>
        </p:nvPicPr>
        <p:blipFill>
          <a:blip r:embed="rId7" cstate="print"/>
          <a:srcRect/>
          <a:stretch>
            <a:fillRect/>
          </a:stretch>
        </p:blipFill>
        <p:spPr bwMode="auto">
          <a:xfrm>
            <a:off x="467544" y="5013176"/>
            <a:ext cx="2114550" cy="1190625"/>
          </a:xfrm>
          <a:prstGeom prst="rect">
            <a:avLst/>
          </a:prstGeom>
          <a:noFill/>
          <a:ln w="9525">
            <a:noFill/>
            <a:miter lim="800000"/>
            <a:headEnd/>
            <a:tailEnd/>
          </a:ln>
        </p:spPr>
      </p:pic>
      <p:pic>
        <p:nvPicPr>
          <p:cNvPr id="3078" name="Picture 6"/>
          <p:cNvPicPr>
            <a:picLocks noChangeAspect="1" noChangeArrowheads="1"/>
          </p:cNvPicPr>
          <p:nvPr/>
        </p:nvPicPr>
        <p:blipFill>
          <a:blip r:embed="rId8" cstate="print"/>
          <a:srcRect/>
          <a:stretch>
            <a:fillRect/>
          </a:stretch>
        </p:blipFill>
        <p:spPr bwMode="auto">
          <a:xfrm>
            <a:off x="2699792" y="5013176"/>
            <a:ext cx="1533525" cy="119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56272" y="28136"/>
            <a:ext cx="9000000" cy="6732000"/>
          </a:xfrm>
          <a:prstGeom prst="rect">
            <a:avLst/>
          </a:prstGeom>
          <a:solidFill>
            <a:schemeClr val="bg1"/>
          </a:solidFill>
          <a:ln w="95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5" name="Memoria interna 4"/>
          <p:cNvSpPr/>
          <p:nvPr/>
        </p:nvSpPr>
        <p:spPr>
          <a:xfrm>
            <a:off x="0" y="214290"/>
            <a:ext cx="9144000" cy="936000"/>
          </a:xfrm>
          <a:prstGeom prst="flowChartInternalStorag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6512506"/>
            <a:ext cx="9144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err="1" smtClean="0">
                <a:solidFill>
                  <a:schemeClr val="bg1"/>
                </a:solidFill>
              </a:rPr>
              <a:t>Orrin</a:t>
            </a:r>
            <a:r>
              <a:rPr lang="it-IT" sz="1200" dirty="0" smtClean="0">
                <a:solidFill>
                  <a:schemeClr val="bg1"/>
                </a:solidFill>
              </a:rPr>
              <a:t> Cooper -  Antonella </a:t>
            </a:r>
            <a:r>
              <a:rPr lang="it-IT" sz="1200" dirty="0" err="1" smtClean="0">
                <a:solidFill>
                  <a:schemeClr val="bg1"/>
                </a:solidFill>
              </a:rPr>
              <a:t>Petrillo</a:t>
            </a:r>
            <a:r>
              <a:rPr lang="it-IT" sz="1200" dirty="0" smtClean="0">
                <a:solidFill>
                  <a:schemeClr val="bg1"/>
                </a:solidFill>
              </a:rPr>
              <a:t> </a:t>
            </a:r>
            <a:endParaRPr lang="it-IT" sz="1200" dirty="0">
              <a:solidFill>
                <a:schemeClr val="bg1"/>
              </a:solidFill>
            </a:endParaRPr>
          </a:p>
        </p:txBody>
      </p:sp>
      <p:sp>
        <p:nvSpPr>
          <p:cNvPr id="17" name="Rettangolo 16"/>
          <p:cNvSpPr/>
          <p:nvPr/>
        </p:nvSpPr>
        <p:spPr>
          <a:xfrm>
            <a:off x="84408" y="318588"/>
            <a:ext cx="8964000" cy="648072"/>
          </a:xfrm>
          <a:prstGeom prst="rect">
            <a:avLst/>
          </a:prstGeom>
          <a:solidFill>
            <a:schemeClr val="bg1"/>
          </a:solid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0" y="190308"/>
            <a:ext cx="9130792"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it-IT" sz="5400" b="1" spc="150" dirty="0" err="1" smtClean="0">
                <a:ln w="11430"/>
                <a:solidFill>
                  <a:schemeClr val="accent1">
                    <a:lumMod val="75000"/>
                  </a:schemeClr>
                </a:solidFill>
                <a:effectLst>
                  <a:outerShdw blurRad="25400" algn="tl" rotWithShape="0">
                    <a:srgbClr val="000000">
                      <a:alpha val="43000"/>
                    </a:srgbClr>
                  </a:outerShdw>
                </a:effectLst>
              </a:rPr>
              <a:t>Priority</a:t>
            </a:r>
            <a:endParaRPr lang="it-IT" sz="5400" b="1" spc="150" dirty="0">
              <a:ln w="11430"/>
              <a:solidFill>
                <a:schemeClr val="accent1">
                  <a:lumMod val="75000"/>
                </a:schemeClr>
              </a:solidFill>
              <a:effectLst>
                <a:outerShdw blurRad="25400" algn="tl" rotWithShape="0">
                  <a:srgbClr val="000000">
                    <a:alpha val="43000"/>
                  </a:srgbClr>
                </a:outerShdw>
              </a:effectLst>
            </a:endParaRPr>
          </a:p>
        </p:txBody>
      </p:sp>
      <p:pic>
        <p:nvPicPr>
          <p:cNvPr id="15" name="il_fi" descr="http://www.vector-logos.com/tmb.php?id=72454"/>
          <p:cNvPicPr/>
          <p:nvPr/>
        </p:nvPicPr>
        <p:blipFill>
          <a:blip r:embed="rId3" cstate="print"/>
          <a:srcRect/>
          <a:stretch>
            <a:fillRect/>
          </a:stretch>
        </p:blipFill>
        <p:spPr bwMode="auto">
          <a:xfrm>
            <a:off x="8172400" y="348985"/>
            <a:ext cx="612000" cy="612000"/>
          </a:xfrm>
          <a:prstGeom prst="rect">
            <a:avLst/>
          </a:prstGeom>
          <a:noFill/>
          <a:ln w="9525">
            <a:noFill/>
            <a:miter lim="800000"/>
            <a:headEnd/>
            <a:tailEnd/>
          </a:ln>
        </p:spPr>
      </p:pic>
      <p:pic>
        <p:nvPicPr>
          <p:cNvPr id="20" name="Immagine 19" descr="studiorum universitas casinas"/>
          <p:cNvPicPr/>
          <p:nvPr/>
        </p:nvPicPr>
        <p:blipFill>
          <a:blip r:embed="rId4" cstate="print"/>
          <a:srcRect/>
          <a:stretch>
            <a:fillRect/>
          </a:stretch>
        </p:blipFill>
        <p:spPr bwMode="auto">
          <a:xfrm>
            <a:off x="251520" y="332656"/>
            <a:ext cx="612000" cy="612000"/>
          </a:xfrm>
          <a:prstGeom prst="rect">
            <a:avLst/>
          </a:prstGeom>
          <a:noFill/>
          <a:ln w="9525">
            <a:noFill/>
            <a:miter lim="800000"/>
            <a:headEnd/>
            <a:tailEnd/>
          </a:ln>
        </p:spPr>
      </p:pic>
      <p:sp>
        <p:nvSpPr>
          <p:cNvPr id="11" name="Rettangolo 10"/>
          <p:cNvSpPr/>
          <p:nvPr/>
        </p:nvSpPr>
        <p:spPr>
          <a:xfrm>
            <a:off x="179512" y="1196752"/>
            <a:ext cx="8645138" cy="830997"/>
          </a:xfrm>
          <a:prstGeom prst="rect">
            <a:avLst/>
          </a:prstGeom>
        </p:spPr>
        <p:txBody>
          <a:bodyPr wrap="square">
            <a:spAutoFit/>
          </a:bodyPr>
          <a:lstStyle/>
          <a:p>
            <a:pPr lvl="0" algn="ctr"/>
            <a:r>
              <a:rPr lang="it-IT" sz="48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Additive Formula</a:t>
            </a:r>
            <a:endParaRPr lang="en-US" sz="48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pic>
        <p:nvPicPr>
          <p:cNvPr id="12" name="Picture 5" descr="http://www.roccatello.it/wp-content/uploads/SviluppoWeb2.JPG"/>
          <p:cNvPicPr>
            <a:picLocks noChangeAspect="1" noChangeArrowheads="1"/>
          </p:cNvPicPr>
          <p:nvPr/>
        </p:nvPicPr>
        <p:blipFill>
          <a:blip r:embed="rId5" cstate="print"/>
          <a:srcRect l="12164" r="8772"/>
          <a:stretch>
            <a:fillRect/>
          </a:stretch>
        </p:blipFill>
        <p:spPr bwMode="auto">
          <a:xfrm>
            <a:off x="6012160" y="3429000"/>
            <a:ext cx="2916037" cy="3016635"/>
          </a:xfrm>
          <a:prstGeom prst="rect">
            <a:avLst/>
          </a:prstGeom>
          <a:noFill/>
        </p:spPr>
      </p:pic>
      <p:pic>
        <p:nvPicPr>
          <p:cNvPr id="2" name="Picture 2"/>
          <p:cNvPicPr>
            <a:picLocks noChangeAspect="1" noChangeArrowheads="1"/>
          </p:cNvPicPr>
          <p:nvPr/>
        </p:nvPicPr>
        <p:blipFill>
          <a:blip r:embed="rId6" cstate="print"/>
          <a:srcRect/>
          <a:stretch>
            <a:fillRect/>
          </a:stretch>
        </p:blipFill>
        <p:spPr bwMode="auto">
          <a:xfrm>
            <a:off x="323528" y="2132856"/>
            <a:ext cx="5924550" cy="422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56272" y="28136"/>
            <a:ext cx="9000000" cy="6732000"/>
          </a:xfrm>
          <a:prstGeom prst="rect">
            <a:avLst/>
          </a:prstGeom>
          <a:solidFill>
            <a:schemeClr val="bg1"/>
          </a:solidFill>
          <a:ln w="95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5" name="Memoria interna 4"/>
          <p:cNvSpPr/>
          <p:nvPr/>
        </p:nvSpPr>
        <p:spPr>
          <a:xfrm>
            <a:off x="0" y="214290"/>
            <a:ext cx="9144000" cy="936000"/>
          </a:xfrm>
          <a:prstGeom prst="flowChartInternalStorag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6512506"/>
            <a:ext cx="9144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err="1" smtClean="0">
                <a:solidFill>
                  <a:schemeClr val="bg1"/>
                </a:solidFill>
              </a:rPr>
              <a:t>Orrin</a:t>
            </a:r>
            <a:r>
              <a:rPr lang="it-IT" sz="1200" dirty="0" smtClean="0">
                <a:solidFill>
                  <a:schemeClr val="bg1"/>
                </a:solidFill>
              </a:rPr>
              <a:t> Cooper -  Antonella </a:t>
            </a:r>
            <a:r>
              <a:rPr lang="it-IT" sz="1200" dirty="0" err="1" smtClean="0">
                <a:solidFill>
                  <a:schemeClr val="bg1"/>
                </a:solidFill>
              </a:rPr>
              <a:t>Petrillo</a:t>
            </a:r>
            <a:r>
              <a:rPr lang="it-IT" sz="1200" dirty="0" smtClean="0">
                <a:solidFill>
                  <a:schemeClr val="bg1"/>
                </a:solidFill>
              </a:rPr>
              <a:t> </a:t>
            </a:r>
            <a:endParaRPr lang="it-IT" sz="1200" dirty="0">
              <a:solidFill>
                <a:schemeClr val="bg1"/>
              </a:solidFill>
            </a:endParaRPr>
          </a:p>
        </p:txBody>
      </p:sp>
      <p:sp>
        <p:nvSpPr>
          <p:cNvPr id="17" name="Rettangolo 16"/>
          <p:cNvSpPr/>
          <p:nvPr/>
        </p:nvSpPr>
        <p:spPr>
          <a:xfrm>
            <a:off x="84408" y="318588"/>
            <a:ext cx="8964000" cy="648072"/>
          </a:xfrm>
          <a:prstGeom prst="rect">
            <a:avLst/>
          </a:prstGeom>
          <a:solidFill>
            <a:schemeClr val="bg1"/>
          </a:solid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0" y="190308"/>
            <a:ext cx="9130792"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it-IT" sz="5400" b="1" spc="150" dirty="0" err="1" smtClean="0">
                <a:ln w="11430"/>
                <a:solidFill>
                  <a:schemeClr val="accent1">
                    <a:lumMod val="75000"/>
                  </a:schemeClr>
                </a:solidFill>
                <a:effectLst>
                  <a:outerShdw blurRad="25400" algn="tl" rotWithShape="0">
                    <a:srgbClr val="000000">
                      <a:alpha val="43000"/>
                    </a:srgbClr>
                  </a:outerShdw>
                </a:effectLst>
              </a:rPr>
              <a:t>Priority</a:t>
            </a:r>
            <a:endParaRPr lang="it-IT" sz="5400" b="1" spc="150" dirty="0">
              <a:ln w="11430"/>
              <a:solidFill>
                <a:schemeClr val="accent1">
                  <a:lumMod val="75000"/>
                </a:schemeClr>
              </a:solidFill>
              <a:effectLst>
                <a:outerShdw blurRad="25400" algn="tl" rotWithShape="0">
                  <a:srgbClr val="000000">
                    <a:alpha val="43000"/>
                  </a:srgbClr>
                </a:outerShdw>
              </a:effectLst>
            </a:endParaRPr>
          </a:p>
        </p:txBody>
      </p:sp>
      <p:pic>
        <p:nvPicPr>
          <p:cNvPr id="15" name="il_fi" descr="http://www.vector-logos.com/tmb.php?id=72454"/>
          <p:cNvPicPr/>
          <p:nvPr/>
        </p:nvPicPr>
        <p:blipFill>
          <a:blip r:embed="rId3" cstate="print"/>
          <a:srcRect/>
          <a:stretch>
            <a:fillRect/>
          </a:stretch>
        </p:blipFill>
        <p:spPr bwMode="auto">
          <a:xfrm>
            <a:off x="8172400" y="348985"/>
            <a:ext cx="612000" cy="612000"/>
          </a:xfrm>
          <a:prstGeom prst="rect">
            <a:avLst/>
          </a:prstGeom>
          <a:noFill/>
          <a:ln w="9525">
            <a:noFill/>
            <a:miter lim="800000"/>
            <a:headEnd/>
            <a:tailEnd/>
          </a:ln>
        </p:spPr>
      </p:pic>
      <p:pic>
        <p:nvPicPr>
          <p:cNvPr id="20" name="Immagine 19" descr="studiorum universitas casinas"/>
          <p:cNvPicPr/>
          <p:nvPr/>
        </p:nvPicPr>
        <p:blipFill>
          <a:blip r:embed="rId4" cstate="print"/>
          <a:srcRect/>
          <a:stretch>
            <a:fillRect/>
          </a:stretch>
        </p:blipFill>
        <p:spPr bwMode="auto">
          <a:xfrm>
            <a:off x="251520" y="332656"/>
            <a:ext cx="612000" cy="612000"/>
          </a:xfrm>
          <a:prstGeom prst="rect">
            <a:avLst/>
          </a:prstGeom>
          <a:noFill/>
          <a:ln w="9525">
            <a:noFill/>
            <a:miter lim="800000"/>
            <a:headEnd/>
            <a:tailEnd/>
          </a:ln>
        </p:spPr>
      </p:pic>
      <p:sp>
        <p:nvSpPr>
          <p:cNvPr id="11" name="Rettangolo 10"/>
          <p:cNvSpPr/>
          <p:nvPr/>
        </p:nvSpPr>
        <p:spPr>
          <a:xfrm>
            <a:off x="179512" y="1196752"/>
            <a:ext cx="8645138" cy="830997"/>
          </a:xfrm>
          <a:prstGeom prst="rect">
            <a:avLst/>
          </a:prstGeom>
        </p:spPr>
        <p:txBody>
          <a:bodyPr wrap="square">
            <a:spAutoFit/>
          </a:bodyPr>
          <a:lstStyle/>
          <a:p>
            <a:pPr lvl="0" algn="ctr"/>
            <a:r>
              <a:rPr lang="it-IT" sz="4800" b="1" spc="50" dirty="0" err="1"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Multiplicative</a:t>
            </a:r>
            <a:r>
              <a:rPr lang="it-IT" sz="48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 Formula</a:t>
            </a:r>
            <a:endParaRPr lang="en-US" sz="48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pic>
        <p:nvPicPr>
          <p:cNvPr id="2" name="Picture 2"/>
          <p:cNvPicPr>
            <a:picLocks noChangeAspect="1" noChangeArrowheads="1"/>
          </p:cNvPicPr>
          <p:nvPr/>
        </p:nvPicPr>
        <p:blipFill>
          <a:blip r:embed="rId5" cstate="print"/>
          <a:srcRect/>
          <a:stretch>
            <a:fillRect/>
          </a:stretch>
        </p:blipFill>
        <p:spPr bwMode="auto">
          <a:xfrm>
            <a:off x="395536" y="2204864"/>
            <a:ext cx="5762625" cy="4105275"/>
          </a:xfrm>
          <a:prstGeom prst="rect">
            <a:avLst/>
          </a:prstGeom>
          <a:noFill/>
          <a:ln w="9525">
            <a:noFill/>
            <a:miter lim="800000"/>
            <a:headEnd/>
            <a:tailEnd/>
          </a:ln>
        </p:spPr>
      </p:pic>
      <p:pic>
        <p:nvPicPr>
          <p:cNvPr id="12" name="Picture 5" descr="http://www.roccatello.it/wp-content/uploads/SviluppoWeb2.JPG"/>
          <p:cNvPicPr>
            <a:picLocks noChangeAspect="1" noChangeArrowheads="1"/>
          </p:cNvPicPr>
          <p:nvPr/>
        </p:nvPicPr>
        <p:blipFill>
          <a:blip r:embed="rId6" cstate="print"/>
          <a:srcRect l="12164" r="8772"/>
          <a:stretch>
            <a:fillRect/>
          </a:stretch>
        </p:blipFill>
        <p:spPr bwMode="auto">
          <a:xfrm>
            <a:off x="6012160" y="3429000"/>
            <a:ext cx="2916037" cy="301663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56272" y="28136"/>
            <a:ext cx="9000000" cy="6732000"/>
          </a:xfrm>
          <a:prstGeom prst="rect">
            <a:avLst/>
          </a:prstGeom>
          <a:solidFill>
            <a:schemeClr val="bg1"/>
          </a:solidFill>
          <a:ln w="95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5" name="Memoria interna 4"/>
          <p:cNvSpPr/>
          <p:nvPr/>
        </p:nvSpPr>
        <p:spPr>
          <a:xfrm>
            <a:off x="0" y="214290"/>
            <a:ext cx="9144000" cy="936000"/>
          </a:xfrm>
          <a:prstGeom prst="flowChartInternalStorag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6512506"/>
            <a:ext cx="9144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err="1" smtClean="0">
                <a:solidFill>
                  <a:schemeClr val="bg1"/>
                </a:solidFill>
              </a:rPr>
              <a:t>Orrin</a:t>
            </a:r>
            <a:r>
              <a:rPr lang="it-IT" sz="1200" dirty="0" smtClean="0">
                <a:solidFill>
                  <a:schemeClr val="bg1"/>
                </a:solidFill>
              </a:rPr>
              <a:t> Cooper -  Antonella </a:t>
            </a:r>
            <a:r>
              <a:rPr lang="it-IT" sz="1200" dirty="0" err="1" smtClean="0">
                <a:solidFill>
                  <a:schemeClr val="bg1"/>
                </a:solidFill>
              </a:rPr>
              <a:t>Petrillo</a:t>
            </a:r>
            <a:r>
              <a:rPr lang="it-IT" sz="1200" dirty="0" smtClean="0">
                <a:solidFill>
                  <a:schemeClr val="bg1"/>
                </a:solidFill>
              </a:rPr>
              <a:t> </a:t>
            </a:r>
            <a:endParaRPr lang="it-IT" sz="1200" dirty="0">
              <a:solidFill>
                <a:schemeClr val="bg1"/>
              </a:solidFill>
            </a:endParaRPr>
          </a:p>
        </p:txBody>
      </p:sp>
      <p:sp>
        <p:nvSpPr>
          <p:cNvPr id="17" name="Rettangolo 16"/>
          <p:cNvSpPr/>
          <p:nvPr/>
        </p:nvSpPr>
        <p:spPr>
          <a:xfrm>
            <a:off x="84408" y="318588"/>
            <a:ext cx="8964000" cy="648072"/>
          </a:xfrm>
          <a:prstGeom prst="rect">
            <a:avLst/>
          </a:prstGeom>
          <a:solidFill>
            <a:schemeClr val="bg1"/>
          </a:solid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0" y="190308"/>
            <a:ext cx="9130792"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it-IT" sz="5400" b="1" spc="150" dirty="0" err="1" smtClean="0">
                <a:ln w="11430"/>
                <a:solidFill>
                  <a:schemeClr val="accent1">
                    <a:lumMod val="75000"/>
                  </a:schemeClr>
                </a:solidFill>
                <a:effectLst>
                  <a:outerShdw blurRad="25400" algn="tl" rotWithShape="0">
                    <a:srgbClr val="000000">
                      <a:alpha val="43000"/>
                    </a:srgbClr>
                  </a:outerShdw>
                </a:effectLst>
              </a:rPr>
              <a:t>Sensitivity</a:t>
            </a:r>
            <a:r>
              <a:rPr lang="it-IT" sz="5400" b="1" spc="150" dirty="0" smtClean="0">
                <a:ln w="11430"/>
                <a:solidFill>
                  <a:schemeClr val="accent1">
                    <a:lumMod val="75000"/>
                  </a:schemeClr>
                </a:solidFill>
                <a:effectLst>
                  <a:outerShdw blurRad="25400" algn="tl" rotWithShape="0">
                    <a:srgbClr val="000000">
                      <a:alpha val="43000"/>
                    </a:srgbClr>
                  </a:outerShdw>
                </a:effectLst>
              </a:rPr>
              <a:t> </a:t>
            </a:r>
            <a:r>
              <a:rPr lang="it-IT" sz="5400" b="1" spc="150" dirty="0" err="1" smtClean="0">
                <a:ln w="11430"/>
                <a:solidFill>
                  <a:schemeClr val="accent1">
                    <a:lumMod val="75000"/>
                  </a:schemeClr>
                </a:solidFill>
                <a:effectLst>
                  <a:outerShdw blurRad="25400" algn="tl" rotWithShape="0">
                    <a:srgbClr val="000000">
                      <a:alpha val="43000"/>
                    </a:srgbClr>
                  </a:outerShdw>
                </a:effectLst>
              </a:rPr>
              <a:t>Analysis</a:t>
            </a:r>
            <a:endParaRPr lang="it-IT" sz="5400" b="1" spc="150" dirty="0">
              <a:ln w="11430"/>
              <a:solidFill>
                <a:schemeClr val="accent1">
                  <a:lumMod val="75000"/>
                </a:schemeClr>
              </a:solidFill>
              <a:effectLst>
                <a:outerShdw blurRad="25400" algn="tl" rotWithShape="0">
                  <a:srgbClr val="000000">
                    <a:alpha val="43000"/>
                  </a:srgbClr>
                </a:outerShdw>
              </a:effectLst>
            </a:endParaRPr>
          </a:p>
        </p:txBody>
      </p:sp>
      <p:pic>
        <p:nvPicPr>
          <p:cNvPr id="15" name="il_fi" descr="http://www.vector-logos.com/tmb.php?id=72454"/>
          <p:cNvPicPr/>
          <p:nvPr/>
        </p:nvPicPr>
        <p:blipFill>
          <a:blip r:embed="rId3" cstate="print"/>
          <a:srcRect/>
          <a:stretch>
            <a:fillRect/>
          </a:stretch>
        </p:blipFill>
        <p:spPr bwMode="auto">
          <a:xfrm>
            <a:off x="8172400" y="348985"/>
            <a:ext cx="612000" cy="612000"/>
          </a:xfrm>
          <a:prstGeom prst="rect">
            <a:avLst/>
          </a:prstGeom>
          <a:noFill/>
          <a:ln w="9525">
            <a:noFill/>
            <a:miter lim="800000"/>
            <a:headEnd/>
            <a:tailEnd/>
          </a:ln>
        </p:spPr>
      </p:pic>
      <p:pic>
        <p:nvPicPr>
          <p:cNvPr id="20" name="Immagine 19" descr="studiorum universitas casinas"/>
          <p:cNvPicPr/>
          <p:nvPr/>
        </p:nvPicPr>
        <p:blipFill>
          <a:blip r:embed="rId4" cstate="print"/>
          <a:srcRect/>
          <a:stretch>
            <a:fillRect/>
          </a:stretch>
        </p:blipFill>
        <p:spPr bwMode="auto">
          <a:xfrm>
            <a:off x="251520" y="332656"/>
            <a:ext cx="612000" cy="612000"/>
          </a:xfrm>
          <a:prstGeom prst="rect">
            <a:avLst/>
          </a:prstGeom>
          <a:noFill/>
          <a:ln w="9525">
            <a:noFill/>
            <a:miter lim="800000"/>
            <a:headEnd/>
            <a:tailEnd/>
          </a:ln>
        </p:spPr>
      </p:pic>
      <p:pic>
        <p:nvPicPr>
          <p:cNvPr id="6148" name="Picture 4" descr="http://static.freepik.com/foto-gratuito/destra-e-sinistra-vettoriale-3d-freccia-cerchio-ai-freccia-cerchio-adobe-photoshop-disegno-freccia-freccia-vettore-photoshop-illustrator-design_11-39506.jpg"/>
          <p:cNvPicPr>
            <a:picLocks noChangeAspect="1" noChangeArrowheads="1"/>
          </p:cNvPicPr>
          <p:nvPr/>
        </p:nvPicPr>
        <p:blipFill>
          <a:blip r:embed="rId5" cstate="print"/>
          <a:srcRect/>
          <a:stretch>
            <a:fillRect/>
          </a:stretch>
        </p:blipFill>
        <p:spPr bwMode="auto">
          <a:xfrm>
            <a:off x="2843808" y="3501008"/>
            <a:ext cx="5962650" cy="2895601"/>
          </a:xfrm>
          <a:prstGeom prst="rect">
            <a:avLst/>
          </a:prstGeom>
          <a:noFill/>
        </p:spPr>
      </p:pic>
      <p:pic>
        <p:nvPicPr>
          <p:cNvPr id="6154" name="Picture 10"/>
          <p:cNvPicPr>
            <a:picLocks noChangeAspect="1" noChangeArrowheads="1"/>
          </p:cNvPicPr>
          <p:nvPr/>
        </p:nvPicPr>
        <p:blipFill>
          <a:blip r:embed="rId6" cstate="print"/>
          <a:srcRect l="40038" t="1274" r="28416" b="13086"/>
          <a:stretch>
            <a:fillRect/>
          </a:stretch>
        </p:blipFill>
        <p:spPr bwMode="auto">
          <a:xfrm>
            <a:off x="539552" y="1340768"/>
            <a:ext cx="3208081" cy="4896544"/>
          </a:xfrm>
          <a:prstGeom prst="rect">
            <a:avLst/>
          </a:prstGeom>
          <a:noFill/>
          <a:ln w="9525">
            <a:noFill/>
            <a:miter lim="800000"/>
            <a:headEnd/>
            <a:tailEnd/>
          </a:ln>
        </p:spPr>
      </p:pic>
      <p:sp>
        <p:nvSpPr>
          <p:cNvPr id="11" name="Rettangolo 10"/>
          <p:cNvSpPr/>
          <p:nvPr/>
        </p:nvSpPr>
        <p:spPr>
          <a:xfrm>
            <a:off x="251520" y="1772816"/>
            <a:ext cx="3744416" cy="461665"/>
          </a:xfrm>
          <a:prstGeom prst="rect">
            <a:avLst/>
          </a:prstGeom>
        </p:spPr>
        <p:txBody>
          <a:bodyPr wrap="square">
            <a:spAutoFit/>
          </a:bodyPr>
          <a:lstStyle/>
          <a:p>
            <a:pPr lvl="0" algn="ctr"/>
            <a:r>
              <a:rPr lang="it-IT" sz="2400" b="1" spc="50" dirty="0" err="1"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Benefits</a:t>
            </a:r>
            <a:endParaRPr lang="en-US" sz="24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pic>
        <p:nvPicPr>
          <p:cNvPr id="6155" name="Picture 11"/>
          <p:cNvPicPr>
            <a:picLocks noChangeAspect="1" noChangeArrowheads="1"/>
          </p:cNvPicPr>
          <p:nvPr/>
        </p:nvPicPr>
        <p:blipFill>
          <a:blip r:embed="rId7" cstate="print"/>
          <a:srcRect l="40038" t="1477" r="28305" b="12687"/>
          <a:stretch>
            <a:fillRect/>
          </a:stretch>
        </p:blipFill>
        <p:spPr bwMode="auto">
          <a:xfrm>
            <a:off x="4644008" y="1335229"/>
            <a:ext cx="3240360" cy="4939849"/>
          </a:xfrm>
          <a:prstGeom prst="rect">
            <a:avLst/>
          </a:prstGeom>
          <a:noFill/>
          <a:ln w="9525">
            <a:noFill/>
            <a:miter lim="800000"/>
            <a:headEnd/>
            <a:tailEnd/>
          </a:ln>
        </p:spPr>
      </p:pic>
      <p:sp>
        <p:nvSpPr>
          <p:cNvPr id="21" name="Rettangolo 20"/>
          <p:cNvSpPr/>
          <p:nvPr/>
        </p:nvSpPr>
        <p:spPr>
          <a:xfrm>
            <a:off x="4427984" y="1743199"/>
            <a:ext cx="3744416" cy="461665"/>
          </a:xfrm>
          <a:prstGeom prst="rect">
            <a:avLst/>
          </a:prstGeom>
        </p:spPr>
        <p:txBody>
          <a:bodyPr wrap="square">
            <a:spAutoFit/>
          </a:bodyPr>
          <a:lstStyle/>
          <a:p>
            <a:pPr lvl="0" algn="ctr"/>
            <a:r>
              <a:rPr lang="it-IT" sz="2400" b="1" spc="50" dirty="0" err="1"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Opportunities</a:t>
            </a:r>
            <a:endParaRPr lang="en-US" sz="24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sp>
        <p:nvSpPr>
          <p:cNvPr id="14" name="CasellaDiTesto 13"/>
          <p:cNvSpPr txBox="1"/>
          <p:nvPr/>
        </p:nvSpPr>
        <p:spPr>
          <a:xfrm>
            <a:off x="899592" y="2204864"/>
            <a:ext cx="2448272" cy="400110"/>
          </a:xfrm>
          <a:prstGeom prst="rect">
            <a:avLst/>
          </a:prstGeom>
          <a:noFill/>
        </p:spPr>
        <p:txBody>
          <a:bodyPr wrap="square" rtlCol="0">
            <a:spAutoFit/>
          </a:bodyPr>
          <a:lstStyle/>
          <a:p>
            <a:pPr algn="ctr"/>
            <a:r>
              <a:rPr lang="it-IT" sz="2000" b="1" spc="50" dirty="0" err="1" smtClean="0">
                <a:ln w="13500">
                  <a:solidFill>
                    <a:schemeClr val="accent1">
                      <a:shade val="2500"/>
                      <a:alpha val="6500"/>
                    </a:schemeClr>
                  </a:solidFill>
                  <a:prstDash val="solid"/>
                </a:ln>
                <a:effectLst>
                  <a:innerShdw blurRad="50900" dist="38500" dir="13500000">
                    <a:srgbClr val="000000">
                      <a:alpha val="60000"/>
                    </a:srgbClr>
                  </a:innerShdw>
                </a:effectLst>
              </a:rPr>
              <a:t>Solar</a:t>
            </a:r>
            <a:r>
              <a:rPr lang="it-IT" sz="2000" b="1" spc="50" dirty="0" smtClean="0">
                <a:ln w="13500">
                  <a:solidFill>
                    <a:schemeClr val="accent1">
                      <a:shade val="2500"/>
                      <a:alpha val="6500"/>
                    </a:schemeClr>
                  </a:solidFill>
                  <a:prstDash val="solid"/>
                </a:ln>
                <a:effectLst>
                  <a:innerShdw blurRad="50900" dist="38500" dir="13500000">
                    <a:srgbClr val="000000">
                      <a:alpha val="60000"/>
                    </a:srgbClr>
                  </a:innerShdw>
                </a:effectLst>
              </a:rPr>
              <a:t> </a:t>
            </a:r>
            <a:r>
              <a:rPr lang="it-IT" sz="2000" b="1" spc="50" dirty="0" err="1" smtClean="0">
                <a:ln w="13500">
                  <a:solidFill>
                    <a:schemeClr val="accent1">
                      <a:shade val="2500"/>
                      <a:alpha val="6500"/>
                    </a:schemeClr>
                  </a:solidFill>
                  <a:prstDash val="solid"/>
                </a:ln>
                <a:effectLst>
                  <a:innerShdw blurRad="50900" dist="38500" dir="13500000">
                    <a:srgbClr val="000000">
                      <a:alpha val="60000"/>
                    </a:srgbClr>
                  </a:innerShdw>
                </a:effectLst>
              </a:rPr>
              <a:t>Panel</a:t>
            </a:r>
            <a:endParaRPr lang="it-IT" sz="2000" b="1" spc="50" dirty="0" smtClean="0">
              <a:ln w="13500">
                <a:solidFill>
                  <a:schemeClr val="accent1">
                    <a:shade val="2500"/>
                    <a:alpha val="6500"/>
                  </a:schemeClr>
                </a:solidFill>
                <a:prstDash val="solid"/>
              </a:ln>
              <a:effectLst>
                <a:innerShdw blurRad="50900" dist="38500" dir="13500000">
                  <a:srgbClr val="000000">
                    <a:alpha val="60000"/>
                  </a:srgbClr>
                </a:innerShdw>
              </a:effectLst>
            </a:endParaRPr>
          </a:p>
        </p:txBody>
      </p:sp>
      <p:sp>
        <p:nvSpPr>
          <p:cNvPr id="16" name="CasellaDiTesto 15"/>
          <p:cNvSpPr txBox="1"/>
          <p:nvPr/>
        </p:nvSpPr>
        <p:spPr>
          <a:xfrm>
            <a:off x="5004048" y="2164794"/>
            <a:ext cx="2664296" cy="400110"/>
          </a:xfrm>
          <a:prstGeom prst="rect">
            <a:avLst/>
          </a:prstGeom>
          <a:noFill/>
        </p:spPr>
        <p:txBody>
          <a:bodyPr wrap="square" rtlCol="0">
            <a:spAutoFit/>
          </a:bodyPr>
          <a:lstStyle/>
          <a:p>
            <a:pPr algn="ctr"/>
            <a:r>
              <a:rPr lang="it-IT" sz="2000" b="1" spc="50" dirty="0" err="1"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rPr>
              <a:t>Emission</a:t>
            </a:r>
            <a:r>
              <a:rPr lang="it-IT" sz="2000" b="1"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rPr>
              <a:t> </a:t>
            </a:r>
            <a:r>
              <a:rPr lang="it-IT" sz="2000" b="1" spc="50" dirty="0" err="1"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rPr>
              <a:t>Abatement</a:t>
            </a:r>
            <a:endParaRPr lang="it-IT" sz="2000" b="1"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56272" y="28136"/>
            <a:ext cx="9000000" cy="6732000"/>
          </a:xfrm>
          <a:prstGeom prst="rect">
            <a:avLst/>
          </a:prstGeom>
          <a:solidFill>
            <a:schemeClr val="bg1"/>
          </a:solidFill>
          <a:ln w="95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5" name="Memoria interna 4"/>
          <p:cNvSpPr/>
          <p:nvPr/>
        </p:nvSpPr>
        <p:spPr>
          <a:xfrm>
            <a:off x="0" y="214290"/>
            <a:ext cx="9144000" cy="936000"/>
          </a:xfrm>
          <a:prstGeom prst="flowChartInternalStorag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6512506"/>
            <a:ext cx="9144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err="1" smtClean="0">
                <a:solidFill>
                  <a:schemeClr val="bg1"/>
                </a:solidFill>
              </a:rPr>
              <a:t>Orrin</a:t>
            </a:r>
            <a:r>
              <a:rPr lang="it-IT" sz="1200" dirty="0" smtClean="0">
                <a:solidFill>
                  <a:schemeClr val="bg1"/>
                </a:solidFill>
              </a:rPr>
              <a:t> Cooper -  Antonella </a:t>
            </a:r>
            <a:r>
              <a:rPr lang="it-IT" sz="1200" dirty="0" err="1" smtClean="0">
                <a:solidFill>
                  <a:schemeClr val="bg1"/>
                </a:solidFill>
              </a:rPr>
              <a:t>Petrillo</a:t>
            </a:r>
            <a:r>
              <a:rPr lang="it-IT" sz="1200" dirty="0" smtClean="0">
                <a:solidFill>
                  <a:schemeClr val="bg1"/>
                </a:solidFill>
              </a:rPr>
              <a:t> </a:t>
            </a:r>
            <a:endParaRPr lang="it-IT" sz="1200" dirty="0">
              <a:solidFill>
                <a:schemeClr val="bg1"/>
              </a:solidFill>
            </a:endParaRPr>
          </a:p>
        </p:txBody>
      </p:sp>
      <p:sp>
        <p:nvSpPr>
          <p:cNvPr id="17" name="Rettangolo 16"/>
          <p:cNvSpPr/>
          <p:nvPr/>
        </p:nvSpPr>
        <p:spPr>
          <a:xfrm>
            <a:off x="84408" y="318588"/>
            <a:ext cx="8964000" cy="648072"/>
          </a:xfrm>
          <a:prstGeom prst="rect">
            <a:avLst/>
          </a:prstGeom>
          <a:solidFill>
            <a:schemeClr val="bg1"/>
          </a:solid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0" y="190308"/>
            <a:ext cx="9130792"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it-IT" sz="5400" b="1" spc="150" dirty="0" err="1" smtClean="0">
                <a:ln w="11430"/>
                <a:solidFill>
                  <a:schemeClr val="accent1">
                    <a:lumMod val="75000"/>
                  </a:schemeClr>
                </a:solidFill>
                <a:effectLst>
                  <a:outerShdw blurRad="25400" algn="tl" rotWithShape="0">
                    <a:srgbClr val="000000">
                      <a:alpha val="43000"/>
                    </a:srgbClr>
                  </a:outerShdw>
                </a:effectLst>
              </a:rPr>
              <a:t>Sensitivity</a:t>
            </a:r>
            <a:r>
              <a:rPr lang="it-IT" sz="5400" b="1" spc="150" dirty="0" smtClean="0">
                <a:ln w="11430"/>
                <a:solidFill>
                  <a:schemeClr val="accent1">
                    <a:lumMod val="75000"/>
                  </a:schemeClr>
                </a:solidFill>
                <a:effectLst>
                  <a:outerShdw blurRad="25400" algn="tl" rotWithShape="0">
                    <a:srgbClr val="000000">
                      <a:alpha val="43000"/>
                    </a:srgbClr>
                  </a:outerShdw>
                </a:effectLst>
              </a:rPr>
              <a:t> </a:t>
            </a:r>
            <a:r>
              <a:rPr lang="it-IT" sz="5400" b="1" spc="150" dirty="0" err="1" smtClean="0">
                <a:ln w="11430"/>
                <a:solidFill>
                  <a:schemeClr val="accent1">
                    <a:lumMod val="75000"/>
                  </a:schemeClr>
                </a:solidFill>
                <a:effectLst>
                  <a:outerShdw blurRad="25400" algn="tl" rotWithShape="0">
                    <a:srgbClr val="000000">
                      <a:alpha val="43000"/>
                    </a:srgbClr>
                  </a:outerShdw>
                </a:effectLst>
              </a:rPr>
              <a:t>Analysis</a:t>
            </a:r>
            <a:endParaRPr lang="it-IT" sz="5400" b="1" spc="150" dirty="0">
              <a:ln w="11430"/>
              <a:solidFill>
                <a:schemeClr val="accent1">
                  <a:lumMod val="75000"/>
                </a:schemeClr>
              </a:solidFill>
              <a:effectLst>
                <a:outerShdw blurRad="25400" algn="tl" rotWithShape="0">
                  <a:srgbClr val="000000">
                    <a:alpha val="43000"/>
                  </a:srgbClr>
                </a:outerShdw>
              </a:effectLst>
            </a:endParaRPr>
          </a:p>
        </p:txBody>
      </p:sp>
      <p:pic>
        <p:nvPicPr>
          <p:cNvPr id="15" name="il_fi" descr="http://www.vector-logos.com/tmb.php?id=72454"/>
          <p:cNvPicPr/>
          <p:nvPr/>
        </p:nvPicPr>
        <p:blipFill>
          <a:blip r:embed="rId3" cstate="print"/>
          <a:srcRect/>
          <a:stretch>
            <a:fillRect/>
          </a:stretch>
        </p:blipFill>
        <p:spPr bwMode="auto">
          <a:xfrm>
            <a:off x="8172400" y="348985"/>
            <a:ext cx="612000" cy="612000"/>
          </a:xfrm>
          <a:prstGeom prst="rect">
            <a:avLst/>
          </a:prstGeom>
          <a:noFill/>
          <a:ln w="9525">
            <a:noFill/>
            <a:miter lim="800000"/>
            <a:headEnd/>
            <a:tailEnd/>
          </a:ln>
        </p:spPr>
      </p:pic>
      <p:pic>
        <p:nvPicPr>
          <p:cNvPr id="20" name="Immagine 19" descr="studiorum universitas casinas"/>
          <p:cNvPicPr/>
          <p:nvPr/>
        </p:nvPicPr>
        <p:blipFill>
          <a:blip r:embed="rId4" cstate="print"/>
          <a:srcRect/>
          <a:stretch>
            <a:fillRect/>
          </a:stretch>
        </p:blipFill>
        <p:spPr bwMode="auto">
          <a:xfrm>
            <a:off x="251520" y="332656"/>
            <a:ext cx="612000" cy="612000"/>
          </a:xfrm>
          <a:prstGeom prst="rect">
            <a:avLst/>
          </a:prstGeom>
          <a:noFill/>
          <a:ln w="9525">
            <a:noFill/>
            <a:miter lim="800000"/>
            <a:headEnd/>
            <a:tailEnd/>
          </a:ln>
        </p:spPr>
      </p:pic>
      <p:pic>
        <p:nvPicPr>
          <p:cNvPr id="6148" name="Picture 4" descr="http://static.freepik.com/foto-gratuito/destra-e-sinistra-vettoriale-3d-freccia-cerchio-ai-freccia-cerchio-adobe-photoshop-disegno-freccia-freccia-vettore-photoshop-illustrator-design_11-39506.jpg"/>
          <p:cNvPicPr>
            <a:picLocks noChangeAspect="1" noChangeArrowheads="1"/>
          </p:cNvPicPr>
          <p:nvPr/>
        </p:nvPicPr>
        <p:blipFill>
          <a:blip r:embed="rId5" cstate="print"/>
          <a:srcRect/>
          <a:stretch>
            <a:fillRect/>
          </a:stretch>
        </p:blipFill>
        <p:spPr bwMode="auto">
          <a:xfrm>
            <a:off x="2843808" y="3501008"/>
            <a:ext cx="5962650" cy="2895601"/>
          </a:xfrm>
          <a:prstGeom prst="rect">
            <a:avLst/>
          </a:prstGeom>
          <a:noFill/>
        </p:spPr>
      </p:pic>
      <p:pic>
        <p:nvPicPr>
          <p:cNvPr id="98306" name="Picture 2"/>
          <p:cNvPicPr>
            <a:picLocks noChangeAspect="1" noChangeArrowheads="1"/>
          </p:cNvPicPr>
          <p:nvPr/>
        </p:nvPicPr>
        <p:blipFill>
          <a:blip r:embed="rId6" cstate="print"/>
          <a:srcRect l="40038" t="1477" r="28416" b="11610"/>
          <a:stretch>
            <a:fillRect/>
          </a:stretch>
        </p:blipFill>
        <p:spPr bwMode="auto">
          <a:xfrm>
            <a:off x="683567" y="1484784"/>
            <a:ext cx="3132000" cy="4851543"/>
          </a:xfrm>
          <a:prstGeom prst="rect">
            <a:avLst/>
          </a:prstGeom>
          <a:noFill/>
          <a:ln w="9525">
            <a:noFill/>
            <a:miter lim="800000"/>
            <a:headEnd/>
            <a:tailEnd/>
          </a:ln>
        </p:spPr>
      </p:pic>
      <p:sp>
        <p:nvSpPr>
          <p:cNvPr id="11" name="Rettangolo 10"/>
          <p:cNvSpPr/>
          <p:nvPr/>
        </p:nvSpPr>
        <p:spPr>
          <a:xfrm>
            <a:off x="323528" y="1959223"/>
            <a:ext cx="3744416" cy="461665"/>
          </a:xfrm>
          <a:prstGeom prst="rect">
            <a:avLst/>
          </a:prstGeom>
        </p:spPr>
        <p:txBody>
          <a:bodyPr wrap="square">
            <a:spAutoFit/>
          </a:bodyPr>
          <a:lstStyle/>
          <a:p>
            <a:pPr lvl="0" algn="ctr"/>
            <a:r>
              <a:rPr lang="it-IT" sz="2400" b="1" spc="50" dirty="0" err="1"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Costs</a:t>
            </a:r>
            <a:endParaRPr lang="en-US" sz="24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pic>
        <p:nvPicPr>
          <p:cNvPr id="5122" name="Picture 2"/>
          <p:cNvPicPr>
            <a:picLocks noChangeAspect="1" noChangeArrowheads="1"/>
          </p:cNvPicPr>
          <p:nvPr/>
        </p:nvPicPr>
        <p:blipFill>
          <a:blip r:embed="rId7" cstate="print"/>
          <a:srcRect l="50000" t="1274" r="18448" b="11610"/>
          <a:stretch>
            <a:fillRect/>
          </a:stretch>
        </p:blipFill>
        <p:spPr bwMode="auto">
          <a:xfrm>
            <a:off x="4716016" y="1412776"/>
            <a:ext cx="3132000" cy="4861939"/>
          </a:xfrm>
          <a:prstGeom prst="rect">
            <a:avLst/>
          </a:prstGeom>
          <a:noFill/>
          <a:ln w="9525">
            <a:noFill/>
            <a:miter lim="800000"/>
            <a:headEnd/>
            <a:tailEnd/>
          </a:ln>
        </p:spPr>
      </p:pic>
      <p:sp>
        <p:nvSpPr>
          <p:cNvPr id="21" name="Rettangolo 20"/>
          <p:cNvSpPr/>
          <p:nvPr/>
        </p:nvSpPr>
        <p:spPr>
          <a:xfrm>
            <a:off x="4788024" y="1887215"/>
            <a:ext cx="3024336" cy="461665"/>
          </a:xfrm>
          <a:prstGeom prst="rect">
            <a:avLst/>
          </a:prstGeom>
        </p:spPr>
        <p:txBody>
          <a:bodyPr wrap="square">
            <a:spAutoFit/>
          </a:bodyPr>
          <a:lstStyle/>
          <a:p>
            <a:pPr lvl="0" algn="ctr"/>
            <a:r>
              <a:rPr lang="it-IT" sz="2400" b="1" spc="50" dirty="0" err="1"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Risks</a:t>
            </a:r>
            <a:endParaRPr lang="en-US" sz="24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pic>
        <p:nvPicPr>
          <p:cNvPr id="19" name="Picture 2"/>
          <p:cNvPicPr>
            <a:picLocks noChangeAspect="1" noChangeArrowheads="1"/>
          </p:cNvPicPr>
          <p:nvPr/>
        </p:nvPicPr>
        <p:blipFill>
          <a:blip r:embed="rId6" cstate="print"/>
          <a:srcRect l="40038" t="1477" r="28416" b="11610"/>
          <a:stretch>
            <a:fillRect/>
          </a:stretch>
        </p:blipFill>
        <p:spPr bwMode="auto">
          <a:xfrm>
            <a:off x="683568" y="1484784"/>
            <a:ext cx="3132000" cy="4851543"/>
          </a:xfrm>
          <a:prstGeom prst="rect">
            <a:avLst/>
          </a:prstGeom>
          <a:noFill/>
          <a:ln w="9525">
            <a:noFill/>
            <a:miter lim="800000"/>
            <a:headEnd/>
            <a:tailEnd/>
          </a:ln>
        </p:spPr>
      </p:pic>
      <p:sp>
        <p:nvSpPr>
          <p:cNvPr id="22" name="Rettangolo 21"/>
          <p:cNvSpPr/>
          <p:nvPr/>
        </p:nvSpPr>
        <p:spPr>
          <a:xfrm>
            <a:off x="323529" y="1887215"/>
            <a:ext cx="3744416" cy="461665"/>
          </a:xfrm>
          <a:prstGeom prst="rect">
            <a:avLst/>
          </a:prstGeom>
        </p:spPr>
        <p:txBody>
          <a:bodyPr wrap="square">
            <a:spAutoFit/>
          </a:bodyPr>
          <a:lstStyle/>
          <a:p>
            <a:pPr lvl="0" algn="ctr"/>
            <a:r>
              <a:rPr lang="it-IT" sz="2400" b="1" spc="50" dirty="0" err="1"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Costs</a:t>
            </a:r>
            <a:endParaRPr lang="en-US" sz="24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sp>
        <p:nvSpPr>
          <p:cNvPr id="16" name="CasellaDiTesto 15"/>
          <p:cNvSpPr txBox="1"/>
          <p:nvPr/>
        </p:nvSpPr>
        <p:spPr>
          <a:xfrm>
            <a:off x="755576" y="2308810"/>
            <a:ext cx="3024336" cy="400110"/>
          </a:xfrm>
          <a:prstGeom prst="rect">
            <a:avLst/>
          </a:prstGeom>
          <a:noFill/>
        </p:spPr>
        <p:txBody>
          <a:bodyPr wrap="square" rtlCol="0">
            <a:spAutoFit/>
          </a:bodyPr>
          <a:lstStyle/>
          <a:p>
            <a:pPr algn="ctr"/>
            <a:r>
              <a:rPr lang="it-IT" sz="2000" b="1" spc="50" dirty="0" err="1" smtClean="0">
                <a:ln w="13500">
                  <a:solidFill>
                    <a:schemeClr val="accent1">
                      <a:shade val="2500"/>
                      <a:alpha val="6500"/>
                    </a:schemeClr>
                  </a:solidFill>
                  <a:prstDash val="solid"/>
                </a:ln>
                <a:effectLst>
                  <a:innerShdw blurRad="50900" dist="38500" dir="13500000">
                    <a:srgbClr val="000000">
                      <a:alpha val="60000"/>
                    </a:srgbClr>
                  </a:innerShdw>
                </a:effectLst>
              </a:rPr>
              <a:t>Solar</a:t>
            </a:r>
            <a:r>
              <a:rPr lang="it-IT" sz="2000" b="1" spc="50" dirty="0" smtClean="0">
                <a:ln w="13500">
                  <a:solidFill>
                    <a:schemeClr val="accent1">
                      <a:shade val="2500"/>
                      <a:alpha val="6500"/>
                    </a:schemeClr>
                  </a:solidFill>
                  <a:prstDash val="solid"/>
                </a:ln>
                <a:effectLst>
                  <a:innerShdw blurRad="50900" dist="38500" dir="13500000">
                    <a:srgbClr val="000000">
                      <a:alpha val="60000"/>
                    </a:srgbClr>
                  </a:innerShdw>
                </a:effectLst>
              </a:rPr>
              <a:t> </a:t>
            </a:r>
            <a:r>
              <a:rPr lang="it-IT" sz="2000" b="1" spc="50" dirty="0" err="1" smtClean="0">
                <a:ln w="13500">
                  <a:solidFill>
                    <a:schemeClr val="accent1">
                      <a:shade val="2500"/>
                      <a:alpha val="6500"/>
                    </a:schemeClr>
                  </a:solidFill>
                  <a:prstDash val="solid"/>
                </a:ln>
                <a:effectLst>
                  <a:innerShdw blurRad="50900" dist="38500" dir="13500000">
                    <a:srgbClr val="000000">
                      <a:alpha val="60000"/>
                    </a:srgbClr>
                  </a:innerShdw>
                </a:effectLst>
              </a:rPr>
              <a:t>Panel</a:t>
            </a:r>
            <a:r>
              <a:rPr lang="it-IT" sz="2000" b="1" spc="50" dirty="0" smtClean="0">
                <a:ln w="13500">
                  <a:solidFill>
                    <a:schemeClr val="accent1">
                      <a:shade val="2500"/>
                      <a:alpha val="6500"/>
                    </a:schemeClr>
                  </a:solidFill>
                  <a:prstDash val="solid"/>
                </a:ln>
                <a:effectLst>
                  <a:innerShdw blurRad="50900" dist="38500" dir="13500000">
                    <a:srgbClr val="000000">
                      <a:alpha val="60000"/>
                    </a:srgbClr>
                  </a:innerShdw>
                </a:effectLst>
              </a:rPr>
              <a:t> </a:t>
            </a:r>
            <a:r>
              <a:rPr lang="it-IT" sz="1600" spc="50" dirty="0" smtClean="0">
                <a:ln w="13500">
                  <a:solidFill>
                    <a:schemeClr val="accent1">
                      <a:shade val="2500"/>
                      <a:alpha val="6500"/>
                    </a:schemeClr>
                  </a:solidFill>
                  <a:prstDash val="solid"/>
                </a:ln>
                <a:effectLst>
                  <a:innerShdw blurRad="50900" dist="38500" dir="13500000">
                    <a:srgbClr val="000000">
                      <a:alpha val="60000"/>
                    </a:srgbClr>
                  </a:innerShdw>
                </a:effectLst>
              </a:rPr>
              <a:t>and</a:t>
            </a:r>
            <a:r>
              <a:rPr lang="it-IT" sz="2000" spc="50" dirty="0" smtClean="0">
                <a:ln w="13500">
                  <a:solidFill>
                    <a:schemeClr val="accent1">
                      <a:shade val="2500"/>
                      <a:alpha val="6500"/>
                    </a:schemeClr>
                  </a:solidFill>
                  <a:prstDash val="solid"/>
                </a:ln>
                <a:effectLst>
                  <a:innerShdw blurRad="50900" dist="38500" dir="13500000">
                    <a:srgbClr val="000000">
                      <a:alpha val="60000"/>
                    </a:srgbClr>
                  </a:innerShdw>
                </a:effectLst>
              </a:rPr>
              <a:t> </a:t>
            </a:r>
            <a:r>
              <a:rPr lang="it-IT" sz="2000" b="1" spc="50" dirty="0" smtClean="0">
                <a:ln w="13500">
                  <a:solidFill>
                    <a:schemeClr val="accent1">
                      <a:shade val="2500"/>
                      <a:alpha val="6500"/>
                    </a:schemeClr>
                  </a:solidFill>
                  <a:prstDash val="solid"/>
                </a:ln>
                <a:solidFill>
                  <a:srgbClr val="00B050"/>
                </a:solidFill>
                <a:effectLst>
                  <a:innerShdw blurRad="50900" dist="38500" dir="13500000">
                    <a:srgbClr val="000000">
                      <a:alpha val="60000"/>
                    </a:srgbClr>
                  </a:innerShdw>
                </a:effectLst>
              </a:rPr>
              <a:t>Packaging</a:t>
            </a:r>
            <a:r>
              <a:rPr lang="it-IT" sz="2000" spc="50" dirty="0" smtClean="0">
                <a:ln w="13500">
                  <a:solidFill>
                    <a:schemeClr val="accent1">
                      <a:shade val="2500"/>
                      <a:alpha val="6500"/>
                    </a:schemeClr>
                  </a:solidFill>
                  <a:prstDash val="solid"/>
                </a:ln>
                <a:effectLst>
                  <a:innerShdw blurRad="50900" dist="38500" dir="13500000">
                    <a:srgbClr val="000000">
                      <a:alpha val="60000"/>
                    </a:srgbClr>
                  </a:innerShdw>
                </a:effectLst>
              </a:rPr>
              <a:t> </a:t>
            </a:r>
            <a:endParaRPr lang="it-IT" sz="2000" spc="50" dirty="0" smtClean="0">
              <a:ln w="13500">
                <a:solidFill>
                  <a:schemeClr val="accent1">
                    <a:shade val="2500"/>
                    <a:alpha val="6500"/>
                  </a:schemeClr>
                </a:solidFill>
                <a:prstDash val="solid"/>
              </a:ln>
              <a:effectLst>
                <a:innerShdw blurRad="50900" dist="38500" dir="13500000">
                  <a:srgbClr val="000000">
                    <a:alpha val="60000"/>
                  </a:srgbClr>
                </a:innerShdw>
              </a:effectLst>
            </a:endParaRPr>
          </a:p>
        </p:txBody>
      </p:sp>
      <p:sp>
        <p:nvSpPr>
          <p:cNvPr id="24" name="CasellaDiTesto 23"/>
          <p:cNvSpPr txBox="1"/>
          <p:nvPr/>
        </p:nvSpPr>
        <p:spPr>
          <a:xfrm>
            <a:off x="4788024" y="2204864"/>
            <a:ext cx="3024336" cy="1015663"/>
          </a:xfrm>
          <a:prstGeom prst="rect">
            <a:avLst/>
          </a:prstGeom>
          <a:noFill/>
        </p:spPr>
        <p:txBody>
          <a:bodyPr wrap="square" rtlCol="0">
            <a:spAutoFit/>
          </a:bodyPr>
          <a:lstStyle/>
          <a:p>
            <a:pPr algn="ctr"/>
            <a:r>
              <a:rPr lang="it-IT" sz="2000" b="1" spc="50" dirty="0" err="1" smtClean="0">
                <a:ln w="13500">
                  <a:solidFill>
                    <a:schemeClr val="accent1">
                      <a:shade val="2500"/>
                      <a:alpha val="6500"/>
                    </a:schemeClr>
                  </a:solidFill>
                  <a:prstDash val="solid"/>
                </a:ln>
                <a:effectLst>
                  <a:innerShdw blurRad="50900" dist="38500" dir="13500000">
                    <a:srgbClr val="000000">
                      <a:alpha val="60000"/>
                    </a:srgbClr>
                  </a:innerShdw>
                </a:effectLst>
              </a:rPr>
              <a:t>Solar</a:t>
            </a:r>
            <a:r>
              <a:rPr lang="it-IT" sz="2000" b="1" spc="50" dirty="0" smtClean="0">
                <a:ln w="13500">
                  <a:solidFill>
                    <a:schemeClr val="accent1">
                      <a:shade val="2500"/>
                      <a:alpha val="6500"/>
                    </a:schemeClr>
                  </a:solidFill>
                  <a:prstDash val="solid"/>
                </a:ln>
                <a:effectLst>
                  <a:innerShdw blurRad="50900" dist="38500" dir="13500000">
                    <a:srgbClr val="000000">
                      <a:alpha val="60000"/>
                    </a:srgbClr>
                  </a:innerShdw>
                </a:effectLst>
              </a:rPr>
              <a:t> </a:t>
            </a:r>
            <a:r>
              <a:rPr lang="it-IT" sz="2000" b="1" spc="50" dirty="0" err="1" smtClean="0">
                <a:ln w="13500">
                  <a:solidFill>
                    <a:schemeClr val="accent1">
                      <a:shade val="2500"/>
                      <a:alpha val="6500"/>
                    </a:schemeClr>
                  </a:solidFill>
                  <a:prstDash val="solid"/>
                </a:ln>
                <a:effectLst>
                  <a:innerShdw blurRad="50900" dist="38500" dir="13500000">
                    <a:srgbClr val="000000">
                      <a:alpha val="60000"/>
                    </a:srgbClr>
                  </a:innerShdw>
                </a:effectLst>
              </a:rPr>
              <a:t>Panel</a:t>
            </a:r>
            <a:endParaRPr lang="it-IT" sz="2000" spc="50" dirty="0" smtClean="0">
              <a:ln w="13500">
                <a:solidFill>
                  <a:schemeClr val="accent1">
                    <a:shade val="2500"/>
                    <a:alpha val="6500"/>
                  </a:schemeClr>
                </a:solidFill>
                <a:prstDash val="solid"/>
              </a:ln>
              <a:effectLst>
                <a:innerShdw blurRad="50900" dist="38500" dir="13500000">
                  <a:srgbClr val="000000">
                    <a:alpha val="60000"/>
                  </a:srgbClr>
                </a:innerShdw>
              </a:effectLst>
            </a:endParaRPr>
          </a:p>
          <a:p>
            <a:pPr algn="ctr"/>
            <a:r>
              <a:rPr lang="it-IT" sz="2000" b="1" spc="50" dirty="0" smtClean="0">
                <a:ln w="13500">
                  <a:solidFill>
                    <a:schemeClr val="accent1">
                      <a:shade val="2500"/>
                      <a:alpha val="6500"/>
                    </a:schemeClr>
                  </a:solidFill>
                  <a:prstDash val="solid"/>
                </a:ln>
                <a:solidFill>
                  <a:srgbClr val="0070C0"/>
                </a:solidFill>
                <a:effectLst>
                  <a:innerShdw blurRad="50900" dist="38500" dir="13500000">
                    <a:srgbClr val="000000">
                      <a:alpha val="60000"/>
                    </a:srgbClr>
                  </a:innerShdw>
                </a:effectLst>
              </a:rPr>
              <a:t>Water </a:t>
            </a:r>
            <a:r>
              <a:rPr lang="it-IT" sz="2000" b="1" spc="50" dirty="0" err="1" smtClean="0">
                <a:ln w="13500">
                  <a:solidFill>
                    <a:schemeClr val="accent1">
                      <a:shade val="2500"/>
                      <a:alpha val="6500"/>
                    </a:schemeClr>
                  </a:solidFill>
                  <a:prstDash val="solid"/>
                </a:ln>
                <a:solidFill>
                  <a:srgbClr val="0070C0"/>
                </a:solidFill>
                <a:effectLst>
                  <a:innerShdw blurRad="50900" dist="38500" dir="13500000">
                    <a:srgbClr val="000000">
                      <a:alpha val="60000"/>
                    </a:srgbClr>
                  </a:innerShdw>
                </a:effectLst>
              </a:rPr>
              <a:t>Recycling</a:t>
            </a:r>
            <a:r>
              <a:rPr lang="it-IT" sz="2000" spc="50" dirty="0" smtClean="0">
                <a:ln w="13500">
                  <a:solidFill>
                    <a:schemeClr val="accent1">
                      <a:shade val="2500"/>
                      <a:alpha val="6500"/>
                    </a:schemeClr>
                  </a:solidFill>
                  <a:prstDash val="solid"/>
                </a:ln>
                <a:effectLst>
                  <a:innerShdw blurRad="50900" dist="38500" dir="13500000">
                    <a:srgbClr val="000000">
                      <a:alpha val="60000"/>
                    </a:srgbClr>
                  </a:innerShdw>
                </a:effectLst>
              </a:rPr>
              <a:t> </a:t>
            </a:r>
          </a:p>
          <a:p>
            <a:pPr algn="ctr"/>
            <a:r>
              <a:rPr lang="it-IT" sz="2000" spc="50" dirty="0" err="1"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rPr>
              <a:t>Reuse</a:t>
            </a:r>
            <a:r>
              <a:rPr lang="it-IT" sz="2000"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rPr>
              <a:t> </a:t>
            </a:r>
            <a:r>
              <a:rPr lang="it-IT" sz="2000" spc="50" dirty="0" err="1"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rPr>
              <a:t>of</a:t>
            </a:r>
            <a:r>
              <a:rPr lang="it-IT" sz="2000"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rPr>
              <a:t> 2°- </a:t>
            </a:r>
            <a:r>
              <a:rPr lang="it-IT" sz="2000" spc="50" dirty="0" err="1"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rPr>
              <a:t>Hand</a:t>
            </a:r>
            <a:endParaRPr lang="it-IT" sz="2000"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144000" y="0"/>
            <a:ext cx="9000000" cy="6732000"/>
          </a:xfrm>
          <a:prstGeom prst="rect">
            <a:avLst/>
          </a:prstGeom>
          <a:solidFill>
            <a:schemeClr val="bg1"/>
          </a:solidFill>
          <a:ln w="95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5" name="Memoria interna 4"/>
          <p:cNvSpPr/>
          <p:nvPr/>
        </p:nvSpPr>
        <p:spPr>
          <a:xfrm>
            <a:off x="0" y="214290"/>
            <a:ext cx="9144000" cy="936000"/>
          </a:xfrm>
          <a:prstGeom prst="flowChartInternalStorag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6512506"/>
            <a:ext cx="9144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err="1" smtClean="0">
                <a:solidFill>
                  <a:schemeClr val="bg1"/>
                </a:solidFill>
              </a:rPr>
              <a:t>Orrin</a:t>
            </a:r>
            <a:r>
              <a:rPr lang="it-IT" sz="1200" dirty="0" smtClean="0">
                <a:solidFill>
                  <a:schemeClr val="bg1"/>
                </a:solidFill>
              </a:rPr>
              <a:t> Cooper -  Antonella </a:t>
            </a:r>
            <a:r>
              <a:rPr lang="it-IT" sz="1200" dirty="0" err="1" smtClean="0">
                <a:solidFill>
                  <a:schemeClr val="bg1"/>
                </a:solidFill>
              </a:rPr>
              <a:t>Petrillo</a:t>
            </a:r>
            <a:r>
              <a:rPr lang="it-IT" sz="1200" dirty="0" smtClean="0">
                <a:solidFill>
                  <a:schemeClr val="bg1"/>
                </a:solidFill>
              </a:rPr>
              <a:t> </a:t>
            </a:r>
            <a:endParaRPr lang="it-IT" sz="1200" dirty="0">
              <a:solidFill>
                <a:schemeClr val="bg1"/>
              </a:solidFill>
            </a:endParaRPr>
          </a:p>
        </p:txBody>
      </p:sp>
      <p:sp>
        <p:nvSpPr>
          <p:cNvPr id="17" name="Rettangolo 16"/>
          <p:cNvSpPr/>
          <p:nvPr/>
        </p:nvSpPr>
        <p:spPr>
          <a:xfrm>
            <a:off x="84408" y="318588"/>
            <a:ext cx="8964000" cy="648072"/>
          </a:xfrm>
          <a:prstGeom prst="rect">
            <a:avLst/>
          </a:prstGeom>
          <a:solidFill>
            <a:schemeClr val="bg1"/>
          </a:solid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0" y="190308"/>
            <a:ext cx="9130792"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it-IT" sz="5400" b="1" spc="150" dirty="0" err="1" smtClean="0">
                <a:ln w="11430"/>
                <a:solidFill>
                  <a:schemeClr val="accent1">
                    <a:lumMod val="75000"/>
                  </a:schemeClr>
                </a:solidFill>
                <a:effectLst>
                  <a:outerShdw blurRad="25400" algn="tl" rotWithShape="0">
                    <a:srgbClr val="000000">
                      <a:alpha val="43000"/>
                    </a:srgbClr>
                  </a:outerShdw>
                </a:effectLst>
              </a:rPr>
              <a:t>Conclusion</a:t>
            </a:r>
            <a:endParaRPr lang="it-IT" sz="5400" b="1" spc="150" dirty="0">
              <a:ln w="11430"/>
              <a:solidFill>
                <a:schemeClr val="accent1">
                  <a:lumMod val="75000"/>
                </a:schemeClr>
              </a:solidFill>
              <a:effectLst>
                <a:outerShdw blurRad="25400" algn="tl" rotWithShape="0">
                  <a:srgbClr val="000000">
                    <a:alpha val="43000"/>
                  </a:srgbClr>
                </a:outerShdw>
              </a:effectLst>
            </a:endParaRPr>
          </a:p>
        </p:txBody>
      </p:sp>
      <p:pic>
        <p:nvPicPr>
          <p:cNvPr id="15" name="il_fi" descr="http://www.vector-logos.com/tmb.php?id=72454"/>
          <p:cNvPicPr/>
          <p:nvPr/>
        </p:nvPicPr>
        <p:blipFill>
          <a:blip r:embed="rId3" cstate="print"/>
          <a:srcRect/>
          <a:stretch>
            <a:fillRect/>
          </a:stretch>
        </p:blipFill>
        <p:spPr bwMode="auto">
          <a:xfrm>
            <a:off x="8172400" y="348985"/>
            <a:ext cx="612000" cy="612000"/>
          </a:xfrm>
          <a:prstGeom prst="rect">
            <a:avLst/>
          </a:prstGeom>
          <a:noFill/>
          <a:ln w="9525">
            <a:noFill/>
            <a:miter lim="800000"/>
            <a:headEnd/>
            <a:tailEnd/>
          </a:ln>
        </p:spPr>
      </p:pic>
      <p:pic>
        <p:nvPicPr>
          <p:cNvPr id="20" name="Immagine 19" descr="studiorum universitas casinas"/>
          <p:cNvPicPr/>
          <p:nvPr/>
        </p:nvPicPr>
        <p:blipFill>
          <a:blip r:embed="rId4" cstate="print"/>
          <a:srcRect/>
          <a:stretch>
            <a:fillRect/>
          </a:stretch>
        </p:blipFill>
        <p:spPr bwMode="auto">
          <a:xfrm>
            <a:off x="251520" y="332656"/>
            <a:ext cx="612000" cy="612000"/>
          </a:xfrm>
          <a:prstGeom prst="rect">
            <a:avLst/>
          </a:prstGeom>
          <a:noFill/>
          <a:ln w="9525">
            <a:noFill/>
            <a:miter lim="800000"/>
            <a:headEnd/>
            <a:tailEnd/>
          </a:ln>
        </p:spPr>
      </p:pic>
      <p:pic>
        <p:nvPicPr>
          <p:cNvPr id="8194" name="Picture 2" descr="http://ecoenergia.e-specialist.it/photovoltaics.jpg"/>
          <p:cNvPicPr>
            <a:picLocks noChangeAspect="1" noChangeArrowheads="1"/>
          </p:cNvPicPr>
          <p:nvPr/>
        </p:nvPicPr>
        <p:blipFill>
          <a:blip r:embed="rId5" cstate="print"/>
          <a:srcRect/>
          <a:stretch>
            <a:fillRect/>
          </a:stretch>
        </p:blipFill>
        <p:spPr bwMode="auto">
          <a:xfrm>
            <a:off x="4788024" y="2132856"/>
            <a:ext cx="3895725" cy="4257675"/>
          </a:xfrm>
          <a:prstGeom prst="rect">
            <a:avLst/>
          </a:prstGeom>
          <a:noFill/>
        </p:spPr>
      </p:pic>
      <p:pic>
        <p:nvPicPr>
          <p:cNvPr id="8200" name="Picture 8" descr="http://beenergia.it/files/2011/08/energia-verde-e1312927991249.jpg"/>
          <p:cNvPicPr>
            <a:picLocks noChangeAspect="1" noChangeArrowheads="1"/>
          </p:cNvPicPr>
          <p:nvPr/>
        </p:nvPicPr>
        <p:blipFill>
          <a:blip r:embed="rId6" cstate="print"/>
          <a:srcRect/>
          <a:stretch>
            <a:fillRect/>
          </a:stretch>
        </p:blipFill>
        <p:spPr bwMode="auto">
          <a:xfrm>
            <a:off x="251520" y="1150258"/>
            <a:ext cx="5238750" cy="3286126"/>
          </a:xfrm>
          <a:prstGeom prst="rect">
            <a:avLst/>
          </a:prstGeom>
          <a:noFill/>
        </p:spPr>
      </p:pic>
      <p:pic>
        <p:nvPicPr>
          <p:cNvPr id="8204" name="Picture 12" descr="http://3.bp.blogspot.com/_rqmcoqJjhAI/S-58Qkg41kI/AAAAAAAAAWs/OEefMuSqCiw/s1600/numero_1.jpg"/>
          <p:cNvPicPr>
            <a:picLocks noChangeAspect="1" noChangeArrowheads="1"/>
          </p:cNvPicPr>
          <p:nvPr/>
        </p:nvPicPr>
        <p:blipFill>
          <a:blip r:embed="rId7" cstate="print"/>
          <a:srcRect/>
          <a:stretch>
            <a:fillRect/>
          </a:stretch>
        </p:blipFill>
        <p:spPr bwMode="auto">
          <a:xfrm>
            <a:off x="2987824" y="4653136"/>
            <a:ext cx="1368152" cy="168387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56272" y="28136"/>
            <a:ext cx="9000000" cy="6732000"/>
          </a:xfrm>
          <a:prstGeom prst="rect">
            <a:avLst/>
          </a:prstGeom>
          <a:solidFill>
            <a:schemeClr val="bg1"/>
          </a:solidFill>
          <a:ln w="95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5" name="Memoria interna 4"/>
          <p:cNvSpPr/>
          <p:nvPr/>
        </p:nvSpPr>
        <p:spPr>
          <a:xfrm>
            <a:off x="0" y="214290"/>
            <a:ext cx="9144000" cy="936000"/>
          </a:xfrm>
          <a:prstGeom prst="flowChartInternalStorag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6512506"/>
            <a:ext cx="9144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err="1" smtClean="0">
                <a:solidFill>
                  <a:schemeClr val="bg1"/>
                </a:solidFill>
              </a:rPr>
              <a:t>Orrin</a:t>
            </a:r>
            <a:r>
              <a:rPr lang="it-IT" sz="1200" dirty="0" smtClean="0">
                <a:solidFill>
                  <a:schemeClr val="bg1"/>
                </a:solidFill>
              </a:rPr>
              <a:t> Cooper -  Antonella </a:t>
            </a:r>
            <a:r>
              <a:rPr lang="it-IT" sz="1200" dirty="0" err="1" smtClean="0">
                <a:solidFill>
                  <a:schemeClr val="bg1"/>
                </a:solidFill>
              </a:rPr>
              <a:t>Petrillo</a:t>
            </a:r>
            <a:r>
              <a:rPr lang="it-IT" sz="1200" dirty="0" smtClean="0">
                <a:solidFill>
                  <a:schemeClr val="bg1"/>
                </a:solidFill>
              </a:rPr>
              <a:t> </a:t>
            </a:r>
            <a:endParaRPr lang="it-IT" sz="1200" dirty="0">
              <a:solidFill>
                <a:schemeClr val="bg1"/>
              </a:solidFill>
            </a:endParaRPr>
          </a:p>
        </p:txBody>
      </p:sp>
      <p:sp>
        <p:nvSpPr>
          <p:cNvPr id="17" name="Rettangolo 16"/>
          <p:cNvSpPr/>
          <p:nvPr/>
        </p:nvSpPr>
        <p:spPr>
          <a:xfrm>
            <a:off x="84408" y="318588"/>
            <a:ext cx="8964000" cy="648072"/>
          </a:xfrm>
          <a:prstGeom prst="rect">
            <a:avLst/>
          </a:prstGeom>
          <a:solidFill>
            <a:schemeClr val="bg1"/>
          </a:solid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0" y="190308"/>
            <a:ext cx="9130792"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it-IT" sz="5400" b="1" spc="150" dirty="0" err="1" smtClean="0">
                <a:ln w="11430"/>
                <a:solidFill>
                  <a:schemeClr val="accent1">
                    <a:lumMod val="75000"/>
                  </a:schemeClr>
                </a:solidFill>
                <a:effectLst>
                  <a:outerShdw blurRad="25400" algn="tl" rotWithShape="0">
                    <a:srgbClr val="000000">
                      <a:alpha val="43000"/>
                    </a:srgbClr>
                  </a:outerShdw>
                </a:effectLst>
              </a:rPr>
              <a:t>Supply</a:t>
            </a:r>
            <a:r>
              <a:rPr lang="it-IT" sz="5400" b="1" spc="150" dirty="0" smtClean="0">
                <a:ln w="11430"/>
                <a:solidFill>
                  <a:schemeClr val="accent1">
                    <a:lumMod val="75000"/>
                  </a:schemeClr>
                </a:solidFill>
                <a:effectLst>
                  <a:outerShdw blurRad="25400" algn="tl" rotWithShape="0">
                    <a:srgbClr val="000000">
                      <a:alpha val="43000"/>
                    </a:srgbClr>
                  </a:outerShdw>
                </a:effectLst>
              </a:rPr>
              <a:t> </a:t>
            </a:r>
            <a:r>
              <a:rPr lang="it-IT" sz="5400" b="1" spc="150" dirty="0" err="1" smtClean="0">
                <a:ln w="11430"/>
                <a:solidFill>
                  <a:schemeClr val="accent1">
                    <a:lumMod val="75000"/>
                  </a:schemeClr>
                </a:solidFill>
                <a:effectLst>
                  <a:outerShdw blurRad="25400" algn="tl" rotWithShape="0">
                    <a:srgbClr val="000000">
                      <a:alpha val="43000"/>
                    </a:srgbClr>
                  </a:outerShdw>
                </a:effectLst>
              </a:rPr>
              <a:t>Chain</a:t>
            </a:r>
            <a:endParaRPr lang="it-IT" sz="5400" b="1" spc="150" dirty="0">
              <a:ln w="11430"/>
              <a:solidFill>
                <a:schemeClr val="accent1">
                  <a:lumMod val="75000"/>
                </a:schemeClr>
              </a:solidFill>
              <a:effectLst>
                <a:outerShdw blurRad="25400" algn="tl" rotWithShape="0">
                  <a:srgbClr val="000000">
                    <a:alpha val="43000"/>
                  </a:srgbClr>
                </a:outerShdw>
              </a:effectLst>
            </a:endParaRPr>
          </a:p>
        </p:txBody>
      </p:sp>
      <p:pic>
        <p:nvPicPr>
          <p:cNvPr id="15" name="il_fi" descr="http://www.vector-logos.com/tmb.php?id=72454"/>
          <p:cNvPicPr/>
          <p:nvPr/>
        </p:nvPicPr>
        <p:blipFill>
          <a:blip r:embed="rId3" cstate="print"/>
          <a:srcRect/>
          <a:stretch>
            <a:fillRect/>
          </a:stretch>
        </p:blipFill>
        <p:spPr bwMode="auto">
          <a:xfrm>
            <a:off x="8172400" y="348985"/>
            <a:ext cx="612000" cy="612000"/>
          </a:xfrm>
          <a:prstGeom prst="rect">
            <a:avLst/>
          </a:prstGeom>
          <a:noFill/>
          <a:ln w="9525">
            <a:noFill/>
            <a:miter lim="800000"/>
            <a:headEnd/>
            <a:tailEnd/>
          </a:ln>
        </p:spPr>
      </p:pic>
      <p:pic>
        <p:nvPicPr>
          <p:cNvPr id="20" name="Immagine 19" descr="studiorum universitas casinas"/>
          <p:cNvPicPr/>
          <p:nvPr/>
        </p:nvPicPr>
        <p:blipFill>
          <a:blip r:embed="rId4" cstate="print"/>
          <a:srcRect/>
          <a:stretch>
            <a:fillRect/>
          </a:stretch>
        </p:blipFill>
        <p:spPr bwMode="auto">
          <a:xfrm>
            <a:off x="251520" y="332656"/>
            <a:ext cx="612000" cy="612000"/>
          </a:xfrm>
          <a:prstGeom prst="rect">
            <a:avLst/>
          </a:prstGeom>
          <a:noFill/>
          <a:ln w="9525">
            <a:noFill/>
            <a:miter lim="800000"/>
            <a:headEnd/>
            <a:tailEnd/>
          </a:ln>
        </p:spPr>
      </p:pic>
      <p:sp>
        <p:nvSpPr>
          <p:cNvPr id="11" name="CasellaDiTesto 10"/>
          <p:cNvSpPr txBox="1"/>
          <p:nvPr/>
        </p:nvSpPr>
        <p:spPr>
          <a:xfrm>
            <a:off x="395536" y="1412776"/>
            <a:ext cx="8496944" cy="1569660"/>
          </a:xfrm>
          <a:prstGeom prst="rect">
            <a:avLst/>
          </a:prstGeom>
          <a:noFill/>
        </p:spPr>
        <p:txBody>
          <a:bodyPr wrap="square" rtlCol="0">
            <a:spAutoFit/>
          </a:bodyPr>
          <a:lstStyle/>
          <a:p>
            <a:pPr algn="just"/>
            <a:r>
              <a:rPr lang="en-US" sz="2400" b="1" dirty="0" smtClean="0">
                <a:solidFill>
                  <a:schemeClr val="accent1">
                    <a:lumMod val="75000"/>
                  </a:schemeClr>
                </a:solidFill>
              </a:rPr>
              <a:t>Definition: </a:t>
            </a:r>
            <a:r>
              <a:rPr lang="en-US" sz="2400" dirty="0" smtClean="0">
                <a:solidFill>
                  <a:schemeClr val="accent1">
                    <a:lumMod val="75000"/>
                  </a:schemeClr>
                </a:solidFill>
              </a:rPr>
              <a:t>A </a:t>
            </a:r>
            <a:r>
              <a:rPr lang="en-US" sz="2400" dirty="0" smtClean="0">
                <a:solidFill>
                  <a:schemeClr val="accent1">
                    <a:lumMod val="75000"/>
                  </a:schemeClr>
                </a:solidFill>
              </a:rPr>
              <a:t>supply chain (SC) is the network of suppliers, manufacturing plants, warehouses and distribution channels organized to acquire raw materials, convert them to finished products, and distribute these products to customers.</a:t>
            </a:r>
            <a:endParaRPr lang="it-IT" sz="2400" dirty="0">
              <a:solidFill>
                <a:schemeClr val="accent1">
                  <a:lumMod val="75000"/>
                </a:schemeClr>
              </a:solidFill>
            </a:endParaRPr>
          </a:p>
        </p:txBody>
      </p:sp>
      <p:pic>
        <p:nvPicPr>
          <p:cNvPr id="12" name="Picture 3"/>
          <p:cNvPicPr>
            <a:picLocks noChangeAspect="1" noChangeArrowheads="1"/>
          </p:cNvPicPr>
          <p:nvPr/>
        </p:nvPicPr>
        <p:blipFill>
          <a:blip r:embed="rId5" cstate="print"/>
          <a:srcRect/>
          <a:stretch>
            <a:fillRect/>
          </a:stretch>
        </p:blipFill>
        <p:spPr bwMode="auto">
          <a:xfrm>
            <a:off x="364433" y="3356992"/>
            <a:ext cx="8535852" cy="28789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56272" y="28136"/>
            <a:ext cx="9000000" cy="6732000"/>
          </a:xfrm>
          <a:prstGeom prst="rect">
            <a:avLst/>
          </a:prstGeom>
          <a:solidFill>
            <a:schemeClr val="bg1"/>
          </a:solidFill>
          <a:ln w="95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1"/>
              </a:solidFill>
            </a:endParaRPr>
          </a:p>
        </p:txBody>
      </p:sp>
      <p:sp>
        <p:nvSpPr>
          <p:cNvPr id="5" name="Memoria interna 4"/>
          <p:cNvSpPr/>
          <p:nvPr/>
        </p:nvSpPr>
        <p:spPr>
          <a:xfrm>
            <a:off x="0" y="214290"/>
            <a:ext cx="9144000" cy="936000"/>
          </a:xfrm>
          <a:prstGeom prst="flowChartInternalStorag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6512506"/>
            <a:ext cx="9144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err="1" smtClean="0">
                <a:solidFill>
                  <a:schemeClr val="bg1"/>
                </a:solidFill>
              </a:rPr>
              <a:t>Orrin</a:t>
            </a:r>
            <a:r>
              <a:rPr lang="it-IT" sz="1200" dirty="0" smtClean="0">
                <a:solidFill>
                  <a:schemeClr val="bg1"/>
                </a:solidFill>
              </a:rPr>
              <a:t> Cooper -  Antonella </a:t>
            </a:r>
            <a:r>
              <a:rPr lang="it-IT" sz="1200" dirty="0" err="1" smtClean="0">
                <a:solidFill>
                  <a:schemeClr val="bg1"/>
                </a:solidFill>
              </a:rPr>
              <a:t>Petrillo</a:t>
            </a:r>
            <a:r>
              <a:rPr lang="it-IT" sz="1200" dirty="0" smtClean="0">
                <a:solidFill>
                  <a:schemeClr val="bg1"/>
                </a:solidFill>
              </a:rPr>
              <a:t> </a:t>
            </a:r>
            <a:endParaRPr lang="it-IT" sz="1200" dirty="0">
              <a:solidFill>
                <a:schemeClr val="bg1"/>
              </a:solidFill>
            </a:endParaRPr>
          </a:p>
        </p:txBody>
      </p:sp>
      <p:sp>
        <p:nvSpPr>
          <p:cNvPr id="8" name="Rettangolo 7"/>
          <p:cNvSpPr/>
          <p:nvPr/>
        </p:nvSpPr>
        <p:spPr>
          <a:xfrm>
            <a:off x="251520" y="1119262"/>
            <a:ext cx="8604126" cy="584775"/>
          </a:xfrm>
          <a:prstGeom prst="rect">
            <a:avLst/>
          </a:prstGeom>
        </p:spPr>
        <p:txBody>
          <a:bodyPr wrap="square">
            <a:spAutoFit/>
          </a:bodyPr>
          <a:lstStyle/>
          <a:p>
            <a:pPr lvl="0" algn="ctr"/>
            <a:r>
              <a:rPr lang="en-US" sz="3200" b="1" spc="50" dirty="0" smtClean="0">
                <a:ln w="13500">
                  <a:solidFill>
                    <a:schemeClr val="accent1">
                      <a:shade val="2500"/>
                      <a:alpha val="6500"/>
                    </a:schemeClr>
                  </a:solidFill>
                  <a:prstDash val="solid"/>
                </a:ln>
                <a:solidFill>
                  <a:schemeClr val="accent1">
                    <a:lumMod val="75000"/>
                  </a:schemeClr>
                </a:solidFill>
                <a:effectLst>
                  <a:innerShdw blurRad="50900" dist="38500" dir="13500000">
                    <a:srgbClr val="000000">
                      <a:alpha val="60000"/>
                    </a:srgbClr>
                  </a:innerShdw>
                </a:effectLst>
              </a:rPr>
              <a:t>Conceptual Model </a:t>
            </a:r>
          </a:p>
        </p:txBody>
      </p:sp>
      <p:sp>
        <p:nvSpPr>
          <p:cNvPr id="17" name="Rettangolo 16"/>
          <p:cNvSpPr/>
          <p:nvPr/>
        </p:nvSpPr>
        <p:spPr>
          <a:xfrm>
            <a:off x="84408" y="318588"/>
            <a:ext cx="8964000" cy="648072"/>
          </a:xfrm>
          <a:prstGeom prst="rect">
            <a:avLst/>
          </a:prstGeom>
          <a:solidFill>
            <a:schemeClr val="bg1"/>
          </a:solid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0" y="190308"/>
            <a:ext cx="9130792" cy="830997"/>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it-IT" sz="4800" b="1" spc="150" dirty="0" err="1" smtClean="0">
                <a:ln w="11430"/>
                <a:solidFill>
                  <a:schemeClr val="accent1">
                    <a:lumMod val="75000"/>
                  </a:schemeClr>
                </a:solidFill>
                <a:effectLst>
                  <a:outerShdw blurRad="25400" algn="tl" rotWithShape="0">
                    <a:srgbClr val="000000">
                      <a:alpha val="43000"/>
                    </a:srgbClr>
                  </a:outerShdw>
                </a:effectLst>
              </a:rPr>
              <a:t>Methodological</a:t>
            </a:r>
            <a:r>
              <a:rPr lang="it-IT" sz="4800" b="1" spc="150" dirty="0" smtClean="0">
                <a:ln w="11430"/>
                <a:solidFill>
                  <a:schemeClr val="accent1">
                    <a:lumMod val="75000"/>
                  </a:schemeClr>
                </a:solidFill>
                <a:effectLst>
                  <a:outerShdw blurRad="25400" algn="tl" rotWithShape="0">
                    <a:srgbClr val="000000">
                      <a:alpha val="43000"/>
                    </a:srgbClr>
                  </a:outerShdw>
                </a:effectLst>
              </a:rPr>
              <a:t> </a:t>
            </a:r>
            <a:r>
              <a:rPr lang="it-IT" sz="4800" b="1" spc="150" dirty="0" err="1" smtClean="0">
                <a:ln w="11430"/>
                <a:solidFill>
                  <a:schemeClr val="accent1">
                    <a:lumMod val="75000"/>
                  </a:schemeClr>
                </a:solidFill>
                <a:effectLst>
                  <a:outerShdw blurRad="25400" algn="tl" rotWithShape="0">
                    <a:srgbClr val="000000">
                      <a:alpha val="43000"/>
                    </a:srgbClr>
                  </a:outerShdw>
                </a:effectLst>
              </a:rPr>
              <a:t>Approach</a:t>
            </a:r>
            <a:endParaRPr lang="it-IT" sz="4800" b="1" spc="150" dirty="0">
              <a:ln w="11430"/>
              <a:solidFill>
                <a:schemeClr val="accent1">
                  <a:lumMod val="75000"/>
                </a:schemeClr>
              </a:solidFill>
              <a:effectLst>
                <a:outerShdw blurRad="25400" algn="tl" rotWithShape="0">
                  <a:srgbClr val="000000">
                    <a:alpha val="43000"/>
                  </a:srgbClr>
                </a:outerShdw>
              </a:effectLst>
            </a:endParaRPr>
          </a:p>
        </p:txBody>
      </p:sp>
      <p:pic>
        <p:nvPicPr>
          <p:cNvPr id="15" name="il_fi" descr="http://www.vector-logos.com/tmb.php?id=72454"/>
          <p:cNvPicPr/>
          <p:nvPr/>
        </p:nvPicPr>
        <p:blipFill>
          <a:blip r:embed="rId3" cstate="print"/>
          <a:srcRect/>
          <a:stretch>
            <a:fillRect/>
          </a:stretch>
        </p:blipFill>
        <p:spPr bwMode="auto">
          <a:xfrm>
            <a:off x="8172400" y="348985"/>
            <a:ext cx="612000" cy="612000"/>
          </a:xfrm>
          <a:prstGeom prst="rect">
            <a:avLst/>
          </a:prstGeom>
          <a:noFill/>
          <a:ln w="9525">
            <a:noFill/>
            <a:miter lim="800000"/>
            <a:headEnd/>
            <a:tailEnd/>
          </a:ln>
        </p:spPr>
      </p:pic>
      <p:pic>
        <p:nvPicPr>
          <p:cNvPr id="20" name="Immagine 19" descr="studiorum universitas casinas"/>
          <p:cNvPicPr/>
          <p:nvPr/>
        </p:nvPicPr>
        <p:blipFill>
          <a:blip r:embed="rId4" cstate="print"/>
          <a:srcRect/>
          <a:stretch>
            <a:fillRect/>
          </a:stretch>
        </p:blipFill>
        <p:spPr bwMode="auto">
          <a:xfrm>
            <a:off x="251520" y="332656"/>
            <a:ext cx="612000" cy="612000"/>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1132744" y="1700808"/>
            <a:ext cx="5904656" cy="47374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56272" y="28136"/>
            <a:ext cx="9000000" cy="6732000"/>
          </a:xfrm>
          <a:prstGeom prst="rect">
            <a:avLst/>
          </a:prstGeom>
          <a:solidFill>
            <a:schemeClr val="bg1"/>
          </a:solidFill>
          <a:ln w="95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5" name="Memoria interna 4"/>
          <p:cNvSpPr/>
          <p:nvPr/>
        </p:nvSpPr>
        <p:spPr>
          <a:xfrm>
            <a:off x="0" y="214290"/>
            <a:ext cx="9144000" cy="936000"/>
          </a:xfrm>
          <a:prstGeom prst="flowChartInternalStorag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6512506"/>
            <a:ext cx="9144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err="1" smtClean="0">
                <a:solidFill>
                  <a:schemeClr val="bg1"/>
                </a:solidFill>
              </a:rPr>
              <a:t>Orrin</a:t>
            </a:r>
            <a:r>
              <a:rPr lang="it-IT" sz="1200" dirty="0" smtClean="0">
                <a:solidFill>
                  <a:schemeClr val="bg1"/>
                </a:solidFill>
              </a:rPr>
              <a:t> Cooper -  Antonella </a:t>
            </a:r>
            <a:r>
              <a:rPr lang="it-IT" sz="1200" dirty="0" err="1" smtClean="0">
                <a:solidFill>
                  <a:schemeClr val="bg1"/>
                </a:solidFill>
              </a:rPr>
              <a:t>Petrillo</a:t>
            </a:r>
            <a:r>
              <a:rPr lang="it-IT" sz="1200" dirty="0" smtClean="0">
                <a:solidFill>
                  <a:schemeClr val="bg1"/>
                </a:solidFill>
              </a:rPr>
              <a:t> </a:t>
            </a:r>
            <a:endParaRPr lang="it-IT" sz="1200" dirty="0">
              <a:solidFill>
                <a:schemeClr val="bg1"/>
              </a:solidFill>
            </a:endParaRPr>
          </a:p>
        </p:txBody>
      </p:sp>
      <p:sp>
        <p:nvSpPr>
          <p:cNvPr id="17" name="Rettangolo 16"/>
          <p:cNvSpPr/>
          <p:nvPr/>
        </p:nvSpPr>
        <p:spPr>
          <a:xfrm>
            <a:off x="84408" y="318588"/>
            <a:ext cx="8964000" cy="648072"/>
          </a:xfrm>
          <a:prstGeom prst="rect">
            <a:avLst/>
          </a:prstGeom>
          <a:solidFill>
            <a:schemeClr val="bg1"/>
          </a:solid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0" y="190308"/>
            <a:ext cx="9130792"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it-IT" sz="5400" b="1" spc="150" dirty="0" smtClean="0">
                <a:ln w="11430"/>
                <a:solidFill>
                  <a:schemeClr val="accent1">
                    <a:lumMod val="75000"/>
                  </a:schemeClr>
                </a:solidFill>
                <a:effectLst>
                  <a:outerShdw blurRad="25400" algn="tl" rotWithShape="0">
                    <a:srgbClr val="000000">
                      <a:alpha val="43000"/>
                    </a:srgbClr>
                  </a:outerShdw>
                </a:effectLst>
              </a:rPr>
              <a:t>BOCR </a:t>
            </a:r>
            <a:r>
              <a:rPr lang="it-IT" sz="5400" b="1" spc="150" dirty="0" err="1" smtClean="0">
                <a:ln w="11430"/>
                <a:solidFill>
                  <a:schemeClr val="accent1">
                    <a:lumMod val="75000"/>
                  </a:schemeClr>
                </a:solidFill>
                <a:effectLst>
                  <a:outerShdw blurRad="25400" algn="tl" rotWithShape="0">
                    <a:srgbClr val="000000">
                      <a:alpha val="43000"/>
                    </a:srgbClr>
                  </a:outerShdw>
                </a:effectLst>
              </a:rPr>
              <a:t>General</a:t>
            </a:r>
            <a:r>
              <a:rPr lang="it-IT" sz="5400" b="1" spc="150" dirty="0" smtClean="0">
                <a:ln w="11430"/>
                <a:solidFill>
                  <a:schemeClr val="accent1">
                    <a:lumMod val="75000"/>
                  </a:schemeClr>
                </a:solidFill>
                <a:effectLst>
                  <a:outerShdw blurRad="25400" algn="tl" rotWithShape="0">
                    <a:srgbClr val="000000">
                      <a:alpha val="43000"/>
                    </a:srgbClr>
                  </a:outerShdw>
                </a:effectLst>
              </a:rPr>
              <a:t> </a:t>
            </a:r>
            <a:r>
              <a:rPr lang="it-IT" sz="5400" b="1" spc="150" dirty="0" err="1" smtClean="0">
                <a:ln w="11430"/>
                <a:solidFill>
                  <a:schemeClr val="accent1">
                    <a:lumMod val="75000"/>
                  </a:schemeClr>
                </a:solidFill>
                <a:effectLst>
                  <a:outerShdw blurRad="25400" algn="tl" rotWithShape="0">
                    <a:srgbClr val="000000">
                      <a:alpha val="43000"/>
                    </a:srgbClr>
                  </a:outerShdw>
                </a:effectLst>
              </a:rPr>
              <a:t>Model</a:t>
            </a:r>
            <a:endParaRPr lang="it-IT" sz="5400" b="1" spc="150" dirty="0">
              <a:ln w="11430"/>
              <a:solidFill>
                <a:schemeClr val="accent1">
                  <a:lumMod val="75000"/>
                </a:schemeClr>
              </a:solidFill>
              <a:effectLst>
                <a:outerShdw blurRad="25400" algn="tl" rotWithShape="0">
                  <a:srgbClr val="000000">
                    <a:alpha val="43000"/>
                  </a:srgbClr>
                </a:outerShdw>
              </a:effectLst>
            </a:endParaRPr>
          </a:p>
        </p:txBody>
      </p:sp>
      <p:pic>
        <p:nvPicPr>
          <p:cNvPr id="15" name="il_fi" descr="http://www.vector-logos.com/tmb.php?id=72454"/>
          <p:cNvPicPr/>
          <p:nvPr/>
        </p:nvPicPr>
        <p:blipFill>
          <a:blip r:embed="rId3" cstate="print"/>
          <a:srcRect/>
          <a:stretch>
            <a:fillRect/>
          </a:stretch>
        </p:blipFill>
        <p:spPr bwMode="auto">
          <a:xfrm>
            <a:off x="8172400" y="348985"/>
            <a:ext cx="612000" cy="612000"/>
          </a:xfrm>
          <a:prstGeom prst="rect">
            <a:avLst/>
          </a:prstGeom>
          <a:noFill/>
          <a:ln w="9525">
            <a:noFill/>
            <a:miter lim="800000"/>
            <a:headEnd/>
            <a:tailEnd/>
          </a:ln>
        </p:spPr>
      </p:pic>
      <p:pic>
        <p:nvPicPr>
          <p:cNvPr id="20" name="Immagine 19" descr="studiorum universitas casinas"/>
          <p:cNvPicPr/>
          <p:nvPr/>
        </p:nvPicPr>
        <p:blipFill>
          <a:blip r:embed="rId4" cstate="print"/>
          <a:srcRect/>
          <a:stretch>
            <a:fillRect/>
          </a:stretch>
        </p:blipFill>
        <p:spPr bwMode="auto">
          <a:xfrm>
            <a:off x="251520" y="332656"/>
            <a:ext cx="612000" cy="612000"/>
          </a:xfrm>
          <a:prstGeom prst="rect">
            <a:avLst/>
          </a:prstGeom>
          <a:noFill/>
          <a:ln w="9525">
            <a:noFill/>
            <a:miter lim="800000"/>
            <a:headEnd/>
            <a:tailEnd/>
          </a:ln>
        </p:spPr>
      </p:pic>
      <p:pic>
        <p:nvPicPr>
          <p:cNvPr id="24578" name="Picture 2"/>
          <p:cNvPicPr>
            <a:picLocks noChangeAspect="1" noChangeArrowheads="1"/>
          </p:cNvPicPr>
          <p:nvPr/>
        </p:nvPicPr>
        <p:blipFill>
          <a:blip r:embed="rId5" cstate="print"/>
          <a:srcRect/>
          <a:stretch>
            <a:fillRect/>
          </a:stretch>
        </p:blipFill>
        <p:spPr bwMode="auto">
          <a:xfrm>
            <a:off x="616821" y="2038350"/>
            <a:ext cx="8136051" cy="34068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56272" y="28136"/>
            <a:ext cx="9000000" cy="6732000"/>
          </a:xfrm>
          <a:prstGeom prst="rect">
            <a:avLst/>
          </a:prstGeom>
          <a:solidFill>
            <a:schemeClr val="bg1"/>
          </a:solidFill>
          <a:ln w="95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5" name="Memoria interna 4"/>
          <p:cNvSpPr/>
          <p:nvPr/>
        </p:nvSpPr>
        <p:spPr>
          <a:xfrm>
            <a:off x="0" y="214290"/>
            <a:ext cx="9144000" cy="936000"/>
          </a:xfrm>
          <a:prstGeom prst="flowChartInternalStorag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6512506"/>
            <a:ext cx="9144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err="1" smtClean="0">
                <a:solidFill>
                  <a:schemeClr val="bg1"/>
                </a:solidFill>
              </a:rPr>
              <a:t>Orrin</a:t>
            </a:r>
            <a:r>
              <a:rPr lang="it-IT" sz="1200" dirty="0" smtClean="0">
                <a:solidFill>
                  <a:schemeClr val="bg1"/>
                </a:solidFill>
              </a:rPr>
              <a:t> Cooper -  Antonella </a:t>
            </a:r>
            <a:r>
              <a:rPr lang="it-IT" sz="1200" dirty="0" err="1" smtClean="0">
                <a:solidFill>
                  <a:schemeClr val="bg1"/>
                </a:solidFill>
              </a:rPr>
              <a:t>Petrillo</a:t>
            </a:r>
            <a:r>
              <a:rPr lang="it-IT" sz="1200" dirty="0" smtClean="0">
                <a:solidFill>
                  <a:schemeClr val="bg1"/>
                </a:solidFill>
              </a:rPr>
              <a:t> </a:t>
            </a:r>
            <a:endParaRPr lang="it-IT" sz="1200" dirty="0">
              <a:solidFill>
                <a:schemeClr val="bg1"/>
              </a:solidFill>
            </a:endParaRPr>
          </a:p>
        </p:txBody>
      </p:sp>
      <p:sp>
        <p:nvSpPr>
          <p:cNvPr id="17" name="Rettangolo 16"/>
          <p:cNvSpPr/>
          <p:nvPr/>
        </p:nvSpPr>
        <p:spPr>
          <a:xfrm>
            <a:off x="84408" y="318588"/>
            <a:ext cx="8964000" cy="648072"/>
          </a:xfrm>
          <a:prstGeom prst="rect">
            <a:avLst/>
          </a:prstGeom>
          <a:solidFill>
            <a:schemeClr val="bg1"/>
          </a:solid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0" y="190308"/>
            <a:ext cx="9130792"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it-IT" sz="5400" b="1" spc="150" dirty="0" smtClean="0">
                <a:ln w="11430"/>
                <a:solidFill>
                  <a:schemeClr val="accent1">
                    <a:lumMod val="75000"/>
                  </a:schemeClr>
                </a:solidFill>
                <a:effectLst>
                  <a:outerShdw blurRad="25400" algn="tl" rotWithShape="0">
                    <a:srgbClr val="000000">
                      <a:alpha val="43000"/>
                    </a:srgbClr>
                  </a:outerShdw>
                </a:effectLst>
              </a:rPr>
              <a:t>BOCR </a:t>
            </a:r>
            <a:r>
              <a:rPr lang="it-IT" sz="5400" b="1" spc="150" dirty="0" smtClean="0">
                <a:ln w="11430"/>
                <a:solidFill>
                  <a:schemeClr val="accent1">
                    <a:lumMod val="75000"/>
                  </a:schemeClr>
                </a:solidFill>
                <a:effectLst>
                  <a:outerShdw blurRad="25400" algn="tl" rotWithShape="0">
                    <a:srgbClr val="000000">
                      <a:alpha val="43000"/>
                    </a:srgbClr>
                  </a:outerShdw>
                </a:effectLst>
              </a:rPr>
              <a:t>Control Criteria</a:t>
            </a:r>
            <a:endParaRPr lang="it-IT" sz="5400" b="1" spc="150" dirty="0">
              <a:ln w="11430"/>
              <a:solidFill>
                <a:schemeClr val="accent1">
                  <a:lumMod val="75000"/>
                </a:schemeClr>
              </a:solidFill>
              <a:effectLst>
                <a:outerShdw blurRad="25400" algn="tl" rotWithShape="0">
                  <a:srgbClr val="000000">
                    <a:alpha val="43000"/>
                  </a:srgbClr>
                </a:outerShdw>
              </a:effectLst>
            </a:endParaRPr>
          </a:p>
        </p:txBody>
      </p:sp>
      <p:pic>
        <p:nvPicPr>
          <p:cNvPr id="15" name="il_fi" descr="http://www.vector-logos.com/tmb.php?id=72454"/>
          <p:cNvPicPr/>
          <p:nvPr/>
        </p:nvPicPr>
        <p:blipFill>
          <a:blip r:embed="rId3" cstate="print"/>
          <a:srcRect/>
          <a:stretch>
            <a:fillRect/>
          </a:stretch>
        </p:blipFill>
        <p:spPr bwMode="auto">
          <a:xfrm>
            <a:off x="8172400" y="348985"/>
            <a:ext cx="612000" cy="612000"/>
          </a:xfrm>
          <a:prstGeom prst="rect">
            <a:avLst/>
          </a:prstGeom>
          <a:noFill/>
          <a:ln w="9525">
            <a:noFill/>
            <a:miter lim="800000"/>
            <a:headEnd/>
            <a:tailEnd/>
          </a:ln>
        </p:spPr>
      </p:pic>
      <p:pic>
        <p:nvPicPr>
          <p:cNvPr id="20" name="Immagine 19" descr="studiorum universitas casinas"/>
          <p:cNvPicPr/>
          <p:nvPr/>
        </p:nvPicPr>
        <p:blipFill>
          <a:blip r:embed="rId4" cstate="print"/>
          <a:srcRect/>
          <a:stretch>
            <a:fillRect/>
          </a:stretch>
        </p:blipFill>
        <p:spPr bwMode="auto">
          <a:xfrm>
            <a:off x="251520" y="332656"/>
            <a:ext cx="612000" cy="612000"/>
          </a:xfrm>
          <a:prstGeom prst="rect">
            <a:avLst/>
          </a:prstGeom>
          <a:noFill/>
          <a:ln w="9525">
            <a:noFill/>
            <a:miter lim="800000"/>
            <a:headEnd/>
            <a:tailEnd/>
          </a:ln>
        </p:spPr>
      </p:pic>
      <p:pic>
        <p:nvPicPr>
          <p:cNvPr id="43010" name="Picture 2" descr="http://gogreenstips.com/wp-content/uploads/2011/03/Green-Supply-Chain.jpg"/>
          <p:cNvPicPr>
            <a:picLocks noChangeAspect="1" noChangeArrowheads="1"/>
          </p:cNvPicPr>
          <p:nvPr/>
        </p:nvPicPr>
        <p:blipFill>
          <a:blip r:embed="rId5" cstate="print"/>
          <a:srcRect/>
          <a:stretch>
            <a:fillRect/>
          </a:stretch>
        </p:blipFill>
        <p:spPr bwMode="auto">
          <a:xfrm>
            <a:off x="6876256" y="4293096"/>
            <a:ext cx="2109614" cy="2109614"/>
          </a:xfrm>
          <a:prstGeom prst="rect">
            <a:avLst/>
          </a:prstGeom>
          <a:noFill/>
        </p:spPr>
      </p:pic>
      <p:sp>
        <p:nvSpPr>
          <p:cNvPr id="13" name="Content Placeholder 12"/>
          <p:cNvSpPr>
            <a:spLocks noGrp="1"/>
          </p:cNvSpPr>
          <p:nvPr>
            <p:ph idx="1"/>
          </p:nvPr>
        </p:nvSpPr>
        <p:spPr>
          <a:xfrm>
            <a:off x="251520" y="1268760"/>
            <a:ext cx="8229600" cy="2376264"/>
          </a:xfrm>
        </p:spPr>
        <p:txBody>
          <a:bodyPr>
            <a:noAutofit/>
          </a:bodyPr>
          <a:lstStyle/>
          <a:p>
            <a:pPr algn="just"/>
            <a:r>
              <a:rPr lang="en-US" sz="2000" b="1" dirty="0" smtClean="0">
                <a:solidFill>
                  <a:schemeClr val="accent1">
                    <a:lumMod val="75000"/>
                  </a:schemeClr>
                </a:solidFill>
              </a:rPr>
              <a:t>Manufacturing and Logistics Costs:  </a:t>
            </a:r>
            <a:r>
              <a:rPr lang="en-US" sz="2000" dirty="0" smtClean="0">
                <a:solidFill>
                  <a:schemeClr val="accent1">
                    <a:lumMod val="75000"/>
                  </a:schemeClr>
                </a:solidFill>
              </a:rPr>
              <a:t>T</a:t>
            </a:r>
            <a:r>
              <a:rPr lang="en-US" sz="2000" dirty="0" smtClean="0">
                <a:solidFill>
                  <a:schemeClr val="accent1">
                    <a:lumMod val="75000"/>
                  </a:schemeClr>
                </a:solidFill>
              </a:rPr>
              <a:t>hese </a:t>
            </a:r>
            <a:r>
              <a:rPr lang="en-US" sz="2000" dirty="0" smtClean="0">
                <a:solidFill>
                  <a:schemeClr val="accent1">
                    <a:lumMod val="75000"/>
                  </a:schemeClr>
                </a:solidFill>
              </a:rPr>
              <a:t>encompass the costs throughout the entire supply chain.</a:t>
            </a:r>
          </a:p>
          <a:p>
            <a:pPr algn="just"/>
            <a:r>
              <a:rPr lang="en-US" sz="2000" b="1" dirty="0" smtClean="0">
                <a:solidFill>
                  <a:schemeClr val="accent1">
                    <a:lumMod val="75000"/>
                  </a:schemeClr>
                </a:solidFill>
              </a:rPr>
              <a:t>New Negotiations: </a:t>
            </a:r>
            <a:r>
              <a:rPr lang="en-US" sz="2000" dirty="0" smtClean="0">
                <a:solidFill>
                  <a:schemeClr val="accent1">
                    <a:lumMod val="75000"/>
                  </a:schemeClr>
                </a:solidFill>
              </a:rPr>
              <a:t>Changes that come about because of negotiations from other members of the supply chain, e.g. </a:t>
            </a:r>
            <a:r>
              <a:rPr lang="en-US" sz="2000" dirty="0" err="1" smtClean="0">
                <a:solidFill>
                  <a:schemeClr val="accent1">
                    <a:lumMod val="75000"/>
                  </a:schemeClr>
                </a:solidFill>
              </a:rPr>
              <a:t>Walmart</a:t>
            </a:r>
            <a:r>
              <a:rPr lang="en-US" sz="2000" dirty="0" smtClean="0">
                <a:solidFill>
                  <a:schemeClr val="accent1">
                    <a:lumMod val="75000"/>
                  </a:schemeClr>
                </a:solidFill>
              </a:rPr>
              <a:t> demanding a 25% reduction in packaging.</a:t>
            </a:r>
          </a:p>
          <a:p>
            <a:pPr algn="just"/>
            <a:r>
              <a:rPr lang="en-US" sz="2000" b="1" dirty="0" smtClean="0">
                <a:solidFill>
                  <a:schemeClr val="accent1">
                    <a:lumMod val="75000"/>
                  </a:schemeClr>
                </a:solidFill>
              </a:rPr>
              <a:t>Environmental Certification: </a:t>
            </a:r>
            <a:r>
              <a:rPr lang="en-US" sz="2000" dirty="0" smtClean="0">
                <a:solidFill>
                  <a:schemeClr val="accent1">
                    <a:lumMod val="75000"/>
                  </a:schemeClr>
                </a:solidFill>
              </a:rPr>
              <a:t>The need to satisfy the requirements for ISO certification and of </a:t>
            </a:r>
            <a:r>
              <a:rPr lang="en-US" sz="2000" dirty="0" smtClean="0">
                <a:solidFill>
                  <a:schemeClr val="accent1">
                    <a:lumMod val="75000"/>
                  </a:schemeClr>
                </a:solidFill>
              </a:rPr>
              <a:t>l</a:t>
            </a:r>
            <a:r>
              <a:rPr lang="en-US" sz="2000" dirty="0" smtClean="0">
                <a:solidFill>
                  <a:schemeClr val="accent1">
                    <a:lumMod val="75000"/>
                  </a:schemeClr>
                </a:solidFill>
              </a:rPr>
              <a:t>egislation</a:t>
            </a:r>
            <a:r>
              <a:rPr lang="en-US" sz="2000" dirty="0" smtClean="0">
                <a:solidFill>
                  <a:schemeClr val="accent1">
                    <a:lumMod val="75000"/>
                  </a:schemeClr>
                </a:solidFill>
              </a:rPr>
              <a:t>, e.g. catalytic converters.</a:t>
            </a:r>
          </a:p>
          <a:p>
            <a:pPr lvl="0" algn="just"/>
            <a:r>
              <a:rPr lang="en-US" sz="2000" b="1" dirty="0" smtClean="0">
                <a:solidFill>
                  <a:schemeClr val="accent1">
                    <a:lumMod val="75000"/>
                  </a:schemeClr>
                </a:solidFill>
              </a:rPr>
              <a:t>Environmental Pressures: </a:t>
            </a:r>
            <a:r>
              <a:rPr lang="en-US" sz="2000" dirty="0" smtClean="0">
                <a:solidFill>
                  <a:schemeClr val="accent1">
                    <a:lumMod val="75000"/>
                  </a:schemeClr>
                </a:solidFill>
              </a:rPr>
              <a:t>Similar to environmental certification but for issues that have not been mandated, e.g. </a:t>
            </a:r>
            <a:r>
              <a:rPr lang="en-US" sz="2000" dirty="0" err="1" smtClean="0">
                <a:solidFill>
                  <a:schemeClr val="accent1">
                    <a:lumMod val="75000"/>
                  </a:schemeClr>
                </a:solidFill>
              </a:rPr>
              <a:t>fracking</a:t>
            </a:r>
            <a:r>
              <a:rPr lang="en-US" sz="2000" dirty="0" smtClean="0">
                <a:solidFill>
                  <a:schemeClr val="accent1">
                    <a:lumMod val="75000"/>
                  </a:schemeClr>
                </a:solidFill>
              </a:rPr>
              <a:t> chemicals.</a:t>
            </a:r>
          </a:p>
          <a:p>
            <a:pPr algn="just">
              <a:buNone/>
            </a:pPr>
            <a:endParaRPr lang="en-US" sz="2000" dirty="0" smtClean="0">
              <a:solidFill>
                <a:schemeClr val="accent1">
                  <a:lumMod val="75000"/>
                </a:schemeClr>
              </a:solidFill>
            </a:endParaRPr>
          </a:p>
        </p:txBody>
      </p:sp>
      <p:sp>
        <p:nvSpPr>
          <p:cNvPr id="12" name="Content Placeholder 12"/>
          <p:cNvSpPr txBox="1">
            <a:spLocks/>
          </p:cNvSpPr>
          <p:nvPr/>
        </p:nvSpPr>
        <p:spPr>
          <a:xfrm>
            <a:off x="251520" y="4322240"/>
            <a:ext cx="6408712" cy="3733875"/>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accent1">
                    <a:lumMod val="75000"/>
                  </a:schemeClr>
                </a:solidFill>
                <a:effectLst/>
                <a:uLnTx/>
                <a:uFillTx/>
                <a:latin typeface="+mn-lt"/>
                <a:ea typeface="+mn-ea"/>
                <a:cs typeface="+mn-cs"/>
              </a:rPr>
              <a:t>Local Community Needs:</a:t>
            </a:r>
            <a:r>
              <a:rPr kumimoji="0" lang="en-US" sz="2000" b="0" i="0" u="none" strike="noStrike" kern="1200" cap="none" spc="0" normalizeH="0" baseline="0" noProof="0" dirty="0" smtClean="0">
                <a:ln>
                  <a:noFill/>
                </a:ln>
                <a:solidFill>
                  <a:schemeClr val="accent1">
                    <a:lumMod val="75000"/>
                  </a:schemeClr>
                </a:solidFill>
                <a:effectLst/>
                <a:uLnTx/>
                <a:uFillTx/>
                <a:latin typeface="+mn-lt"/>
                <a:ea typeface="+mn-ea"/>
                <a:cs typeface="+mn-cs"/>
              </a:rPr>
              <a:t> Requests from the community that are not mandated by law, e.g. noise pollution.</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accent1">
                    <a:lumMod val="75000"/>
                  </a:schemeClr>
                </a:solidFill>
                <a:effectLst/>
                <a:uLnTx/>
                <a:uFillTx/>
                <a:latin typeface="+mn-lt"/>
                <a:ea typeface="+mn-ea"/>
                <a:cs typeface="+mn-cs"/>
              </a:rPr>
              <a:t>Social Pressures</a:t>
            </a:r>
            <a:r>
              <a:rPr kumimoji="0" lang="en-US" sz="2000" b="0" i="0" u="none" strike="noStrike" kern="1200" cap="none" spc="0" normalizeH="0" baseline="0" noProof="0" dirty="0" smtClean="0">
                <a:ln>
                  <a:noFill/>
                </a:ln>
                <a:solidFill>
                  <a:schemeClr val="accent1">
                    <a:lumMod val="75000"/>
                  </a:schemeClr>
                </a:solidFill>
                <a:effectLst/>
                <a:uLnTx/>
                <a:uFillTx/>
                <a:latin typeface="+mn-lt"/>
                <a:ea typeface="+mn-ea"/>
                <a:cs typeface="+mn-cs"/>
              </a:rPr>
              <a:t>: When a group or organization push for change within the supply chain. This is especially important for market share considerations, e.g. (coffee and deforestation).</a:t>
            </a:r>
            <a:endParaRPr kumimoji="0" lang="en-US" sz="20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56272" y="28136"/>
            <a:ext cx="9000000" cy="6732000"/>
          </a:xfrm>
          <a:prstGeom prst="rect">
            <a:avLst/>
          </a:prstGeom>
          <a:solidFill>
            <a:schemeClr val="bg1"/>
          </a:solidFill>
          <a:ln w="95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5" name="Memoria interna 4"/>
          <p:cNvSpPr/>
          <p:nvPr/>
        </p:nvSpPr>
        <p:spPr>
          <a:xfrm>
            <a:off x="0" y="214290"/>
            <a:ext cx="9144000" cy="936000"/>
          </a:xfrm>
          <a:prstGeom prst="flowChartInternalStorag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6512506"/>
            <a:ext cx="9144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err="1" smtClean="0">
                <a:solidFill>
                  <a:schemeClr val="bg1"/>
                </a:solidFill>
              </a:rPr>
              <a:t>Orrin</a:t>
            </a:r>
            <a:r>
              <a:rPr lang="it-IT" sz="1200" dirty="0" smtClean="0">
                <a:solidFill>
                  <a:schemeClr val="bg1"/>
                </a:solidFill>
              </a:rPr>
              <a:t> Cooper -  Antonella </a:t>
            </a:r>
            <a:r>
              <a:rPr lang="it-IT" sz="1200" dirty="0" err="1" smtClean="0">
                <a:solidFill>
                  <a:schemeClr val="bg1"/>
                </a:solidFill>
              </a:rPr>
              <a:t>Petrillo</a:t>
            </a:r>
            <a:r>
              <a:rPr lang="it-IT" sz="1200" dirty="0" smtClean="0">
                <a:solidFill>
                  <a:schemeClr val="bg1"/>
                </a:solidFill>
              </a:rPr>
              <a:t> </a:t>
            </a:r>
            <a:endParaRPr lang="it-IT" sz="1200" dirty="0">
              <a:solidFill>
                <a:schemeClr val="bg1"/>
              </a:solidFill>
            </a:endParaRPr>
          </a:p>
        </p:txBody>
      </p:sp>
      <p:sp>
        <p:nvSpPr>
          <p:cNvPr id="17" name="Rettangolo 16"/>
          <p:cNvSpPr/>
          <p:nvPr/>
        </p:nvSpPr>
        <p:spPr>
          <a:xfrm>
            <a:off x="84408" y="318588"/>
            <a:ext cx="8964000" cy="648072"/>
          </a:xfrm>
          <a:prstGeom prst="rect">
            <a:avLst/>
          </a:prstGeom>
          <a:solidFill>
            <a:schemeClr val="bg1"/>
          </a:solid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0" y="190308"/>
            <a:ext cx="9130792"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it-IT" sz="5400" b="1" spc="150" dirty="0" smtClean="0">
                <a:ln w="11430"/>
                <a:solidFill>
                  <a:schemeClr val="accent1">
                    <a:lumMod val="75000"/>
                  </a:schemeClr>
                </a:solidFill>
                <a:effectLst>
                  <a:outerShdw blurRad="25400" algn="tl" rotWithShape="0">
                    <a:srgbClr val="000000">
                      <a:alpha val="43000"/>
                    </a:srgbClr>
                  </a:outerShdw>
                </a:effectLst>
              </a:rPr>
              <a:t>BOCR </a:t>
            </a:r>
            <a:r>
              <a:rPr lang="it-IT" sz="5400" b="1" spc="150" dirty="0" err="1" smtClean="0">
                <a:ln w="11430"/>
                <a:solidFill>
                  <a:schemeClr val="accent1">
                    <a:lumMod val="75000"/>
                  </a:schemeClr>
                </a:solidFill>
                <a:effectLst>
                  <a:outerShdw blurRad="25400" algn="tl" rotWithShape="0">
                    <a:srgbClr val="000000">
                      <a:alpha val="43000"/>
                    </a:srgbClr>
                  </a:outerShdw>
                </a:effectLst>
              </a:rPr>
              <a:t>General</a:t>
            </a:r>
            <a:r>
              <a:rPr lang="it-IT" sz="5400" b="1" spc="150" dirty="0" smtClean="0">
                <a:ln w="11430"/>
                <a:solidFill>
                  <a:schemeClr val="accent1">
                    <a:lumMod val="75000"/>
                  </a:schemeClr>
                </a:solidFill>
                <a:effectLst>
                  <a:outerShdw blurRad="25400" algn="tl" rotWithShape="0">
                    <a:srgbClr val="000000">
                      <a:alpha val="43000"/>
                    </a:srgbClr>
                  </a:outerShdw>
                </a:effectLst>
              </a:rPr>
              <a:t> </a:t>
            </a:r>
            <a:r>
              <a:rPr lang="it-IT" sz="5400" b="1" spc="150" dirty="0" err="1" smtClean="0">
                <a:ln w="11430"/>
                <a:solidFill>
                  <a:schemeClr val="accent1">
                    <a:lumMod val="75000"/>
                  </a:schemeClr>
                </a:solidFill>
                <a:effectLst>
                  <a:outerShdw blurRad="25400" algn="tl" rotWithShape="0">
                    <a:srgbClr val="000000">
                      <a:alpha val="43000"/>
                    </a:srgbClr>
                  </a:outerShdw>
                </a:effectLst>
              </a:rPr>
              <a:t>Model</a:t>
            </a:r>
            <a:endParaRPr lang="it-IT" sz="5400" b="1" spc="150" dirty="0">
              <a:ln w="11430"/>
              <a:solidFill>
                <a:schemeClr val="accent1">
                  <a:lumMod val="75000"/>
                </a:schemeClr>
              </a:solidFill>
              <a:effectLst>
                <a:outerShdw blurRad="25400" algn="tl" rotWithShape="0">
                  <a:srgbClr val="000000">
                    <a:alpha val="43000"/>
                  </a:srgbClr>
                </a:outerShdw>
              </a:effectLst>
            </a:endParaRPr>
          </a:p>
        </p:txBody>
      </p:sp>
      <p:pic>
        <p:nvPicPr>
          <p:cNvPr id="15" name="il_fi" descr="http://www.vector-logos.com/tmb.php?id=72454"/>
          <p:cNvPicPr/>
          <p:nvPr/>
        </p:nvPicPr>
        <p:blipFill>
          <a:blip r:embed="rId3" cstate="print"/>
          <a:srcRect/>
          <a:stretch>
            <a:fillRect/>
          </a:stretch>
        </p:blipFill>
        <p:spPr bwMode="auto">
          <a:xfrm>
            <a:off x="8172400" y="348985"/>
            <a:ext cx="612000" cy="612000"/>
          </a:xfrm>
          <a:prstGeom prst="rect">
            <a:avLst/>
          </a:prstGeom>
          <a:noFill/>
          <a:ln w="9525">
            <a:noFill/>
            <a:miter lim="800000"/>
            <a:headEnd/>
            <a:tailEnd/>
          </a:ln>
        </p:spPr>
      </p:pic>
      <p:pic>
        <p:nvPicPr>
          <p:cNvPr id="20" name="Immagine 19" descr="studiorum universitas casinas"/>
          <p:cNvPicPr/>
          <p:nvPr/>
        </p:nvPicPr>
        <p:blipFill>
          <a:blip r:embed="rId4" cstate="print"/>
          <a:srcRect/>
          <a:stretch>
            <a:fillRect/>
          </a:stretch>
        </p:blipFill>
        <p:spPr bwMode="auto">
          <a:xfrm>
            <a:off x="251520" y="332656"/>
            <a:ext cx="612000" cy="612000"/>
          </a:xfrm>
          <a:prstGeom prst="rect">
            <a:avLst/>
          </a:prstGeom>
          <a:noFill/>
          <a:ln w="9525">
            <a:noFill/>
            <a:miter lim="800000"/>
            <a:headEnd/>
            <a:tailEnd/>
          </a:ln>
        </p:spPr>
      </p:pic>
      <p:pic>
        <p:nvPicPr>
          <p:cNvPr id="25602" name="Picture 2"/>
          <p:cNvPicPr>
            <a:picLocks noChangeAspect="1" noChangeArrowheads="1"/>
          </p:cNvPicPr>
          <p:nvPr/>
        </p:nvPicPr>
        <p:blipFill>
          <a:blip r:embed="rId5" cstate="print"/>
          <a:srcRect/>
          <a:stretch>
            <a:fillRect/>
          </a:stretch>
        </p:blipFill>
        <p:spPr bwMode="auto">
          <a:xfrm>
            <a:off x="323528" y="1340768"/>
            <a:ext cx="2145372" cy="2880000"/>
          </a:xfrm>
          <a:prstGeom prst="rect">
            <a:avLst/>
          </a:prstGeom>
          <a:noFill/>
          <a:ln w="9525">
            <a:noFill/>
            <a:miter lim="800000"/>
            <a:headEnd/>
            <a:tailEnd/>
          </a:ln>
        </p:spPr>
      </p:pic>
      <p:pic>
        <p:nvPicPr>
          <p:cNvPr id="25603" name="Picture 3"/>
          <p:cNvPicPr>
            <a:picLocks noChangeAspect="1" noChangeArrowheads="1"/>
          </p:cNvPicPr>
          <p:nvPr/>
        </p:nvPicPr>
        <p:blipFill>
          <a:blip r:embed="rId6" cstate="print"/>
          <a:srcRect/>
          <a:stretch>
            <a:fillRect/>
          </a:stretch>
        </p:blipFill>
        <p:spPr bwMode="auto">
          <a:xfrm>
            <a:off x="2555776" y="1844824"/>
            <a:ext cx="1937819" cy="2880000"/>
          </a:xfrm>
          <a:prstGeom prst="rect">
            <a:avLst/>
          </a:prstGeom>
          <a:noFill/>
          <a:ln w="9525">
            <a:noFill/>
            <a:miter lim="800000"/>
            <a:headEnd/>
            <a:tailEnd/>
          </a:ln>
        </p:spPr>
      </p:pic>
      <p:pic>
        <p:nvPicPr>
          <p:cNvPr id="25604" name="Picture 4"/>
          <p:cNvPicPr>
            <a:picLocks noChangeAspect="1" noChangeArrowheads="1"/>
          </p:cNvPicPr>
          <p:nvPr/>
        </p:nvPicPr>
        <p:blipFill>
          <a:blip r:embed="rId7" cstate="print"/>
          <a:srcRect/>
          <a:stretch>
            <a:fillRect/>
          </a:stretch>
        </p:blipFill>
        <p:spPr bwMode="auto">
          <a:xfrm>
            <a:off x="4644008" y="2348880"/>
            <a:ext cx="1955473" cy="2880000"/>
          </a:xfrm>
          <a:prstGeom prst="rect">
            <a:avLst/>
          </a:prstGeom>
          <a:noFill/>
          <a:ln w="9525">
            <a:noFill/>
            <a:miter lim="800000"/>
            <a:headEnd/>
            <a:tailEnd/>
          </a:ln>
        </p:spPr>
      </p:pic>
      <p:pic>
        <p:nvPicPr>
          <p:cNvPr id="25605" name="Picture 5"/>
          <p:cNvPicPr>
            <a:picLocks noChangeAspect="1" noChangeArrowheads="1"/>
          </p:cNvPicPr>
          <p:nvPr/>
        </p:nvPicPr>
        <p:blipFill>
          <a:blip r:embed="rId8" cstate="print"/>
          <a:srcRect/>
          <a:stretch>
            <a:fillRect/>
          </a:stretch>
        </p:blipFill>
        <p:spPr bwMode="auto">
          <a:xfrm>
            <a:off x="6732240" y="3140968"/>
            <a:ext cx="1949644" cy="2880000"/>
          </a:xfrm>
          <a:prstGeom prst="rect">
            <a:avLst/>
          </a:prstGeom>
          <a:noFill/>
          <a:ln w="9525">
            <a:noFill/>
            <a:miter lim="800000"/>
            <a:headEnd/>
            <a:tailEnd/>
          </a:ln>
        </p:spPr>
      </p:pic>
      <p:sp>
        <p:nvSpPr>
          <p:cNvPr id="14" name="Rettangolo 13"/>
          <p:cNvSpPr/>
          <p:nvPr/>
        </p:nvSpPr>
        <p:spPr>
          <a:xfrm>
            <a:off x="323528" y="4221088"/>
            <a:ext cx="2016224" cy="461665"/>
          </a:xfrm>
          <a:prstGeom prst="rect">
            <a:avLst/>
          </a:prstGeom>
        </p:spPr>
        <p:txBody>
          <a:bodyPr wrap="square">
            <a:spAutoFit/>
          </a:bodyPr>
          <a:lstStyle/>
          <a:p>
            <a:pPr lvl="0" algn="ctr"/>
            <a:r>
              <a:rPr lang="it-IT" sz="2400" b="1" spc="50" dirty="0" err="1"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Benefits</a:t>
            </a:r>
            <a:endParaRPr lang="en-US" sz="24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sp>
        <p:nvSpPr>
          <p:cNvPr id="19" name="Rettangolo 18"/>
          <p:cNvSpPr/>
          <p:nvPr/>
        </p:nvSpPr>
        <p:spPr>
          <a:xfrm>
            <a:off x="2195736" y="4725144"/>
            <a:ext cx="2160240" cy="461665"/>
          </a:xfrm>
          <a:prstGeom prst="rect">
            <a:avLst/>
          </a:prstGeom>
        </p:spPr>
        <p:txBody>
          <a:bodyPr wrap="square">
            <a:spAutoFit/>
          </a:bodyPr>
          <a:lstStyle/>
          <a:p>
            <a:pPr lvl="0" algn="ctr"/>
            <a:r>
              <a:rPr lang="it-IT" sz="2400" b="1" spc="50" dirty="0" err="1"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Opportunities</a:t>
            </a:r>
            <a:endParaRPr lang="en-US" sz="24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sp>
        <p:nvSpPr>
          <p:cNvPr id="21" name="Rettangolo 20"/>
          <p:cNvSpPr/>
          <p:nvPr/>
        </p:nvSpPr>
        <p:spPr>
          <a:xfrm>
            <a:off x="4572000" y="5301208"/>
            <a:ext cx="2016224" cy="461665"/>
          </a:xfrm>
          <a:prstGeom prst="rect">
            <a:avLst/>
          </a:prstGeom>
        </p:spPr>
        <p:txBody>
          <a:bodyPr wrap="square">
            <a:spAutoFit/>
          </a:bodyPr>
          <a:lstStyle/>
          <a:p>
            <a:pPr lvl="0" algn="ctr"/>
            <a:r>
              <a:rPr lang="it-IT" sz="2400" b="1" spc="50" dirty="0" err="1"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Costs</a:t>
            </a:r>
            <a:endParaRPr lang="en-US" sz="24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sp>
        <p:nvSpPr>
          <p:cNvPr id="22" name="Rettangolo 21"/>
          <p:cNvSpPr/>
          <p:nvPr/>
        </p:nvSpPr>
        <p:spPr>
          <a:xfrm>
            <a:off x="6732240" y="5949280"/>
            <a:ext cx="2016224" cy="461665"/>
          </a:xfrm>
          <a:prstGeom prst="rect">
            <a:avLst/>
          </a:prstGeom>
        </p:spPr>
        <p:txBody>
          <a:bodyPr wrap="square">
            <a:spAutoFit/>
          </a:bodyPr>
          <a:lstStyle/>
          <a:p>
            <a:pPr lvl="0" algn="ctr"/>
            <a:r>
              <a:rPr lang="it-IT" sz="2400" b="1" spc="50" dirty="0" err="1"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Risks</a:t>
            </a:r>
            <a:endParaRPr lang="en-US" sz="24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56272" y="28136"/>
            <a:ext cx="9000000" cy="6732000"/>
          </a:xfrm>
          <a:prstGeom prst="rect">
            <a:avLst/>
          </a:prstGeom>
          <a:solidFill>
            <a:schemeClr val="bg1"/>
          </a:solidFill>
          <a:ln w="95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5" name="Memoria interna 4"/>
          <p:cNvSpPr/>
          <p:nvPr/>
        </p:nvSpPr>
        <p:spPr>
          <a:xfrm>
            <a:off x="0" y="214290"/>
            <a:ext cx="9144000" cy="936000"/>
          </a:xfrm>
          <a:prstGeom prst="flowChartInternalStorag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6512506"/>
            <a:ext cx="9144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err="1" smtClean="0">
                <a:solidFill>
                  <a:schemeClr val="bg1"/>
                </a:solidFill>
              </a:rPr>
              <a:t>Orrin</a:t>
            </a:r>
            <a:r>
              <a:rPr lang="it-IT" sz="1200" dirty="0" smtClean="0">
                <a:solidFill>
                  <a:schemeClr val="bg1"/>
                </a:solidFill>
              </a:rPr>
              <a:t> Cooper -  Antonella </a:t>
            </a:r>
            <a:r>
              <a:rPr lang="it-IT" sz="1200" dirty="0" err="1" smtClean="0">
                <a:solidFill>
                  <a:schemeClr val="bg1"/>
                </a:solidFill>
              </a:rPr>
              <a:t>Petrillo</a:t>
            </a:r>
            <a:r>
              <a:rPr lang="it-IT" sz="1200" dirty="0" smtClean="0">
                <a:solidFill>
                  <a:schemeClr val="bg1"/>
                </a:solidFill>
              </a:rPr>
              <a:t> </a:t>
            </a:r>
            <a:endParaRPr lang="it-IT" sz="1200" dirty="0">
              <a:solidFill>
                <a:schemeClr val="bg1"/>
              </a:solidFill>
            </a:endParaRPr>
          </a:p>
        </p:txBody>
      </p:sp>
      <p:sp>
        <p:nvSpPr>
          <p:cNvPr id="17" name="Rettangolo 16"/>
          <p:cNvSpPr/>
          <p:nvPr/>
        </p:nvSpPr>
        <p:spPr>
          <a:xfrm>
            <a:off x="84408" y="318588"/>
            <a:ext cx="8964000" cy="648072"/>
          </a:xfrm>
          <a:prstGeom prst="rect">
            <a:avLst/>
          </a:prstGeom>
          <a:solidFill>
            <a:schemeClr val="bg1"/>
          </a:solid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0" y="190308"/>
            <a:ext cx="9130792"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it-IT" sz="5400" b="1" spc="150" dirty="0" err="1" smtClean="0">
                <a:ln w="11430"/>
                <a:solidFill>
                  <a:schemeClr val="accent1">
                    <a:lumMod val="75000"/>
                  </a:schemeClr>
                </a:solidFill>
                <a:effectLst>
                  <a:outerShdw blurRad="25400" algn="tl" rotWithShape="0">
                    <a:srgbClr val="000000">
                      <a:alpha val="43000"/>
                    </a:srgbClr>
                  </a:outerShdw>
                </a:effectLst>
              </a:rPr>
              <a:t>Benefits</a:t>
            </a:r>
            <a:endParaRPr lang="it-IT" sz="5400" b="1" spc="150" dirty="0">
              <a:ln w="11430"/>
              <a:solidFill>
                <a:schemeClr val="accent1">
                  <a:lumMod val="75000"/>
                </a:schemeClr>
              </a:solidFill>
              <a:effectLst>
                <a:outerShdw blurRad="25400" algn="tl" rotWithShape="0">
                  <a:srgbClr val="000000">
                    <a:alpha val="43000"/>
                  </a:srgbClr>
                </a:outerShdw>
              </a:effectLst>
            </a:endParaRPr>
          </a:p>
        </p:txBody>
      </p:sp>
      <p:pic>
        <p:nvPicPr>
          <p:cNvPr id="15" name="il_fi" descr="http://www.vector-logos.com/tmb.php?id=72454"/>
          <p:cNvPicPr/>
          <p:nvPr/>
        </p:nvPicPr>
        <p:blipFill>
          <a:blip r:embed="rId3" cstate="print"/>
          <a:srcRect/>
          <a:stretch>
            <a:fillRect/>
          </a:stretch>
        </p:blipFill>
        <p:spPr bwMode="auto">
          <a:xfrm>
            <a:off x="8172400" y="348985"/>
            <a:ext cx="612000" cy="612000"/>
          </a:xfrm>
          <a:prstGeom prst="rect">
            <a:avLst/>
          </a:prstGeom>
          <a:noFill/>
          <a:ln w="9525">
            <a:noFill/>
            <a:miter lim="800000"/>
            <a:headEnd/>
            <a:tailEnd/>
          </a:ln>
        </p:spPr>
      </p:pic>
      <p:pic>
        <p:nvPicPr>
          <p:cNvPr id="20" name="Immagine 19" descr="studiorum universitas casinas"/>
          <p:cNvPicPr/>
          <p:nvPr/>
        </p:nvPicPr>
        <p:blipFill>
          <a:blip r:embed="rId4" cstate="print"/>
          <a:srcRect/>
          <a:stretch>
            <a:fillRect/>
          </a:stretch>
        </p:blipFill>
        <p:spPr bwMode="auto">
          <a:xfrm>
            <a:off x="251520" y="332656"/>
            <a:ext cx="612000" cy="612000"/>
          </a:xfrm>
          <a:prstGeom prst="rect">
            <a:avLst/>
          </a:prstGeom>
          <a:noFill/>
          <a:ln w="9525">
            <a:noFill/>
            <a:miter lim="800000"/>
            <a:headEnd/>
            <a:tailEnd/>
          </a:ln>
        </p:spPr>
      </p:pic>
      <p:sp>
        <p:nvSpPr>
          <p:cNvPr id="13" name="Rettangolo 12"/>
          <p:cNvSpPr/>
          <p:nvPr/>
        </p:nvSpPr>
        <p:spPr>
          <a:xfrm>
            <a:off x="179512" y="1196752"/>
            <a:ext cx="8645138" cy="830997"/>
          </a:xfrm>
          <a:prstGeom prst="rect">
            <a:avLst/>
          </a:prstGeom>
        </p:spPr>
        <p:txBody>
          <a:bodyPr wrap="square">
            <a:spAutoFit/>
          </a:bodyPr>
          <a:lstStyle/>
          <a:p>
            <a:pPr lvl="0" algn="ctr"/>
            <a:r>
              <a:rPr lang="it-IT" sz="4800" b="1" spc="50" dirty="0" err="1"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rPr>
              <a:t>Environmental</a:t>
            </a:r>
            <a:endParaRPr lang="en-US" sz="48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endParaRPr>
          </a:p>
        </p:txBody>
      </p:sp>
      <p:pic>
        <p:nvPicPr>
          <p:cNvPr id="3074" name="Picture 2"/>
          <p:cNvPicPr>
            <a:picLocks noChangeAspect="1" noChangeArrowheads="1"/>
          </p:cNvPicPr>
          <p:nvPr/>
        </p:nvPicPr>
        <p:blipFill>
          <a:blip r:embed="rId5" cstate="print"/>
          <a:srcRect/>
          <a:stretch>
            <a:fillRect/>
          </a:stretch>
        </p:blipFill>
        <p:spPr bwMode="auto">
          <a:xfrm>
            <a:off x="683568" y="2492896"/>
            <a:ext cx="7740650" cy="3117850"/>
          </a:xfrm>
          <a:prstGeom prst="rect">
            <a:avLst/>
          </a:prstGeom>
          <a:noFill/>
          <a:ln w="9525">
            <a:noFill/>
            <a:miter lim="800000"/>
            <a:headEnd/>
            <a:tailEnd/>
          </a:ln>
        </p:spPr>
      </p:pic>
      <p:sp>
        <p:nvSpPr>
          <p:cNvPr id="59" name="CasellaDiTesto 58"/>
          <p:cNvSpPr txBox="1"/>
          <p:nvPr/>
        </p:nvSpPr>
        <p:spPr>
          <a:xfrm>
            <a:off x="251520" y="5229200"/>
            <a:ext cx="4248472" cy="1200329"/>
          </a:xfrm>
          <a:prstGeom prst="rect">
            <a:avLst/>
          </a:prstGeom>
          <a:noFill/>
        </p:spPr>
        <p:txBody>
          <a:bodyPr wrap="square" rtlCol="0">
            <a:spAutoFit/>
          </a:bodyPr>
          <a:lstStyle/>
          <a:p>
            <a:r>
              <a:rPr lang="it-IT" b="1" dirty="0" smtClean="0">
                <a:solidFill>
                  <a:srgbClr val="C00000"/>
                </a:solidFill>
              </a:rPr>
              <a:t>ISO 14000 </a:t>
            </a:r>
            <a:r>
              <a:rPr lang="it-IT" b="1" dirty="0" err="1" smtClean="0">
                <a:solidFill>
                  <a:srgbClr val="C00000"/>
                </a:solidFill>
              </a:rPr>
              <a:t>Standards</a:t>
            </a:r>
            <a:endParaRPr lang="it-IT" b="1" dirty="0" smtClean="0">
              <a:solidFill>
                <a:srgbClr val="C00000"/>
              </a:solidFill>
            </a:endParaRPr>
          </a:p>
          <a:p>
            <a:r>
              <a:rPr lang="it-IT" dirty="0" smtClean="0"/>
              <a:t>MPI: Management Performance </a:t>
            </a:r>
            <a:r>
              <a:rPr lang="it-IT" dirty="0" err="1" smtClean="0"/>
              <a:t>Indicators</a:t>
            </a:r>
            <a:endParaRPr lang="it-IT" dirty="0" smtClean="0"/>
          </a:p>
          <a:p>
            <a:r>
              <a:rPr lang="it-IT" dirty="0" smtClean="0"/>
              <a:t>ECI:   </a:t>
            </a:r>
            <a:r>
              <a:rPr lang="it-IT" dirty="0" err="1" smtClean="0"/>
              <a:t>Environmental</a:t>
            </a:r>
            <a:r>
              <a:rPr lang="it-IT" dirty="0" smtClean="0"/>
              <a:t> </a:t>
            </a:r>
            <a:r>
              <a:rPr lang="it-IT" dirty="0" err="1" smtClean="0"/>
              <a:t>Condition</a:t>
            </a:r>
            <a:r>
              <a:rPr lang="it-IT" dirty="0" smtClean="0"/>
              <a:t> </a:t>
            </a:r>
            <a:r>
              <a:rPr lang="it-IT" dirty="0" err="1" smtClean="0"/>
              <a:t>Indicators</a:t>
            </a:r>
            <a:endParaRPr lang="it-IT" dirty="0" smtClean="0"/>
          </a:p>
          <a:p>
            <a:r>
              <a:rPr lang="it-IT" dirty="0" smtClean="0"/>
              <a:t>OPI:  </a:t>
            </a:r>
            <a:r>
              <a:rPr lang="it-IT" dirty="0" err="1" smtClean="0"/>
              <a:t>Operational</a:t>
            </a:r>
            <a:r>
              <a:rPr lang="it-IT" dirty="0" smtClean="0"/>
              <a:t> </a:t>
            </a:r>
            <a:r>
              <a:rPr lang="it-IT" dirty="0" smtClean="0"/>
              <a:t>Performance </a:t>
            </a:r>
            <a:r>
              <a:rPr lang="it-IT" dirty="0" err="1" smtClean="0"/>
              <a:t>Indicators</a:t>
            </a: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56272" y="28136"/>
            <a:ext cx="9000000" cy="6732000"/>
          </a:xfrm>
          <a:prstGeom prst="rect">
            <a:avLst/>
          </a:prstGeom>
          <a:solidFill>
            <a:schemeClr val="bg1"/>
          </a:solidFill>
          <a:ln w="95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5" name="Memoria interna 4"/>
          <p:cNvSpPr/>
          <p:nvPr/>
        </p:nvSpPr>
        <p:spPr>
          <a:xfrm>
            <a:off x="0" y="214290"/>
            <a:ext cx="9144000" cy="936000"/>
          </a:xfrm>
          <a:prstGeom prst="flowChartInternalStorag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0" y="6512506"/>
            <a:ext cx="9144000" cy="21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err="1" smtClean="0">
                <a:solidFill>
                  <a:schemeClr val="bg1"/>
                </a:solidFill>
              </a:rPr>
              <a:t>Orrin</a:t>
            </a:r>
            <a:r>
              <a:rPr lang="it-IT" sz="1200" dirty="0" smtClean="0">
                <a:solidFill>
                  <a:schemeClr val="bg1"/>
                </a:solidFill>
              </a:rPr>
              <a:t> Cooper -  Antonella </a:t>
            </a:r>
            <a:r>
              <a:rPr lang="it-IT" sz="1200" dirty="0" err="1" smtClean="0">
                <a:solidFill>
                  <a:schemeClr val="bg1"/>
                </a:solidFill>
              </a:rPr>
              <a:t>Petrillo</a:t>
            </a:r>
            <a:r>
              <a:rPr lang="it-IT" sz="1200" dirty="0" smtClean="0">
                <a:solidFill>
                  <a:schemeClr val="bg1"/>
                </a:solidFill>
              </a:rPr>
              <a:t> </a:t>
            </a:r>
            <a:endParaRPr lang="it-IT" sz="1200" dirty="0">
              <a:solidFill>
                <a:schemeClr val="bg1"/>
              </a:solidFill>
            </a:endParaRPr>
          </a:p>
        </p:txBody>
      </p:sp>
      <p:sp>
        <p:nvSpPr>
          <p:cNvPr id="17" name="Rettangolo 16"/>
          <p:cNvSpPr/>
          <p:nvPr/>
        </p:nvSpPr>
        <p:spPr>
          <a:xfrm>
            <a:off x="84408" y="318588"/>
            <a:ext cx="8964000" cy="648072"/>
          </a:xfrm>
          <a:prstGeom prst="rect">
            <a:avLst/>
          </a:prstGeom>
          <a:solidFill>
            <a:schemeClr val="bg1"/>
          </a:solid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0" y="190308"/>
            <a:ext cx="9130792"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it-IT" sz="5400" b="1" spc="150" dirty="0" smtClean="0">
                <a:ln w="11430"/>
                <a:solidFill>
                  <a:schemeClr val="accent1">
                    <a:lumMod val="75000"/>
                  </a:schemeClr>
                </a:solidFill>
                <a:effectLst>
                  <a:outerShdw blurRad="25400" algn="tl" rotWithShape="0">
                    <a:srgbClr val="000000">
                      <a:alpha val="43000"/>
                    </a:srgbClr>
                  </a:outerShdw>
                </a:effectLst>
              </a:rPr>
              <a:t>Case Study</a:t>
            </a:r>
            <a:endParaRPr lang="it-IT" sz="5400" b="1" spc="150" dirty="0">
              <a:ln w="11430"/>
              <a:solidFill>
                <a:schemeClr val="accent1">
                  <a:lumMod val="75000"/>
                </a:schemeClr>
              </a:solidFill>
              <a:effectLst>
                <a:outerShdw blurRad="25400" algn="tl" rotWithShape="0">
                  <a:srgbClr val="000000">
                    <a:alpha val="43000"/>
                  </a:srgbClr>
                </a:outerShdw>
              </a:effectLst>
            </a:endParaRPr>
          </a:p>
        </p:txBody>
      </p:sp>
      <p:pic>
        <p:nvPicPr>
          <p:cNvPr id="15" name="il_fi" descr="http://www.vector-logos.com/tmb.php?id=72454"/>
          <p:cNvPicPr/>
          <p:nvPr/>
        </p:nvPicPr>
        <p:blipFill>
          <a:blip r:embed="rId3" cstate="print"/>
          <a:srcRect/>
          <a:stretch>
            <a:fillRect/>
          </a:stretch>
        </p:blipFill>
        <p:spPr bwMode="auto">
          <a:xfrm>
            <a:off x="8172400" y="348985"/>
            <a:ext cx="612000" cy="612000"/>
          </a:xfrm>
          <a:prstGeom prst="rect">
            <a:avLst/>
          </a:prstGeom>
          <a:noFill/>
          <a:ln w="9525">
            <a:noFill/>
            <a:miter lim="800000"/>
            <a:headEnd/>
            <a:tailEnd/>
          </a:ln>
        </p:spPr>
      </p:pic>
      <p:pic>
        <p:nvPicPr>
          <p:cNvPr id="20" name="Immagine 19" descr="studiorum universitas casinas"/>
          <p:cNvPicPr/>
          <p:nvPr/>
        </p:nvPicPr>
        <p:blipFill>
          <a:blip r:embed="rId4" cstate="print"/>
          <a:srcRect/>
          <a:stretch>
            <a:fillRect/>
          </a:stretch>
        </p:blipFill>
        <p:spPr bwMode="auto">
          <a:xfrm>
            <a:off x="251520" y="332656"/>
            <a:ext cx="612000" cy="612000"/>
          </a:xfrm>
          <a:prstGeom prst="rect">
            <a:avLst/>
          </a:prstGeom>
          <a:noFill/>
          <a:ln w="9525">
            <a:noFill/>
            <a:miter lim="800000"/>
            <a:headEnd/>
            <a:tailEnd/>
          </a:ln>
        </p:spPr>
      </p:pic>
      <p:sp>
        <p:nvSpPr>
          <p:cNvPr id="12" name="Content Placeholder 2"/>
          <p:cNvSpPr txBox="1">
            <a:spLocks/>
          </p:cNvSpPr>
          <p:nvPr/>
        </p:nvSpPr>
        <p:spPr>
          <a:xfrm>
            <a:off x="323528" y="1268760"/>
            <a:ext cx="8482013" cy="4733925"/>
          </a:xfrm>
          <a:prstGeom prst="rect">
            <a:avLst/>
          </a:prstGeom>
        </p:spPr>
        <p:txBody>
          <a:bodyPr/>
          <a:lstStyle/>
          <a:p>
            <a:pPr marL="342900" indent="-342900">
              <a:spcBef>
                <a:spcPct val="20000"/>
              </a:spcBef>
              <a:buFont typeface="Arial" pitchFamily="34" charset="0"/>
              <a:buChar char="•"/>
            </a:pPr>
            <a:r>
              <a:rPr lang="en-US" sz="2000" b="1" dirty="0" smtClean="0">
                <a:solidFill>
                  <a:srgbClr val="172970"/>
                </a:solidFill>
                <a:ea typeface="ＭＳ Ｐゴシック" charset="-128"/>
              </a:rPr>
              <a:t>Scenario: Green Supply Chain - directive 2002/95/EC and directive 2002/96/EC: </a:t>
            </a:r>
            <a:r>
              <a:rPr lang="en-US" sz="2000" b="1" dirty="0" err="1" smtClean="0">
                <a:solidFill>
                  <a:srgbClr val="172970"/>
                </a:solidFill>
                <a:ea typeface="ＭＳ Ｐゴシック" charset="-128"/>
              </a:rPr>
              <a:t>RoHS</a:t>
            </a:r>
            <a:r>
              <a:rPr lang="en-US" sz="2000" b="1" dirty="0" smtClean="0">
                <a:solidFill>
                  <a:srgbClr val="172970"/>
                </a:solidFill>
                <a:ea typeface="ＭＳ Ｐゴシック" charset="-128"/>
              </a:rPr>
              <a:t> &amp; WEEE</a:t>
            </a:r>
          </a:p>
          <a:p>
            <a:pPr marL="342900" indent="-342900">
              <a:spcBef>
                <a:spcPct val="20000"/>
              </a:spcBef>
            </a:pPr>
            <a:endParaRPr lang="en-US" sz="2000" b="1" dirty="0" smtClean="0">
              <a:solidFill>
                <a:srgbClr val="172970"/>
              </a:solidFill>
              <a:ea typeface="ＭＳ Ｐゴシック" charset="-128"/>
            </a:endParaRPr>
          </a:p>
          <a:p>
            <a:pPr marL="342900" indent="-342900">
              <a:spcBef>
                <a:spcPct val="20000"/>
              </a:spcBef>
              <a:buFont typeface="Arial" pitchFamily="34" charset="0"/>
              <a:buChar char="•"/>
            </a:pPr>
            <a:r>
              <a:rPr kumimoji="0" lang="en-US" sz="2000" b="1" i="0" u="none" strike="noStrike" kern="1200" cap="none" spc="0" normalizeH="0" baseline="0" noProof="0" dirty="0" smtClean="0">
                <a:ln>
                  <a:noFill/>
                </a:ln>
                <a:solidFill>
                  <a:srgbClr val="172970"/>
                </a:solidFill>
                <a:effectLst/>
                <a:uLnTx/>
                <a:uFillTx/>
                <a:latin typeface="+mn-lt"/>
                <a:ea typeface="ＭＳ Ｐゴシック" charset="-128"/>
                <a:cs typeface="+mn-cs"/>
              </a:rPr>
              <a:t>Company:</a:t>
            </a:r>
            <a:r>
              <a:rPr lang="en-US" sz="2000" b="1" dirty="0" smtClean="0">
                <a:solidFill>
                  <a:srgbClr val="172970"/>
                </a:solidFill>
                <a:ea typeface="ＭＳ Ｐゴシック" charset="-128"/>
              </a:rPr>
              <a:t> TV &amp; AUDIO VIDEO </a:t>
            </a:r>
          </a:p>
          <a:p>
            <a:pPr marL="342900" indent="-342900">
              <a:spcBef>
                <a:spcPct val="20000"/>
              </a:spcBef>
              <a:buFont typeface="Arial" pitchFamily="34" charset="0"/>
              <a:buChar char="•"/>
            </a:pPr>
            <a:endParaRPr kumimoji="0" lang="en-US" sz="2000" b="1" i="0" u="none" strike="noStrike" kern="1200" cap="none" spc="0" normalizeH="0" baseline="0" noProof="0" dirty="0" smtClean="0">
              <a:ln>
                <a:noFill/>
              </a:ln>
              <a:solidFill>
                <a:srgbClr val="172970"/>
              </a:solidFill>
              <a:effectLst/>
              <a:uLnTx/>
              <a:uFillTx/>
              <a:latin typeface="+mn-lt"/>
              <a:ea typeface="ＭＳ Ｐゴシック" charset="-128"/>
              <a:cs typeface="+mn-cs"/>
            </a:endParaRPr>
          </a:p>
          <a:p>
            <a:pPr marL="342900" indent="-342900" algn="just">
              <a:spcBef>
                <a:spcPct val="20000"/>
              </a:spcBef>
              <a:buFont typeface="Arial" pitchFamily="34" charset="0"/>
              <a:buChar char="•"/>
            </a:pPr>
            <a:r>
              <a:rPr lang="en-US" sz="2000" b="1" dirty="0" smtClean="0">
                <a:solidFill>
                  <a:srgbClr val="172970"/>
                </a:solidFill>
                <a:ea typeface="ＭＳ Ｐゴシック" charset="-128"/>
              </a:rPr>
              <a:t>Goal: </a:t>
            </a:r>
            <a:r>
              <a:rPr lang="en-US" sz="2000" dirty="0" smtClean="0">
                <a:solidFill>
                  <a:srgbClr val="172970"/>
                </a:solidFill>
                <a:ea typeface="ＭＳ Ｐゴシック" charset="-128"/>
              </a:rPr>
              <a:t>Develop a BOCR model that a TV and Audio/Video supply chain can use to evaluate the relative contribution of the proposed alternatives to develop a Green Supply Chain.</a:t>
            </a:r>
            <a:endParaRPr kumimoji="0" lang="en-US" sz="2000" i="0" u="none" strike="noStrike" kern="1200" cap="none" spc="0" normalizeH="0" baseline="0" noProof="0" dirty="0" smtClean="0">
              <a:ln>
                <a:noFill/>
              </a:ln>
              <a:solidFill>
                <a:srgbClr val="172970"/>
              </a:solidFill>
              <a:effectLst/>
              <a:uLnTx/>
              <a:uFillTx/>
              <a:latin typeface="+mn-lt"/>
              <a:ea typeface="ＭＳ Ｐゴシック" charset="-128"/>
              <a:cs typeface="+mn-cs"/>
            </a:endParaRPr>
          </a:p>
        </p:txBody>
      </p:sp>
      <p:sp>
        <p:nvSpPr>
          <p:cNvPr id="19" name="Rettangolo 18"/>
          <p:cNvSpPr/>
          <p:nvPr/>
        </p:nvSpPr>
        <p:spPr>
          <a:xfrm>
            <a:off x="323528" y="4293096"/>
            <a:ext cx="5328592" cy="1631216"/>
          </a:xfrm>
          <a:prstGeom prst="rect">
            <a:avLst/>
          </a:prstGeom>
        </p:spPr>
        <p:txBody>
          <a:bodyPr wrap="square">
            <a:spAutoFit/>
          </a:bodyPr>
          <a:lstStyle/>
          <a:p>
            <a:pPr marL="342900" lvl="0" indent="-342900" algn="just">
              <a:spcBef>
                <a:spcPct val="20000"/>
              </a:spcBef>
              <a:buFont typeface="Arial" pitchFamily="34" charset="0"/>
              <a:buChar char="•"/>
              <a:defRPr/>
            </a:pPr>
            <a:r>
              <a:rPr lang="en-US" sz="2000" b="1" dirty="0" smtClean="0">
                <a:solidFill>
                  <a:srgbClr val="172970"/>
                </a:solidFill>
                <a:ea typeface="ＭＳ Ｐゴシック" charset="-128"/>
              </a:rPr>
              <a:t>Result: </a:t>
            </a:r>
            <a:r>
              <a:rPr lang="en-US" sz="2000" dirty="0" smtClean="0">
                <a:solidFill>
                  <a:srgbClr val="172970"/>
                </a:solidFill>
                <a:ea typeface="ＭＳ Ｐゴシック" charset="-128"/>
              </a:rPr>
              <a:t>A prioritized list of alternatives with respect to the critical factors/areas within the entire supply chain that will increase the level of sustainability. The result are then strengthened through sensitivity analysis.</a:t>
            </a:r>
          </a:p>
        </p:txBody>
      </p:sp>
      <p:pic>
        <p:nvPicPr>
          <p:cNvPr id="13" name="Picture 7" descr="http://www.tecnomagazine.it/tech/wp-content/uploads/2008/09/samsung_ht-bd2.jpg"/>
          <p:cNvPicPr>
            <a:picLocks noChangeAspect="1" noChangeArrowheads="1"/>
          </p:cNvPicPr>
          <p:nvPr/>
        </p:nvPicPr>
        <p:blipFill>
          <a:blip r:embed="rId5" cstate="print"/>
          <a:srcRect/>
          <a:stretch>
            <a:fillRect/>
          </a:stretch>
        </p:blipFill>
        <p:spPr bwMode="auto">
          <a:xfrm>
            <a:off x="5868144" y="4149320"/>
            <a:ext cx="3024966" cy="2160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10079</TotalTime>
  <Words>1126</Words>
  <Application>Microsoft Office PowerPoint</Application>
  <PresentationFormat>Presentazione su schermo (4:3)</PresentationFormat>
  <Paragraphs>155</Paragraphs>
  <Slides>26</Slides>
  <Notes>26</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antonella</dc:creator>
  <cp:lastModifiedBy>proprietario</cp:lastModifiedBy>
  <cp:revision>677</cp:revision>
  <dcterms:created xsi:type="dcterms:W3CDTF">2009-07-18T20:22:09Z</dcterms:created>
  <dcterms:modified xsi:type="dcterms:W3CDTF">2011-10-17T16:52:06Z</dcterms:modified>
</cp:coreProperties>
</file>