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73455DA-F5EE-49EF-B62E-708DE1E8349A}">
          <p14:sldIdLst>
            <p14:sldId id="256"/>
            <p14:sldId id="257"/>
            <p14:sldId id="258"/>
          </p14:sldIdLst>
        </p14:section>
        <p14:section name="Untitled Section" id="{12DCB2A6-26FD-4040-A2AA-913E7EC472EE}">
          <p14:sldIdLst>
            <p14:sldId id="259"/>
            <p14:sldId id="260"/>
            <p14:sldId id="261"/>
            <p14:sldId id="263"/>
            <p14:sldId id="262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EAADDE-6D66-4FC4-B310-52B6E0B43050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E9C012-06EE-4FAD-8F44-49161C65BFB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9718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r>
              <a:rPr lang="en-US" sz="3200" dirty="0" smtClean="0">
                <a:effectLst/>
              </a:rPr>
              <a:t>What </a:t>
            </a:r>
            <a:r>
              <a:rPr lang="en-US" sz="3200" dirty="0">
                <a:effectLst/>
              </a:rPr>
              <a:t>should PPG do with its ERP system</a:t>
            </a:r>
            <a:r>
              <a:rPr lang="en-US" sz="3200" dirty="0" smtClean="0">
                <a:effectLst/>
              </a:rPr>
              <a:t>?</a:t>
            </a:r>
            <a:br>
              <a:rPr lang="en-US" sz="3200" dirty="0" smtClean="0">
                <a:effectLst/>
              </a:rPr>
            </a:br>
            <a:r>
              <a:rPr lang="en-US" sz="3200" dirty="0" smtClean="0">
                <a:effectLst/>
              </a:rPr>
              <a:t>Justin Ritter</a:t>
            </a:r>
            <a:br>
              <a:rPr lang="en-US" sz="3200" dirty="0" smtClean="0">
                <a:effectLst/>
              </a:rPr>
            </a:br>
            <a:r>
              <a:rPr lang="en-US" sz="3200" dirty="0" smtClean="0">
                <a:effectLst/>
              </a:rPr>
              <a:t>10/15/2012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4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50" y="2139156"/>
            <a:ext cx="331470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6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Subnets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2590800"/>
            <a:ext cx="4208879" cy="3627437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5105400" y="2590800"/>
            <a:ext cx="3429000" cy="3581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2209800"/>
            <a:ext cx="156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Technological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2209800"/>
            <a:ext cx="135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Economical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6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987" y="2039144"/>
            <a:ext cx="324802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5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Subnets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286000"/>
            <a:ext cx="3886200" cy="36576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724400" y="2286000"/>
            <a:ext cx="3733800" cy="381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76400" y="1916668"/>
            <a:ext cx="1250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38800" y="1884402"/>
            <a:ext cx="156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Technological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3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Strategic Criteria Priorities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514600"/>
            <a:ext cx="4067175" cy="264795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724400" y="2819400"/>
            <a:ext cx="41148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92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Priorities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2133598"/>
            <a:ext cx="3657600" cy="1905001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419600" y="2133599"/>
            <a:ext cx="3505200" cy="1905001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533400" y="4093946"/>
            <a:ext cx="3657600" cy="2002054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/>
          <a:stretch>
            <a:fillRect/>
          </a:stretch>
        </p:blipFill>
        <p:spPr>
          <a:xfrm>
            <a:off x="4419600" y="4097645"/>
            <a:ext cx="3505200" cy="199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43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 Decisions Ratings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286000"/>
            <a:ext cx="84582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95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Results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2819400"/>
            <a:ext cx="3962400" cy="2590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495800" y="2819400"/>
            <a:ext cx="4267200" cy="2590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2380695"/>
            <a:ext cx="3016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Additive (Negative) Formula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57799" y="2380695"/>
            <a:ext cx="2457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Multiplicative 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1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029200" y="2362200"/>
            <a:ext cx="2514600" cy="3724183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000" y="2362200"/>
            <a:ext cx="2514600" cy="38003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47799" y="1934138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81314" y="1934138"/>
            <a:ext cx="72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04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long term and short term decisions are to make an upgrade of the ERP system with postponing coming in second.</a:t>
            </a:r>
          </a:p>
          <a:p>
            <a:r>
              <a:rPr lang="en-US" dirty="0" smtClean="0"/>
              <a:t>While PPG can get away with not upgrading with no negatives, there are many benefits and opportunities to reap from this upgrade / capital transaction.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PPG Industries </a:t>
            </a:r>
            <a:r>
              <a:rPr lang="en-US" dirty="0"/>
              <a:t>(</a:t>
            </a:r>
            <a:r>
              <a:rPr lang="en-US" b="1" i="1" dirty="0"/>
              <a:t>NYSE</a:t>
            </a:r>
            <a:r>
              <a:rPr lang="en-US" dirty="0"/>
              <a:t>: </a:t>
            </a:r>
            <a:r>
              <a:rPr lang="en-US" b="1" i="1" dirty="0"/>
              <a:t>PPG</a:t>
            </a:r>
            <a:r>
              <a:rPr lang="en-US" dirty="0" smtClean="0"/>
              <a:t>)</a:t>
            </a:r>
            <a:r>
              <a:rPr lang="en-US" b="1" dirty="0" smtClean="0"/>
              <a:t> </a:t>
            </a:r>
            <a:r>
              <a:rPr lang="en-US" dirty="0"/>
              <a:t>is a Fortune 200 company that manufactures coatings, specialty products and </a:t>
            </a:r>
            <a:r>
              <a:rPr lang="en-US" dirty="0" smtClean="0"/>
              <a:t>materials.</a:t>
            </a:r>
          </a:p>
          <a:p>
            <a:r>
              <a:rPr lang="en-US" dirty="0"/>
              <a:t>Today, PPG coatings division in North America runs on an old mainframe system for its ERP (Enterprise Resource Planning) that has been around for over 30 years. </a:t>
            </a:r>
            <a:endParaRPr lang="en-US" dirty="0" smtClean="0"/>
          </a:p>
          <a:p>
            <a:r>
              <a:rPr lang="en-US" dirty="0"/>
              <a:t>This ERP system handles order placement, invoicing, inventory tracking, manufacturing, and many other aspects of the operation. </a:t>
            </a:r>
            <a:endParaRPr lang="en-US" dirty="0"/>
          </a:p>
        </p:txBody>
      </p:sp>
      <p:pic>
        <p:nvPicPr>
          <p:cNvPr id="4" name="Picture 3" descr="http://www.ppg.com/chemicals/accutab/SiteCollectionImages/CMBI-RGBB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864870"/>
            <a:ext cx="5105400" cy="935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7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Improvements?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complex subnets.</a:t>
            </a:r>
          </a:p>
          <a:p>
            <a:r>
              <a:rPr lang="en-US" dirty="0" smtClean="0"/>
              <a:t>Real data behind benefits and costs of other businesses ERP implementations (high focus area)</a:t>
            </a:r>
          </a:p>
          <a:p>
            <a:r>
              <a:rPr lang="en-US" dirty="0" smtClean="0"/>
              <a:t>Build in the </a:t>
            </a:r>
            <a:r>
              <a:rPr lang="en-US" dirty="0"/>
              <a:t>e</a:t>
            </a:r>
            <a:r>
              <a:rPr lang="en-US" dirty="0" smtClean="0"/>
              <a:t>ffect on other business units within PPG.</a:t>
            </a:r>
          </a:p>
          <a:p>
            <a:r>
              <a:rPr lang="en-US" dirty="0" smtClean="0"/>
              <a:t>Build in the effect on explicit competitors this </a:t>
            </a:r>
            <a:r>
              <a:rPr lang="en-US" smtClean="0"/>
              <a:t>could have.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53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Preface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years ago, the company took a look at its landscape to evaluate a business case for replacing its old ERP systems for coatings with a newer one</a:t>
            </a:r>
            <a:r>
              <a:rPr lang="en-US" dirty="0" smtClean="0"/>
              <a:t>.</a:t>
            </a:r>
          </a:p>
          <a:p>
            <a:r>
              <a:rPr lang="en-US" dirty="0"/>
              <a:t>So, what should PPG do with its ERP system?</a:t>
            </a:r>
            <a:endParaRPr lang="en-US" dirty="0"/>
          </a:p>
        </p:txBody>
      </p:sp>
      <p:pic>
        <p:nvPicPr>
          <p:cNvPr id="1026" name="Picture 2" descr="http://3.bp.blogspot.com/-qxL0zoSbZTU/TzK4YiN6_iI/AAAAAAAAAB8/V_s7A_hOa3k/s1600/old-mainframe-comput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79" y="4191000"/>
            <a:ext cx="3167063" cy="219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softwareone.com/PublisherLogos/Oracle%20Large%20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280" y="3929739"/>
            <a:ext cx="2495550" cy="1321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basistechnologies.com/sites/default/files/SAP_Logos/Basis_Technologies_SAP_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280" y="4971224"/>
            <a:ext cx="2857500" cy="141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84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Upgrade to a new ERP</a:t>
            </a:r>
          </a:p>
          <a:p>
            <a:pPr lvl="1"/>
            <a:r>
              <a:rPr lang="en-US" dirty="0" smtClean="0"/>
              <a:t>Expensive</a:t>
            </a:r>
          </a:p>
          <a:p>
            <a:pPr lvl="1"/>
            <a:r>
              <a:rPr lang="en-US" dirty="0" smtClean="0"/>
              <a:t>Multi-year project</a:t>
            </a:r>
            <a:endParaRPr lang="en-US" dirty="0"/>
          </a:p>
          <a:p>
            <a:pPr lvl="1"/>
            <a:r>
              <a:rPr lang="en-US" dirty="0" smtClean="0"/>
              <a:t>Takes away from other investments</a:t>
            </a:r>
          </a:p>
          <a:p>
            <a:r>
              <a:rPr lang="en-US" dirty="0" smtClean="0"/>
              <a:t>Never upgrade to a new ERP</a:t>
            </a:r>
          </a:p>
          <a:p>
            <a:pPr lvl="1"/>
            <a:r>
              <a:rPr lang="en-US" dirty="0" smtClean="0"/>
              <a:t>Support costs</a:t>
            </a:r>
          </a:p>
          <a:p>
            <a:pPr lvl="1"/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Status Quo</a:t>
            </a:r>
          </a:p>
          <a:p>
            <a:r>
              <a:rPr lang="en-US" dirty="0" smtClean="0"/>
              <a:t>Postpone upgrading for five years</a:t>
            </a:r>
          </a:p>
          <a:p>
            <a:pPr lvl="1"/>
            <a:r>
              <a:rPr lang="en-US" dirty="0" smtClean="0"/>
              <a:t>Save money now for later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3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6712" y="1935163"/>
            <a:ext cx="5190576" cy="438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3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6154" y="1935163"/>
            <a:ext cx="3231691" cy="438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2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Subnets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4495800"/>
            <a:ext cx="3505200" cy="22860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937463" y="4529290"/>
            <a:ext cx="3749337" cy="217631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5029200" y="2129155"/>
            <a:ext cx="3276600" cy="206184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/>
          <a:stretch>
            <a:fillRect/>
          </a:stretch>
        </p:blipFill>
        <p:spPr>
          <a:xfrm>
            <a:off x="1219200" y="1981200"/>
            <a:ext cx="2971800" cy="23279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15974" y="1723945"/>
            <a:ext cx="1387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Operational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86713" y="1732671"/>
            <a:ext cx="135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Economical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59151" y="4124447"/>
            <a:ext cx="156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Technological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79183" y="4124447"/>
            <a:ext cx="1250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81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9400" y="2133600"/>
            <a:ext cx="320040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9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Subnets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2667000"/>
            <a:ext cx="3200400" cy="2971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572000" y="2667000"/>
            <a:ext cx="3048000" cy="2895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2133600"/>
            <a:ext cx="135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Economical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20013" y="2134794"/>
            <a:ext cx="1250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28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294</Words>
  <Application>Microsoft Office PowerPoint</Application>
  <PresentationFormat>On-screen Show (4:3)</PresentationFormat>
  <Paragraphs>55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  What should PPG do with its ERP system? Justin Ritter 10/15/2012  </vt:lpstr>
      <vt:lpstr>Background</vt:lpstr>
      <vt:lpstr>Decision Preface</vt:lpstr>
      <vt:lpstr>Alternatives</vt:lpstr>
      <vt:lpstr>The Model</vt:lpstr>
      <vt:lpstr>Benefits</vt:lpstr>
      <vt:lpstr>Benefits Subnets</vt:lpstr>
      <vt:lpstr>Opportunities</vt:lpstr>
      <vt:lpstr>Opportunities Subnets</vt:lpstr>
      <vt:lpstr>Costs</vt:lpstr>
      <vt:lpstr>Costs Subnets</vt:lpstr>
      <vt:lpstr>Risks</vt:lpstr>
      <vt:lpstr>Risks Subnets</vt:lpstr>
      <vt:lpstr>Strategic Criteria Priorities</vt:lpstr>
      <vt:lpstr>BOCR Priorities</vt:lpstr>
      <vt:lpstr>Super Decisions Ratings</vt:lpstr>
      <vt:lpstr>Model Results</vt:lpstr>
      <vt:lpstr>Sensitivity Analysis</vt:lpstr>
      <vt:lpstr>Conclusion</vt:lpstr>
      <vt:lpstr>Further Improvements?</vt:lpstr>
    </vt:vector>
  </TitlesOfParts>
  <Company>PPG Industries,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What should PPG do with its ERP system? Justin Ritter 10/15/2012  </dc:title>
  <dc:creator>Justin Ritter</dc:creator>
  <cp:lastModifiedBy>Justin Ritter</cp:lastModifiedBy>
  <cp:revision>3</cp:revision>
  <dcterms:created xsi:type="dcterms:W3CDTF">2012-10-15T16:29:25Z</dcterms:created>
  <dcterms:modified xsi:type="dcterms:W3CDTF">2012-10-15T17:03:28Z</dcterms:modified>
</cp:coreProperties>
</file>