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6" r:id="rId2"/>
    <p:sldId id="257" r:id="rId3"/>
    <p:sldId id="258" r:id="rId4"/>
    <p:sldId id="263" r:id="rId5"/>
    <p:sldId id="265" r:id="rId6"/>
    <p:sldId id="266" r:id="rId7"/>
    <p:sldId id="264" r:id="rId8"/>
    <p:sldId id="259" r:id="rId9"/>
    <p:sldId id="260" r:id="rId10"/>
    <p:sldId id="26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075" autoAdjust="0"/>
  </p:normalViewPr>
  <p:slideViewPr>
    <p:cSldViewPr>
      <p:cViewPr>
        <p:scale>
          <a:sx n="65" d="100"/>
          <a:sy n="65" d="100"/>
        </p:scale>
        <p:origin x="-696"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9B1F1BA-14D0-7844-8879-CFD1387C9A70}" type="datetimeFigureOut">
              <a:rPr lang="en-US" smtClean="0"/>
              <a:t>4/23/13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A8AE0A-AFEB-8745-9BFA-6B699BC5AAB0}" type="slidenum">
              <a:rPr lang="en-US" smtClean="0"/>
              <a:t>‹#›</a:t>
            </a:fld>
            <a:endParaRPr lang="en-US"/>
          </a:p>
        </p:txBody>
      </p:sp>
    </p:spTree>
    <p:extLst>
      <p:ext uri="{BB962C8B-B14F-4D97-AF65-F5344CB8AC3E}">
        <p14:creationId xmlns:p14="http://schemas.microsoft.com/office/powerpoint/2010/main" val="28934611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A8AE0A-AFEB-8745-9BFA-6B699BC5AAB0}" type="slidenum">
              <a:rPr lang="en-US" smtClean="0"/>
              <a:t>1</a:t>
            </a:fld>
            <a:endParaRPr lang="en-US"/>
          </a:p>
        </p:txBody>
      </p:sp>
    </p:spTree>
    <p:extLst>
      <p:ext uri="{BB962C8B-B14F-4D97-AF65-F5344CB8AC3E}">
        <p14:creationId xmlns:p14="http://schemas.microsoft.com/office/powerpoint/2010/main" val="764485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10</a:t>
            </a:fld>
            <a:endParaRPr lang="en-US"/>
          </a:p>
        </p:txBody>
      </p:sp>
    </p:spTree>
    <p:extLst>
      <p:ext uri="{BB962C8B-B14F-4D97-AF65-F5344CB8AC3E}">
        <p14:creationId xmlns:p14="http://schemas.microsoft.com/office/powerpoint/2010/main" val="1304140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A8AE0A-AFEB-8745-9BFA-6B699BC5AAB0}" type="slidenum">
              <a:rPr lang="en-US" smtClean="0"/>
              <a:t>2</a:t>
            </a:fld>
            <a:endParaRPr lang="en-US"/>
          </a:p>
        </p:txBody>
      </p:sp>
    </p:spTree>
    <p:extLst>
      <p:ext uri="{BB962C8B-B14F-4D97-AF65-F5344CB8AC3E}">
        <p14:creationId xmlns:p14="http://schemas.microsoft.com/office/powerpoint/2010/main" val="1616854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A8AE0A-AFEB-8745-9BFA-6B699BC5AAB0}" type="slidenum">
              <a:rPr lang="en-US" smtClean="0"/>
              <a:t>3</a:t>
            </a:fld>
            <a:endParaRPr lang="en-US"/>
          </a:p>
        </p:txBody>
      </p:sp>
    </p:spTree>
    <p:extLst>
      <p:ext uri="{BB962C8B-B14F-4D97-AF65-F5344CB8AC3E}">
        <p14:creationId xmlns:p14="http://schemas.microsoft.com/office/powerpoint/2010/main" val="1421868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CA8AE0A-AFEB-8745-9BFA-6B699BC5AAB0}" type="slidenum">
              <a:rPr lang="en-US" smtClean="0"/>
              <a:t>4</a:t>
            </a:fld>
            <a:endParaRPr lang="en-US"/>
          </a:p>
        </p:txBody>
      </p:sp>
    </p:spTree>
    <p:extLst>
      <p:ext uri="{BB962C8B-B14F-4D97-AF65-F5344CB8AC3E}">
        <p14:creationId xmlns:p14="http://schemas.microsoft.com/office/powerpoint/2010/main" val="3960664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Benefits </a:t>
            </a:r>
          </a:p>
          <a:p>
            <a:pPr lvl="1"/>
            <a:r>
              <a:rPr lang="en-US" dirty="0" smtClean="0"/>
              <a:t>Operational</a:t>
            </a:r>
          </a:p>
          <a:p>
            <a:pPr lvl="2"/>
            <a:r>
              <a:rPr lang="en-US" dirty="0" smtClean="0"/>
              <a:t>Product Development, Employee Retention, Profitability</a:t>
            </a:r>
          </a:p>
          <a:p>
            <a:pPr lvl="1"/>
            <a:r>
              <a:rPr lang="en-US" dirty="0" smtClean="0"/>
              <a:t>Social</a:t>
            </a:r>
          </a:p>
          <a:p>
            <a:pPr lvl="2"/>
            <a:r>
              <a:rPr lang="en-US" dirty="0" smtClean="0"/>
              <a:t>Employee Relationship, Reputation</a:t>
            </a:r>
          </a:p>
          <a:p>
            <a:endParaRPr lang="en-US" b="0" dirty="0" smtClean="0"/>
          </a:p>
          <a:p>
            <a:r>
              <a:rPr lang="en-US" b="0" dirty="0" smtClean="0"/>
              <a:t>Management</a:t>
            </a:r>
            <a:r>
              <a:rPr lang="en-US" b="0" baseline="0" dirty="0" smtClean="0"/>
              <a:t> will see stronger benefits of raising employee morale by intrinsic events. These events include self-actualization and independence. For example, telecommuting and flex-time are usually more desirable than having employee of the year banquets or receiving a plaque for a job well done.</a:t>
            </a:r>
            <a:endParaRPr lang="en-US" b="0" dirty="0" smtClean="0"/>
          </a:p>
          <a:p>
            <a:endParaRPr lang="en-US" b="1" dirty="0" smtClean="0"/>
          </a:p>
          <a:p>
            <a:endParaRPr lang="en-US" b="1" dirty="0" smtClean="0"/>
          </a:p>
          <a:p>
            <a:r>
              <a:rPr lang="en-US" b="1" dirty="0" smtClean="0"/>
              <a:t>Opportunities</a:t>
            </a:r>
          </a:p>
          <a:p>
            <a:pPr lvl="1"/>
            <a:r>
              <a:rPr lang="en-US" dirty="0" smtClean="0"/>
              <a:t>Operational</a:t>
            </a:r>
          </a:p>
          <a:p>
            <a:pPr lvl="2"/>
            <a:r>
              <a:rPr lang="en-US" dirty="0" smtClean="0"/>
              <a:t>Talent Pool, Process Improvement</a:t>
            </a:r>
          </a:p>
          <a:p>
            <a:pPr lvl="1"/>
            <a:r>
              <a:rPr lang="en-US" dirty="0" smtClean="0"/>
              <a:t>Social</a:t>
            </a:r>
          </a:p>
          <a:p>
            <a:pPr lvl="2"/>
            <a:r>
              <a:rPr lang="en-US" dirty="0" smtClean="0"/>
              <a:t>Communication, New Markets, Competitiveness, </a:t>
            </a:r>
            <a:r>
              <a:rPr lang="en-US" smtClean="0"/>
              <a:t>Knowledge Sharing</a:t>
            </a:r>
          </a:p>
          <a:p>
            <a:pPr lvl="2"/>
            <a:endParaRPr lang="en-US" dirty="0" smtClean="0"/>
          </a:p>
          <a:p>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5</a:t>
            </a:fld>
            <a:endParaRPr lang="en-US"/>
          </a:p>
        </p:txBody>
      </p:sp>
    </p:spTree>
    <p:extLst>
      <p:ext uri="{BB962C8B-B14F-4D97-AF65-F5344CB8AC3E}">
        <p14:creationId xmlns:p14="http://schemas.microsoft.com/office/powerpoint/2010/main" val="2905062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Costs</a:t>
            </a:r>
          </a:p>
          <a:p>
            <a:pPr lvl="1"/>
            <a:r>
              <a:rPr lang="en-US" dirty="0" smtClean="0"/>
              <a:t>Operational</a:t>
            </a:r>
          </a:p>
          <a:p>
            <a:pPr lvl="2"/>
            <a:r>
              <a:rPr lang="en-US" dirty="0" smtClean="0"/>
              <a:t>Output, Time, &amp; Financial Cost</a:t>
            </a:r>
          </a:p>
          <a:p>
            <a:pPr lvl="1"/>
            <a:r>
              <a:rPr lang="en-US" dirty="0" smtClean="0"/>
              <a:t>Social </a:t>
            </a:r>
          </a:p>
          <a:p>
            <a:pPr lvl="2"/>
            <a:r>
              <a:rPr lang="en-US" dirty="0" smtClean="0"/>
              <a:t>Industry Reputation &amp; Shareholder Support</a:t>
            </a:r>
          </a:p>
          <a:p>
            <a:r>
              <a:rPr lang="en-US" b="1" dirty="0" smtClean="0"/>
              <a:t>Risks</a:t>
            </a:r>
          </a:p>
          <a:p>
            <a:pPr lvl="1"/>
            <a:r>
              <a:rPr lang="en-US" dirty="0" smtClean="0"/>
              <a:t>Economic</a:t>
            </a:r>
          </a:p>
          <a:p>
            <a:pPr lvl="2"/>
            <a:r>
              <a:rPr lang="en-US" dirty="0" smtClean="0"/>
              <a:t>Legal Issues &amp; Market Expansion</a:t>
            </a:r>
          </a:p>
          <a:p>
            <a:pPr lvl="1"/>
            <a:r>
              <a:rPr lang="en-US" dirty="0" smtClean="0"/>
              <a:t>Social</a:t>
            </a:r>
          </a:p>
          <a:p>
            <a:pPr lvl="2"/>
            <a:r>
              <a:rPr lang="en-US" dirty="0" smtClean="0"/>
              <a:t>Employee Value, Talent Pool, &amp; Reputation</a:t>
            </a:r>
          </a:p>
          <a:p>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6</a:t>
            </a:fld>
            <a:endParaRPr lang="en-US"/>
          </a:p>
        </p:txBody>
      </p:sp>
    </p:spTree>
    <p:extLst>
      <p:ext uri="{BB962C8B-B14F-4D97-AF65-F5344CB8AC3E}">
        <p14:creationId xmlns:p14="http://schemas.microsoft.com/office/powerpoint/2010/main" val="3409204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evaluated</a:t>
            </a:r>
            <a:r>
              <a:rPr lang="en-US" baseline="0" dirty="0" smtClean="0"/>
              <a:t> our decision with the strategic criteria based on what motivates the employee, which may result in them becoming loyal to their company, and all around just happier in the working environment.</a:t>
            </a:r>
          </a:p>
          <a:p>
            <a:endParaRPr lang="en-US" baseline="0" dirty="0" smtClean="0"/>
          </a:p>
          <a:p>
            <a:r>
              <a:rPr lang="en-US" baseline="0" dirty="0" smtClean="0"/>
              <a:t>Based on our research, we concluded that independence, self-actualization, shared governance, and recognition were most important.</a:t>
            </a:r>
          </a:p>
          <a:p>
            <a:endParaRPr lang="en-US" baseline="0" dirty="0" smtClean="0"/>
          </a:p>
          <a:p>
            <a:r>
              <a:rPr lang="en-US" baseline="0" dirty="0" smtClean="0"/>
              <a:t>Flex-time and telecommuting are forms of </a:t>
            </a:r>
            <a:r>
              <a:rPr lang="en-US" u="sng" baseline="0" dirty="0" smtClean="0"/>
              <a:t>independence</a:t>
            </a:r>
          </a:p>
          <a:p>
            <a:endParaRPr lang="en-US" baseline="0" dirty="0" smtClean="0"/>
          </a:p>
          <a:p>
            <a:r>
              <a:rPr lang="en-US" u="sng" baseline="0" dirty="0" smtClean="0"/>
              <a:t>Self-actualization</a:t>
            </a:r>
            <a:r>
              <a:rPr lang="en-US" baseline="0" dirty="0" smtClean="0"/>
              <a:t> ( or basically fulfilling one’s potential) – provide challenges developed specifically for the employee. </a:t>
            </a:r>
          </a:p>
          <a:p>
            <a:r>
              <a:rPr lang="en-US" baseline="0" dirty="0" smtClean="0"/>
              <a:t>For example: have rotational assignments in other areas of the workplace that the employee may be interested in</a:t>
            </a:r>
          </a:p>
          <a:p>
            <a:pPr marL="174708" indent="-174708">
              <a:buFont typeface="Wingdings" pitchFamily="2" charset="2"/>
              <a:buChar char="à"/>
            </a:pPr>
            <a:r>
              <a:rPr lang="en-US" baseline="0" dirty="0" smtClean="0">
                <a:sym typeface="Wingdings" pitchFamily="2" charset="2"/>
              </a:rPr>
              <a:t>We assume that all the other needs have been met in Maslow’s hierarchy of needs</a:t>
            </a:r>
          </a:p>
          <a:p>
            <a:pPr marL="174708" indent="-174708">
              <a:buFont typeface="Wingdings" pitchFamily="2" charset="2"/>
              <a:buChar char="à"/>
            </a:pPr>
            <a:r>
              <a:rPr lang="en-US" baseline="0" dirty="0" smtClean="0">
                <a:sym typeface="Wingdings" pitchFamily="2" charset="2"/>
              </a:rPr>
              <a:t>Physiological, Safety, Social, Esteem</a:t>
            </a:r>
          </a:p>
          <a:p>
            <a:pPr marL="174708" indent="-174708">
              <a:buFont typeface="Wingdings" pitchFamily="2" charset="2"/>
              <a:buChar char="à"/>
            </a:pPr>
            <a:endParaRPr lang="en-US" baseline="0" dirty="0" smtClean="0">
              <a:sym typeface="Wingdings" pitchFamily="2" charset="2"/>
            </a:endParaRPr>
          </a:p>
          <a:p>
            <a:r>
              <a:rPr lang="en-US" u="sng" baseline="0" dirty="0" smtClean="0">
                <a:sym typeface="Wingdings" pitchFamily="2" charset="2"/>
              </a:rPr>
              <a:t>Shared governance </a:t>
            </a:r>
            <a:r>
              <a:rPr lang="en-US" baseline="0" dirty="0" smtClean="0">
                <a:sym typeface="Wingdings" pitchFamily="2" charset="2"/>
              </a:rPr>
              <a:t>is having the employee contribute to making decisions, or to be listened to or heard from. Just seeing how they make a difference to the company with their work raises their motivation.</a:t>
            </a:r>
          </a:p>
          <a:p>
            <a:endParaRPr lang="en-US" baseline="0" dirty="0" smtClean="0">
              <a:sym typeface="Wingdings" pitchFamily="2" charset="2"/>
            </a:endParaRPr>
          </a:p>
          <a:p>
            <a:r>
              <a:rPr lang="en-US" u="sng" baseline="0" dirty="0" smtClean="0">
                <a:sym typeface="Wingdings" pitchFamily="2" charset="2"/>
              </a:rPr>
              <a:t>Recognition</a:t>
            </a:r>
            <a:r>
              <a:rPr lang="en-US" baseline="0" dirty="0" smtClean="0">
                <a:sym typeface="Wingdings" pitchFamily="2" charset="2"/>
              </a:rPr>
              <a:t> was defined as praise or acknowledgement of exceptional work.  (could include receiving sporting event tickets or receiving donation from employer to their favorite charity)</a:t>
            </a:r>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7</a:t>
            </a:fld>
            <a:endParaRPr lang="en-US"/>
          </a:p>
        </p:txBody>
      </p:sp>
    </p:spTree>
    <p:extLst>
      <p:ext uri="{BB962C8B-B14F-4D97-AF65-F5344CB8AC3E}">
        <p14:creationId xmlns:p14="http://schemas.microsoft.com/office/powerpoint/2010/main" val="3801504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 few reasons why Intrinsic</a:t>
            </a:r>
            <a:r>
              <a:rPr lang="en-US" baseline="0" dirty="0" smtClean="0"/>
              <a:t> Events was the highest priority out of the three alternatives.</a:t>
            </a:r>
          </a:p>
          <a:p>
            <a:endParaRPr lang="en-US" baseline="0" dirty="0" smtClean="0"/>
          </a:p>
          <a:p>
            <a:r>
              <a:rPr lang="en-US" baseline="0" dirty="0" smtClean="0"/>
              <a:t>This alternative provided more opportunities to become more independent as an employee (which was done through flex time) and also increase self-actualization. Which as I mentioned in the previous slide are necessary for raising their morale in the workplace.</a:t>
            </a:r>
          </a:p>
          <a:p>
            <a:endParaRPr lang="en-US" baseline="0" dirty="0" smtClean="0"/>
          </a:p>
          <a:p>
            <a:r>
              <a:rPr lang="en-US" baseline="0" dirty="0" smtClean="0"/>
              <a:t>Also by having the opportunity to work in different departments, gave them a chance to challenge themselves in different areas. This could be fulfilling to some and continue to motivate them.</a:t>
            </a:r>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8</a:t>
            </a:fld>
            <a:endParaRPr lang="en-US"/>
          </a:p>
        </p:txBody>
      </p:sp>
    </p:spTree>
    <p:extLst>
      <p:ext uri="{BB962C8B-B14F-4D97-AF65-F5344CB8AC3E}">
        <p14:creationId xmlns:p14="http://schemas.microsoft.com/office/powerpoint/2010/main" val="1783075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Employees</a:t>
            </a:r>
            <a:r>
              <a:rPr lang="en-US" baseline="0" dirty="0" smtClean="0"/>
              <a:t> like getting bonuses and promotions, but more are also increasingly satisfied with low-cost rewards such as tickets to sporting events and shows, free beverages and snacks, small plaques with their name and the date, gym discounts, holiday family parties or picnics. </a:t>
            </a:r>
          </a:p>
          <a:p>
            <a:endParaRPr lang="en-US" baseline="0" dirty="0" smtClean="0"/>
          </a:p>
          <a:p>
            <a:r>
              <a:rPr lang="en-US" baseline="0" dirty="0" smtClean="0"/>
              <a:t>Or even better yet… an extra vacation day earned by great performance.</a:t>
            </a:r>
          </a:p>
          <a:p>
            <a:endParaRPr lang="en-US" baseline="0" dirty="0" smtClean="0"/>
          </a:p>
          <a:p>
            <a:r>
              <a:rPr lang="en-US" baseline="0" dirty="0" smtClean="0"/>
              <a:t>We should have developed clearer alternatives.</a:t>
            </a:r>
          </a:p>
          <a:p>
            <a:endParaRPr lang="en-US" baseline="0" dirty="0" smtClean="0"/>
          </a:p>
          <a:p>
            <a:r>
              <a:rPr lang="en-US" baseline="0" dirty="0" smtClean="0"/>
              <a:t>The criteria should have been more defined before starting the pairwise decisions and making assumptions.</a:t>
            </a:r>
            <a:endParaRPr lang="en-US" dirty="0"/>
          </a:p>
        </p:txBody>
      </p:sp>
      <p:sp>
        <p:nvSpPr>
          <p:cNvPr id="4" name="Slide Number Placeholder 3"/>
          <p:cNvSpPr>
            <a:spLocks noGrp="1"/>
          </p:cNvSpPr>
          <p:nvPr>
            <p:ph type="sldNum" sz="quarter" idx="10"/>
          </p:nvPr>
        </p:nvSpPr>
        <p:spPr/>
        <p:txBody>
          <a:bodyPr/>
          <a:lstStyle/>
          <a:p>
            <a:fld id="{6CA8AE0A-AFEB-8745-9BFA-6B699BC5AAB0}" type="slidenum">
              <a:rPr lang="en-US" smtClean="0"/>
              <a:t>9</a:t>
            </a:fld>
            <a:endParaRPr lang="en-US"/>
          </a:p>
        </p:txBody>
      </p:sp>
    </p:spTree>
    <p:extLst>
      <p:ext uri="{BB962C8B-B14F-4D97-AF65-F5344CB8AC3E}">
        <p14:creationId xmlns:p14="http://schemas.microsoft.com/office/powerpoint/2010/main" val="399248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919DE90-68A4-4821-956B-B13462B67E0D}" type="datetimeFigureOut">
              <a:rPr lang="en-US" smtClean="0"/>
              <a:t>4/23/13</a:t>
            </a:fld>
            <a:endParaRPr lang="en-US"/>
          </a:p>
        </p:txBody>
      </p:sp>
      <p:sp>
        <p:nvSpPr>
          <p:cNvPr id="8" name="Slide Number Placeholder 7"/>
          <p:cNvSpPr>
            <a:spLocks noGrp="1"/>
          </p:cNvSpPr>
          <p:nvPr>
            <p:ph type="sldNum" sz="quarter" idx="11"/>
          </p:nvPr>
        </p:nvSpPr>
        <p:spPr/>
        <p:txBody>
          <a:bodyPr/>
          <a:lstStyle/>
          <a:p>
            <a:fld id="{3FC81635-C83E-4713-940C-70EF3BDEA39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9DE90-68A4-4821-956B-B13462B67E0D}" type="datetimeFigureOut">
              <a:rPr lang="en-US" smtClean="0"/>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9DE90-68A4-4821-956B-B13462B67E0D}" type="datetimeFigureOut">
              <a:rPr lang="en-US" smtClean="0"/>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E919DE90-68A4-4821-956B-B13462B67E0D}" type="datetimeFigureOut">
              <a:rPr lang="en-US" smtClean="0"/>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19DE90-68A4-4821-956B-B13462B67E0D}" type="datetimeFigureOut">
              <a:rPr lang="en-US" smtClean="0"/>
              <a:t>4/23/13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1635-C83E-4713-940C-70EF3BDEA391}"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919DE90-68A4-4821-956B-B13462B67E0D}" type="datetimeFigureOut">
              <a:rPr lang="en-US" smtClean="0"/>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1635-C83E-4713-940C-70EF3BDEA391}"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919DE90-68A4-4821-956B-B13462B67E0D}" type="datetimeFigureOut">
              <a:rPr lang="en-US" smtClean="0"/>
              <a:t>4/23/13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C81635-C83E-4713-940C-70EF3BDEA391}"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919DE90-68A4-4821-956B-B13462B67E0D}" type="datetimeFigureOut">
              <a:rPr lang="en-US" smtClean="0"/>
              <a:t>4/23/13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19DE90-68A4-4821-956B-B13462B67E0D}" type="datetimeFigureOut">
              <a:rPr lang="en-US" smtClean="0"/>
              <a:t>4/23/13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19DE90-68A4-4821-956B-B13462B67E0D}" type="datetimeFigureOut">
              <a:rPr lang="en-US" smtClean="0"/>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19DE90-68A4-4821-956B-B13462B67E0D}" type="datetimeFigureOut">
              <a:rPr lang="en-US" smtClean="0"/>
              <a:t>4/23/13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1635-C83E-4713-940C-70EF3BDEA3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919DE90-68A4-4821-956B-B13462B67E0D}" type="datetimeFigureOut">
              <a:rPr lang="en-US" smtClean="0"/>
              <a:t>4/23/13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FC81635-C83E-4713-940C-70EF3BDEA391}"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428999"/>
          </a:xfrm>
        </p:spPr>
        <p:txBody>
          <a:bodyPr>
            <a:normAutofit/>
          </a:bodyPr>
          <a:lstStyle/>
          <a:p>
            <a:r>
              <a:rPr lang="en-US" sz="6000" dirty="0" smtClean="0"/>
              <a:t>Improving Employee Morale Through Non-Financial Means</a:t>
            </a:r>
            <a:endParaRPr lang="en-US" sz="6000" dirty="0"/>
          </a:p>
        </p:txBody>
      </p:sp>
      <p:sp>
        <p:nvSpPr>
          <p:cNvPr id="3" name="Subtitle 2"/>
          <p:cNvSpPr>
            <a:spLocks noGrp="1"/>
          </p:cNvSpPr>
          <p:nvPr>
            <p:ph type="subTitle" idx="1"/>
          </p:nvPr>
        </p:nvSpPr>
        <p:spPr>
          <a:xfrm>
            <a:off x="1371600" y="4419600"/>
            <a:ext cx="6400800" cy="1752600"/>
          </a:xfrm>
        </p:spPr>
        <p:txBody>
          <a:bodyPr>
            <a:noAutofit/>
          </a:bodyPr>
          <a:lstStyle/>
          <a:p>
            <a:r>
              <a:rPr lang="en-US" sz="2800" dirty="0" smtClean="0"/>
              <a:t>Ashley Rudy</a:t>
            </a:r>
          </a:p>
          <a:p>
            <a:r>
              <a:rPr lang="en-US" sz="2800" dirty="0" smtClean="0"/>
              <a:t>Greg </a:t>
            </a:r>
            <a:r>
              <a:rPr lang="en-US" sz="2800" dirty="0" err="1" smtClean="0"/>
              <a:t>Spelar</a:t>
            </a:r>
            <a:endParaRPr lang="en-US" sz="2800" dirty="0" smtClean="0"/>
          </a:p>
          <a:p>
            <a:r>
              <a:rPr lang="en-US" sz="2800" dirty="0" smtClean="0"/>
              <a:t>April 23, 2013</a:t>
            </a:r>
            <a:endParaRPr lang="en-US" sz="2800" dirty="0"/>
          </a:p>
        </p:txBody>
      </p:sp>
    </p:spTree>
    <p:extLst>
      <p:ext uri="{BB962C8B-B14F-4D97-AF65-F5344CB8AC3E}">
        <p14:creationId xmlns:p14="http://schemas.microsoft.com/office/powerpoint/2010/main" val="350151500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7200" dirty="0" smtClean="0"/>
              <a:t>Questions?</a:t>
            </a:r>
            <a:endParaRPr lang="en-US" sz="7200" dirty="0"/>
          </a:p>
        </p:txBody>
      </p:sp>
    </p:spTree>
    <p:extLst>
      <p:ext uri="{BB962C8B-B14F-4D97-AF65-F5344CB8AC3E}">
        <p14:creationId xmlns:p14="http://schemas.microsoft.com/office/powerpoint/2010/main" val="335530793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dirty="0" smtClean="0"/>
              <a:t>Companies are under growing pressure to improve employee morale while constrained on using resources for non-business purposes.</a:t>
            </a:r>
          </a:p>
          <a:p>
            <a:r>
              <a:rPr lang="en-US" dirty="0" smtClean="0"/>
              <a:t>Higher levels of employee morale are tied to higher company performance</a:t>
            </a:r>
          </a:p>
          <a:p>
            <a:r>
              <a:rPr lang="en-US" dirty="0" smtClean="0"/>
              <a:t>We examine three possible means of improving morale </a:t>
            </a:r>
          </a:p>
          <a:p>
            <a:pPr lvl="1"/>
            <a:r>
              <a:rPr lang="en-US" dirty="0" smtClean="0"/>
              <a:t>Intrinsic Events</a:t>
            </a:r>
          </a:p>
          <a:p>
            <a:pPr lvl="1"/>
            <a:r>
              <a:rPr lang="en-US" dirty="0" smtClean="0"/>
              <a:t>External Events</a:t>
            </a:r>
          </a:p>
          <a:p>
            <a:pPr lvl="1"/>
            <a:r>
              <a:rPr lang="en-US" dirty="0" smtClean="0"/>
              <a:t>Profile-Raising Events</a:t>
            </a:r>
            <a:endParaRPr lang="en-US" dirty="0"/>
          </a:p>
        </p:txBody>
      </p:sp>
    </p:spTree>
    <p:extLst>
      <p:ext uri="{BB962C8B-B14F-4D97-AF65-F5344CB8AC3E}">
        <p14:creationId xmlns:p14="http://schemas.microsoft.com/office/powerpoint/2010/main" val="20937269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Model</a:t>
            </a:r>
            <a:endParaRPr lang="en-US" dirty="0"/>
          </a:p>
        </p:txBody>
      </p:sp>
      <p:sp>
        <p:nvSpPr>
          <p:cNvPr id="3" name="Content Placeholder 2"/>
          <p:cNvSpPr>
            <a:spLocks noGrp="1"/>
          </p:cNvSpPr>
          <p:nvPr>
            <p:ph idx="1"/>
          </p:nvPr>
        </p:nvSpPr>
        <p:spPr/>
        <p:txBody>
          <a:bodyPr>
            <a:normAutofit/>
          </a:bodyPr>
          <a:lstStyle/>
          <a:p>
            <a:r>
              <a:rPr lang="en-US" dirty="0" smtClean="0"/>
              <a:t>Benefits </a:t>
            </a:r>
          </a:p>
          <a:p>
            <a:pPr lvl="1"/>
            <a:r>
              <a:rPr lang="en-US" dirty="0" smtClean="0"/>
              <a:t>Operational</a:t>
            </a:r>
          </a:p>
          <a:p>
            <a:pPr lvl="2"/>
            <a:r>
              <a:rPr lang="en-US" dirty="0" smtClean="0"/>
              <a:t>Product Development, Employee Retention, Profitability</a:t>
            </a:r>
          </a:p>
          <a:p>
            <a:pPr lvl="1"/>
            <a:r>
              <a:rPr lang="en-US" dirty="0" smtClean="0"/>
              <a:t>Social</a:t>
            </a:r>
          </a:p>
          <a:p>
            <a:pPr lvl="2"/>
            <a:r>
              <a:rPr lang="en-US" dirty="0" smtClean="0"/>
              <a:t>Employee Value, Reputation</a:t>
            </a:r>
            <a:endParaRPr lang="en-US" dirty="0"/>
          </a:p>
          <a:p>
            <a:r>
              <a:rPr lang="en-US" dirty="0" smtClean="0"/>
              <a:t>Opportunities</a:t>
            </a:r>
          </a:p>
          <a:p>
            <a:pPr lvl="1"/>
            <a:r>
              <a:rPr lang="en-US" dirty="0" smtClean="0"/>
              <a:t>Operational</a:t>
            </a:r>
          </a:p>
          <a:p>
            <a:pPr lvl="2"/>
            <a:r>
              <a:rPr lang="en-US" dirty="0" smtClean="0"/>
              <a:t>Talent Pool, Process Improvement</a:t>
            </a:r>
            <a:endParaRPr lang="en-US" dirty="0"/>
          </a:p>
          <a:p>
            <a:pPr lvl="1"/>
            <a:r>
              <a:rPr lang="en-US" dirty="0" smtClean="0"/>
              <a:t>Social</a:t>
            </a:r>
          </a:p>
          <a:p>
            <a:pPr lvl="2"/>
            <a:r>
              <a:rPr lang="en-US" dirty="0" smtClean="0"/>
              <a:t>Communication, New Markets, Competitiveness, Knowledge Sharing</a:t>
            </a:r>
            <a:endParaRPr lang="en-US" dirty="0"/>
          </a:p>
        </p:txBody>
      </p:sp>
    </p:spTree>
    <p:extLst>
      <p:ext uri="{BB962C8B-B14F-4D97-AF65-F5344CB8AC3E}">
        <p14:creationId xmlns:p14="http://schemas.microsoft.com/office/powerpoint/2010/main" val="371901018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Model</a:t>
            </a:r>
            <a:endParaRPr lang="en-US" dirty="0"/>
          </a:p>
        </p:txBody>
      </p:sp>
      <p:sp>
        <p:nvSpPr>
          <p:cNvPr id="3" name="Content Placeholder 2"/>
          <p:cNvSpPr>
            <a:spLocks noGrp="1"/>
          </p:cNvSpPr>
          <p:nvPr>
            <p:ph idx="1"/>
          </p:nvPr>
        </p:nvSpPr>
        <p:spPr/>
        <p:txBody>
          <a:bodyPr>
            <a:normAutofit/>
          </a:bodyPr>
          <a:lstStyle/>
          <a:p>
            <a:r>
              <a:rPr lang="en-US" dirty="0" smtClean="0"/>
              <a:t>Costs</a:t>
            </a:r>
          </a:p>
          <a:p>
            <a:pPr lvl="1"/>
            <a:r>
              <a:rPr lang="en-US" dirty="0" smtClean="0"/>
              <a:t>Operational</a:t>
            </a:r>
          </a:p>
          <a:p>
            <a:pPr lvl="2"/>
            <a:r>
              <a:rPr lang="en-US" dirty="0" smtClean="0"/>
              <a:t>Output, Time, &amp; Financial Cost</a:t>
            </a:r>
          </a:p>
          <a:p>
            <a:pPr lvl="1"/>
            <a:r>
              <a:rPr lang="en-US" dirty="0" smtClean="0"/>
              <a:t>Social </a:t>
            </a:r>
          </a:p>
          <a:p>
            <a:pPr lvl="2"/>
            <a:r>
              <a:rPr lang="en-US" dirty="0" smtClean="0"/>
              <a:t>Industry Reputation &amp; Shareholder Support</a:t>
            </a:r>
          </a:p>
          <a:p>
            <a:r>
              <a:rPr lang="en-US" dirty="0" smtClean="0"/>
              <a:t>Risks</a:t>
            </a:r>
          </a:p>
          <a:p>
            <a:pPr lvl="1"/>
            <a:r>
              <a:rPr lang="en-US" dirty="0" smtClean="0"/>
              <a:t>Economic</a:t>
            </a:r>
          </a:p>
          <a:p>
            <a:pPr lvl="2"/>
            <a:r>
              <a:rPr lang="en-US" dirty="0" smtClean="0"/>
              <a:t>Legal Issues &amp; Market Expansion</a:t>
            </a:r>
          </a:p>
          <a:p>
            <a:pPr lvl="1"/>
            <a:r>
              <a:rPr lang="en-US" dirty="0" smtClean="0"/>
              <a:t>Social</a:t>
            </a:r>
          </a:p>
          <a:p>
            <a:pPr lvl="2"/>
            <a:r>
              <a:rPr lang="en-US" dirty="0" smtClean="0"/>
              <a:t>Employee Value, Talent Pool, &amp; Reputation</a:t>
            </a:r>
            <a:endParaRPr lang="en-US" dirty="0"/>
          </a:p>
        </p:txBody>
      </p:sp>
    </p:spTree>
    <p:extLst>
      <p:ext uri="{BB962C8B-B14F-4D97-AF65-F5344CB8AC3E}">
        <p14:creationId xmlns:p14="http://schemas.microsoft.com/office/powerpoint/2010/main" val="304542910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&amp; Opportunities Results</a:t>
            </a:r>
            <a:endParaRPr lang="en-US" dirty="0"/>
          </a:p>
        </p:txBody>
      </p:sp>
      <p:pic>
        <p:nvPicPr>
          <p:cNvPr id="6" name="Content Placeholder 5"/>
          <p:cNvPicPr>
            <a:picLocks noGrp="1"/>
          </p:cNvPicPr>
          <p:nvPr>
            <p:ph idx="1"/>
          </p:nvPr>
        </p:nvPicPr>
        <p:blipFill rotWithShape="1">
          <a:blip r:embed="rId3">
            <a:extLst>
              <a:ext uri="{28A0092B-C50C-407E-A947-70E740481C1C}">
                <a14:useLocalDpi xmlns:a14="http://schemas.microsoft.com/office/drawing/2010/main" val="0"/>
              </a:ext>
            </a:extLst>
          </a:blip>
          <a:srcRect t="7653" r="7977" b="39992"/>
          <a:stretch/>
        </p:blipFill>
        <p:spPr bwMode="auto">
          <a:xfrm>
            <a:off x="1600200" y="4038600"/>
            <a:ext cx="6248400" cy="2286000"/>
          </a:xfrm>
          <a:prstGeom prst="rect">
            <a:avLst/>
          </a:prstGeom>
          <a:ln>
            <a:noFill/>
          </a:ln>
          <a:extLst>
            <a:ext uri="{53640926-AAD7-44d8-BBD7-CCE9431645EC}">
              <a14:shadowObscured xmlns:a14="http://schemas.microsoft.com/office/drawing/2010/main"/>
            </a:ext>
          </a:extLst>
        </p:spPr>
      </p:pic>
      <p:pic>
        <p:nvPicPr>
          <p:cNvPr id="7" name="Picture 6"/>
          <p:cNvPicPr/>
          <p:nvPr/>
        </p:nvPicPr>
        <p:blipFill rotWithShape="1">
          <a:blip r:embed="rId4">
            <a:extLst>
              <a:ext uri="{28A0092B-C50C-407E-A947-70E740481C1C}">
                <a14:useLocalDpi xmlns:a14="http://schemas.microsoft.com/office/drawing/2010/main" val="0"/>
              </a:ext>
            </a:extLst>
          </a:blip>
          <a:srcRect t="8975" r="12393" b="28672"/>
          <a:stretch/>
        </p:blipFill>
        <p:spPr bwMode="auto">
          <a:xfrm>
            <a:off x="1600200" y="1752600"/>
            <a:ext cx="6248400" cy="20574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916715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&amp; Risks </a:t>
            </a:r>
            <a:br>
              <a:rPr lang="en-US" dirty="0" smtClean="0"/>
            </a:br>
            <a:r>
              <a:rPr lang="en-US" dirty="0" smtClean="0"/>
              <a:t>Results</a:t>
            </a:r>
            <a:endParaRPr lang="en-US" dirty="0"/>
          </a:p>
        </p:txBody>
      </p:sp>
      <p:pic>
        <p:nvPicPr>
          <p:cNvPr id="7" name="Picture 6"/>
          <p:cNvPicPr/>
          <p:nvPr/>
        </p:nvPicPr>
        <p:blipFill rotWithShape="1">
          <a:blip r:embed="rId3">
            <a:extLst>
              <a:ext uri="{28A0092B-C50C-407E-A947-70E740481C1C}">
                <a14:useLocalDpi xmlns:a14="http://schemas.microsoft.com/office/drawing/2010/main" val="0"/>
              </a:ext>
            </a:extLst>
          </a:blip>
          <a:srcRect r="12393" b="29888"/>
          <a:stretch/>
        </p:blipFill>
        <p:spPr bwMode="auto">
          <a:xfrm>
            <a:off x="1524000" y="1676400"/>
            <a:ext cx="6248400" cy="1968500"/>
          </a:xfrm>
          <a:prstGeom prst="rect">
            <a:avLst/>
          </a:prstGeom>
          <a:ln>
            <a:noFill/>
          </a:ln>
          <a:extLst>
            <a:ext uri="{53640926-AAD7-44d8-BBD7-CCE9431645EC}">
              <a14:shadowObscured xmlns:a14="http://schemas.microsoft.com/office/drawing/2010/main"/>
            </a:ext>
          </a:extLst>
        </p:spPr>
      </p:pic>
      <p:pic>
        <p:nvPicPr>
          <p:cNvPr id="6" name="Picture 5"/>
          <p:cNvPicPr/>
          <p:nvPr/>
        </p:nvPicPr>
        <p:blipFill>
          <a:blip r:embed="rId4">
            <a:extLst>
              <a:ext uri="{28A0092B-C50C-407E-A947-70E740481C1C}">
                <a14:useLocalDpi xmlns:a14="http://schemas.microsoft.com/office/drawing/2010/main" val="0"/>
              </a:ext>
            </a:extLst>
          </a:blip>
          <a:stretch>
            <a:fillRect/>
          </a:stretch>
        </p:blipFill>
        <p:spPr>
          <a:xfrm>
            <a:off x="1524000" y="3810000"/>
            <a:ext cx="6248400" cy="2133600"/>
          </a:xfrm>
          <a:prstGeom prst="rect">
            <a:avLst/>
          </a:prstGeom>
        </p:spPr>
      </p:pic>
    </p:spTree>
    <p:extLst>
      <p:ext uri="{BB962C8B-B14F-4D97-AF65-F5344CB8AC3E}">
        <p14:creationId xmlns:p14="http://schemas.microsoft.com/office/powerpoint/2010/main" val="33839995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t="14673"/>
          <a:stretch/>
        </p:blipFill>
        <p:spPr bwMode="auto">
          <a:xfrm>
            <a:off x="1066800" y="1899851"/>
            <a:ext cx="7239000" cy="38151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ontent Placeholder 2"/>
          <p:cNvSpPr txBox="1">
            <a:spLocks/>
          </p:cNvSpPr>
          <p:nvPr/>
        </p:nvSpPr>
        <p:spPr>
          <a:xfrm>
            <a:off x="1600200" y="381001"/>
            <a:ext cx="6324600" cy="1523999"/>
          </a:xfrm>
          <a:prstGeom prst="rect">
            <a:avLst/>
          </a:prstGeom>
        </p:spPr>
        <p:txBody>
          <a:bodyPr vert="horz" lIns="91440" tIns="45720" rIns="91440" bIns="45720" numCol="2" rtlCol="0">
            <a:norm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0" indent="0" algn="ctr">
              <a:buNone/>
            </a:pPr>
            <a:r>
              <a:rPr lang="en-US" sz="5600" dirty="0" smtClean="0">
                <a:solidFill>
                  <a:schemeClr val="tx2"/>
                </a:solidFill>
                <a:effectLst>
                  <a:outerShdw blurRad="38100" dist="38100" dir="2700000" algn="tl">
                    <a:srgbClr val="000000">
                      <a:alpha val="43137"/>
                    </a:srgbClr>
                  </a:outerShdw>
                </a:effectLst>
                <a:latin typeface="+mn-lt"/>
              </a:rPr>
              <a:t>Strategic</a:t>
            </a:r>
            <a:r>
              <a:rPr lang="en-US" sz="5600" b="1" dirty="0" smtClean="0">
                <a:solidFill>
                  <a:schemeClr val="tx2"/>
                </a:solidFill>
                <a:latin typeface="+mn-lt"/>
              </a:rPr>
              <a:t> </a:t>
            </a:r>
            <a:r>
              <a:rPr lang="en-US" sz="5600" dirty="0" smtClean="0">
                <a:solidFill>
                  <a:schemeClr val="tx2"/>
                </a:solidFill>
                <a:effectLst>
                  <a:outerShdw blurRad="38100" dist="38100" dir="2700000" algn="tl">
                    <a:srgbClr val="000000">
                      <a:alpha val="43137"/>
                    </a:srgbClr>
                  </a:outerShdw>
                </a:effectLst>
                <a:latin typeface="+mn-lt"/>
              </a:rPr>
              <a:t>Criteria</a:t>
            </a:r>
          </a:p>
          <a:p>
            <a:pPr marL="0" indent="0">
              <a:buFont typeface="Arial" pitchFamily="34" charset="0"/>
              <a:buNone/>
            </a:pPr>
            <a:endParaRPr lang="en-US" dirty="0"/>
          </a:p>
        </p:txBody>
      </p:sp>
    </p:spTree>
    <p:extLst>
      <p:ext uri="{BB962C8B-B14F-4D97-AF65-F5344CB8AC3E}">
        <p14:creationId xmlns:p14="http://schemas.microsoft.com/office/powerpoint/2010/main" val="35639338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pic>
        <p:nvPicPr>
          <p:cNvPr id="6" name="Content Placeholder 5" descr="BOCR_Results.png"/>
          <p:cNvPicPr>
            <a:picLocks noGrp="1" noChangeAspect="1"/>
          </p:cNvPicPr>
          <p:nvPr>
            <p:ph idx="1"/>
          </p:nvPr>
        </p:nvPicPr>
        <p:blipFill rotWithShape="1">
          <a:blip r:embed="rId3">
            <a:extLst>
              <a:ext uri="{28A0092B-C50C-407E-A947-70E740481C1C}">
                <a14:useLocalDpi xmlns:a14="http://schemas.microsoft.com/office/drawing/2010/main" val="0"/>
              </a:ext>
            </a:extLst>
          </a:blip>
          <a:srcRect l="993" r="993"/>
          <a:stretch/>
        </p:blipFill>
        <p:spPr>
          <a:xfrm>
            <a:off x="609600" y="2133600"/>
            <a:ext cx="7862888" cy="2608263"/>
          </a:xfrm>
        </p:spPr>
      </p:pic>
    </p:spTree>
    <p:extLst>
      <p:ext uri="{BB962C8B-B14F-4D97-AF65-F5344CB8AC3E}">
        <p14:creationId xmlns:p14="http://schemas.microsoft.com/office/powerpoint/2010/main" val="6822521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Possible Improvements &amp; </a:t>
            </a:r>
            <a:br>
              <a:rPr lang="en-US" dirty="0" smtClean="0"/>
            </a:br>
            <a:r>
              <a:rPr lang="en-US" dirty="0" smtClean="0"/>
              <a:t>Further Research</a:t>
            </a:r>
            <a:endParaRPr lang="en-US" dirty="0"/>
          </a:p>
        </p:txBody>
      </p:sp>
      <p:sp>
        <p:nvSpPr>
          <p:cNvPr id="3" name="Content Placeholder 2"/>
          <p:cNvSpPr>
            <a:spLocks noGrp="1"/>
          </p:cNvSpPr>
          <p:nvPr>
            <p:ph idx="1"/>
          </p:nvPr>
        </p:nvSpPr>
        <p:spPr/>
        <p:txBody>
          <a:bodyPr>
            <a:normAutofit/>
          </a:bodyPr>
          <a:lstStyle/>
          <a:p>
            <a:r>
              <a:rPr lang="en-US" dirty="0" smtClean="0"/>
              <a:t>Look further into Intrinsic Events</a:t>
            </a:r>
          </a:p>
          <a:p>
            <a:pPr lvl="1"/>
            <a:r>
              <a:rPr lang="en-US" sz="2400" dirty="0" smtClean="0"/>
              <a:t>Break down into specific examples</a:t>
            </a:r>
          </a:p>
          <a:p>
            <a:pPr lvl="1"/>
            <a:r>
              <a:rPr lang="en-US" sz="2400" dirty="0" smtClean="0"/>
              <a:t>Reward versus Recognition</a:t>
            </a:r>
          </a:p>
          <a:p>
            <a:r>
              <a:rPr lang="en-US" dirty="0" smtClean="0"/>
              <a:t>Examine specific companies or industries</a:t>
            </a:r>
          </a:p>
          <a:p>
            <a:pPr lvl="1"/>
            <a:r>
              <a:rPr lang="en-US" sz="2400" dirty="0" smtClean="0"/>
              <a:t>Conduct employee engagement surveys to gather feedback on interests of specific rewards or recognitions</a:t>
            </a:r>
          </a:p>
          <a:p>
            <a:endParaRPr lang="en-US" sz="1600" dirty="0" smtClean="0"/>
          </a:p>
          <a:p>
            <a:pPr lvl="1"/>
            <a:endParaRPr lang="en-US" sz="1600" dirty="0"/>
          </a:p>
        </p:txBody>
      </p:sp>
    </p:spTree>
    <p:extLst>
      <p:ext uri="{BB962C8B-B14F-4D97-AF65-F5344CB8AC3E}">
        <p14:creationId xmlns:p14="http://schemas.microsoft.com/office/powerpoint/2010/main" val="371782998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455</TotalTime>
  <Words>677</Words>
  <Application>Microsoft Macintosh PowerPoint</Application>
  <PresentationFormat>On-screen Show (4:3)</PresentationFormat>
  <Paragraphs>104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Executive</vt:lpstr>
      <vt:lpstr>Improving Employee Morale Through Non-Financial Means</vt:lpstr>
      <vt:lpstr>Introduction</vt:lpstr>
      <vt:lpstr>BOCR Model</vt:lpstr>
      <vt:lpstr>BOCR Model</vt:lpstr>
      <vt:lpstr>Benefits &amp; Opportunities Results</vt:lpstr>
      <vt:lpstr>Costs &amp; Risks  Results</vt:lpstr>
      <vt:lpstr>PowerPoint Presentation</vt:lpstr>
      <vt:lpstr>Results</vt:lpstr>
      <vt:lpstr>Possible Improvements &amp;  Further Research</vt:lpstr>
      <vt:lpstr>PowerPoint Presentation</vt:lpstr>
    </vt:vector>
  </TitlesOfParts>
  <Company>Nisource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Employee Morale Through Non-Financial Means</dc:title>
  <dc:creator>Nisource</dc:creator>
  <cp:lastModifiedBy>Me</cp:lastModifiedBy>
  <cp:revision>30</cp:revision>
  <cp:lastPrinted>2013-04-23T17:23:44Z</cp:lastPrinted>
  <dcterms:created xsi:type="dcterms:W3CDTF">2013-04-22T13:21:06Z</dcterms:created>
  <dcterms:modified xsi:type="dcterms:W3CDTF">2013-04-23T23:16:13Z</dcterms:modified>
</cp:coreProperties>
</file>