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sldIdLst>
    <p:sldId id="256" r:id="rId2"/>
    <p:sldId id="257" r:id="rId3"/>
    <p:sldId id="276" r:id="rId4"/>
    <p:sldId id="277" r:id="rId5"/>
    <p:sldId id="278" r:id="rId6"/>
    <p:sldId id="258" r:id="rId7"/>
    <p:sldId id="259" r:id="rId8"/>
    <p:sldId id="302" r:id="rId9"/>
    <p:sldId id="303" r:id="rId10"/>
  </p:sldIdLst>
  <p:sldSz cx="9144000" cy="6858000" type="screen4x3"/>
  <p:notesSz cx="6858000" cy="9144000"/>
  <p:custDataLst>
    <p:tags r:id="rId11"/>
  </p:custDataLst>
  <p:defaultTextStyle>
    <a:defPPr>
      <a:defRPr lang="en-US"/>
    </a:defPPr>
    <a:lvl1pPr algn="l" rtl="0" eaLnBrk="0" fontAlgn="base" hangingPunct="0">
      <a:spcBef>
        <a:spcPct val="0"/>
      </a:spcBef>
      <a:spcAft>
        <a:spcPct val="0"/>
      </a:spcAft>
      <a:defRPr sz="1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1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1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1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1400" kern="1200">
        <a:solidFill>
          <a:schemeClr val="tx1"/>
        </a:solidFill>
        <a:latin typeface="Times New Roman" panose="02020603050405020304" pitchFamily="18" charset="0"/>
        <a:ea typeface="+mn-ea"/>
        <a:cs typeface="+mn-cs"/>
      </a:defRPr>
    </a:lvl5pPr>
    <a:lvl6pPr marL="2286000" algn="l" defTabSz="914400" rtl="0" eaLnBrk="1" latinLnBrk="0" hangingPunct="1">
      <a:defRPr sz="1400" kern="1200">
        <a:solidFill>
          <a:schemeClr val="tx1"/>
        </a:solidFill>
        <a:latin typeface="Times New Roman" panose="02020603050405020304" pitchFamily="18" charset="0"/>
        <a:ea typeface="+mn-ea"/>
        <a:cs typeface="+mn-cs"/>
      </a:defRPr>
    </a:lvl6pPr>
    <a:lvl7pPr marL="2743200" algn="l" defTabSz="914400" rtl="0" eaLnBrk="1" latinLnBrk="0" hangingPunct="1">
      <a:defRPr sz="1400" kern="1200">
        <a:solidFill>
          <a:schemeClr val="tx1"/>
        </a:solidFill>
        <a:latin typeface="Times New Roman" panose="02020603050405020304" pitchFamily="18" charset="0"/>
        <a:ea typeface="+mn-ea"/>
        <a:cs typeface="+mn-cs"/>
      </a:defRPr>
    </a:lvl7pPr>
    <a:lvl8pPr marL="3200400" algn="l" defTabSz="914400" rtl="0" eaLnBrk="1" latinLnBrk="0" hangingPunct="1">
      <a:defRPr sz="1400" kern="1200">
        <a:solidFill>
          <a:schemeClr val="tx1"/>
        </a:solidFill>
        <a:latin typeface="Times New Roman" panose="02020603050405020304" pitchFamily="18" charset="0"/>
        <a:ea typeface="+mn-ea"/>
        <a:cs typeface="+mn-cs"/>
      </a:defRPr>
    </a:lvl8pPr>
    <a:lvl9pPr marL="3657600" algn="l" defTabSz="914400" rtl="0" eaLnBrk="1" latinLnBrk="0" hangingPunct="1">
      <a:defRPr sz="1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32787"/>
    <p:restoredTop sz="90929"/>
  </p:normalViewPr>
  <p:slideViewPr>
    <p:cSldViewPr>
      <p:cViewPr varScale="1">
        <p:scale>
          <a:sx n="68" d="100"/>
          <a:sy n="68" d="100"/>
        </p:scale>
        <p:origin x="1632"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905F6A4F-73F7-4BCF-B47D-EAD23BC3511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AD7E8F1D-BACD-4167-96D3-041528ED5E5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1D36446-CBC3-4058-8589-C2F33DA420C2}"/>
              </a:ext>
            </a:extLst>
          </p:cNvPr>
          <p:cNvSpPr>
            <a:spLocks noGrp="1" noChangeArrowheads="1"/>
          </p:cNvSpPr>
          <p:nvPr>
            <p:ph type="sldNum" sz="quarter" idx="12"/>
          </p:nvPr>
        </p:nvSpPr>
        <p:spPr>
          <a:ln/>
        </p:spPr>
        <p:txBody>
          <a:bodyPr/>
          <a:lstStyle>
            <a:lvl1pPr>
              <a:defRPr/>
            </a:lvl1pPr>
          </a:lstStyle>
          <a:p>
            <a:pPr>
              <a:defRPr/>
            </a:pPr>
            <a:fld id="{B36ADCB0-6AA0-4FD5-9CE8-2AB672985F3B}" type="slidenum">
              <a:rPr lang="en-US" altLang="en-US"/>
              <a:pPr>
                <a:defRPr/>
              </a:pPr>
              <a:t>‹#›</a:t>
            </a:fld>
            <a:endParaRPr lang="en-US" altLang="en-US"/>
          </a:p>
        </p:txBody>
      </p:sp>
    </p:spTree>
    <p:extLst>
      <p:ext uri="{BB962C8B-B14F-4D97-AF65-F5344CB8AC3E}">
        <p14:creationId xmlns:p14="http://schemas.microsoft.com/office/powerpoint/2010/main" val="2092608106"/>
      </p:ext>
    </p:extLst>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B75412A-40F5-4B7E-BCCE-0916C20BB77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435399A-E85B-44A7-BB52-B3AE77C4D7E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4DC75512-AA21-47EF-9896-BDF43AAC6BC3}"/>
              </a:ext>
            </a:extLst>
          </p:cNvPr>
          <p:cNvSpPr>
            <a:spLocks noGrp="1" noChangeArrowheads="1"/>
          </p:cNvSpPr>
          <p:nvPr>
            <p:ph type="sldNum" sz="quarter" idx="12"/>
          </p:nvPr>
        </p:nvSpPr>
        <p:spPr>
          <a:ln/>
        </p:spPr>
        <p:txBody>
          <a:bodyPr/>
          <a:lstStyle>
            <a:lvl1pPr>
              <a:defRPr/>
            </a:lvl1pPr>
          </a:lstStyle>
          <a:p>
            <a:pPr>
              <a:defRPr/>
            </a:pPr>
            <a:fld id="{FDB8FE60-0CA5-492F-BCCA-87C98553585C}" type="slidenum">
              <a:rPr lang="en-US" altLang="en-US"/>
              <a:pPr>
                <a:defRPr/>
              </a:pPr>
              <a:t>‹#›</a:t>
            </a:fld>
            <a:endParaRPr lang="en-US" altLang="en-US"/>
          </a:p>
        </p:txBody>
      </p:sp>
    </p:spTree>
    <p:extLst>
      <p:ext uri="{BB962C8B-B14F-4D97-AF65-F5344CB8AC3E}">
        <p14:creationId xmlns:p14="http://schemas.microsoft.com/office/powerpoint/2010/main" val="3700478334"/>
      </p:ext>
    </p:extLst>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0A1668A-4C65-474C-B114-7E14910E517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E878566B-C8B6-4F4F-B7C7-88EE141F283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B471126C-E080-469D-A699-D1023812D67F}"/>
              </a:ext>
            </a:extLst>
          </p:cNvPr>
          <p:cNvSpPr>
            <a:spLocks noGrp="1" noChangeArrowheads="1"/>
          </p:cNvSpPr>
          <p:nvPr>
            <p:ph type="sldNum" sz="quarter" idx="12"/>
          </p:nvPr>
        </p:nvSpPr>
        <p:spPr>
          <a:ln/>
        </p:spPr>
        <p:txBody>
          <a:bodyPr/>
          <a:lstStyle>
            <a:lvl1pPr>
              <a:defRPr/>
            </a:lvl1pPr>
          </a:lstStyle>
          <a:p>
            <a:pPr>
              <a:defRPr/>
            </a:pPr>
            <a:fld id="{C2E56854-6D22-47E1-AB4A-B913402FA19D}" type="slidenum">
              <a:rPr lang="en-US" altLang="en-US"/>
              <a:pPr>
                <a:defRPr/>
              </a:pPr>
              <a:t>‹#›</a:t>
            </a:fld>
            <a:endParaRPr lang="en-US" altLang="en-US"/>
          </a:p>
        </p:txBody>
      </p:sp>
    </p:spTree>
    <p:extLst>
      <p:ext uri="{BB962C8B-B14F-4D97-AF65-F5344CB8AC3E}">
        <p14:creationId xmlns:p14="http://schemas.microsoft.com/office/powerpoint/2010/main" val="3176655958"/>
      </p:ext>
    </p:extLst>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3ECABBC-6FE2-45E6-A967-A3F471A5113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87981975-D231-45FA-8A3B-D31B0E6FD4B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BCEE6F89-1AAF-4182-83B6-3DE5BE006BCD}"/>
              </a:ext>
            </a:extLst>
          </p:cNvPr>
          <p:cNvSpPr>
            <a:spLocks noGrp="1" noChangeArrowheads="1"/>
          </p:cNvSpPr>
          <p:nvPr>
            <p:ph type="sldNum" sz="quarter" idx="12"/>
          </p:nvPr>
        </p:nvSpPr>
        <p:spPr>
          <a:ln/>
        </p:spPr>
        <p:txBody>
          <a:bodyPr/>
          <a:lstStyle>
            <a:lvl1pPr>
              <a:defRPr/>
            </a:lvl1pPr>
          </a:lstStyle>
          <a:p>
            <a:pPr>
              <a:defRPr/>
            </a:pPr>
            <a:fld id="{32C01338-6A07-4635-901E-0C7CCF2980CA}" type="slidenum">
              <a:rPr lang="en-US" altLang="en-US"/>
              <a:pPr>
                <a:defRPr/>
              </a:pPr>
              <a:t>‹#›</a:t>
            </a:fld>
            <a:endParaRPr lang="en-US" altLang="en-US"/>
          </a:p>
        </p:txBody>
      </p:sp>
    </p:spTree>
    <p:extLst>
      <p:ext uri="{BB962C8B-B14F-4D97-AF65-F5344CB8AC3E}">
        <p14:creationId xmlns:p14="http://schemas.microsoft.com/office/powerpoint/2010/main" val="4076603805"/>
      </p:ext>
    </p:extLst>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D0B484D9-F35F-4148-A482-302F8027883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BB4A6E27-585E-43D2-AFB6-DA8E730ED3A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717E0ED8-1DDC-4073-8D2E-11116E6086AC}"/>
              </a:ext>
            </a:extLst>
          </p:cNvPr>
          <p:cNvSpPr>
            <a:spLocks noGrp="1" noChangeArrowheads="1"/>
          </p:cNvSpPr>
          <p:nvPr>
            <p:ph type="sldNum" sz="quarter" idx="12"/>
          </p:nvPr>
        </p:nvSpPr>
        <p:spPr>
          <a:ln/>
        </p:spPr>
        <p:txBody>
          <a:bodyPr/>
          <a:lstStyle>
            <a:lvl1pPr>
              <a:defRPr/>
            </a:lvl1pPr>
          </a:lstStyle>
          <a:p>
            <a:pPr>
              <a:defRPr/>
            </a:pPr>
            <a:fld id="{554C9E40-1496-489F-AB2A-7DDF710D11D2}" type="slidenum">
              <a:rPr lang="en-US" altLang="en-US"/>
              <a:pPr>
                <a:defRPr/>
              </a:pPr>
              <a:t>‹#›</a:t>
            </a:fld>
            <a:endParaRPr lang="en-US" altLang="en-US"/>
          </a:p>
        </p:txBody>
      </p:sp>
    </p:spTree>
    <p:extLst>
      <p:ext uri="{BB962C8B-B14F-4D97-AF65-F5344CB8AC3E}">
        <p14:creationId xmlns:p14="http://schemas.microsoft.com/office/powerpoint/2010/main" val="2621177111"/>
      </p:ext>
    </p:extLst>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2B6CD581-DAC0-4817-8876-9E0081DBD70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C375AE8E-AB83-499A-BD3E-657C11422D4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B209C939-F11D-45E0-B5DE-33588D1C911A}"/>
              </a:ext>
            </a:extLst>
          </p:cNvPr>
          <p:cNvSpPr>
            <a:spLocks noGrp="1" noChangeArrowheads="1"/>
          </p:cNvSpPr>
          <p:nvPr>
            <p:ph type="sldNum" sz="quarter" idx="12"/>
          </p:nvPr>
        </p:nvSpPr>
        <p:spPr>
          <a:ln/>
        </p:spPr>
        <p:txBody>
          <a:bodyPr/>
          <a:lstStyle>
            <a:lvl1pPr>
              <a:defRPr/>
            </a:lvl1pPr>
          </a:lstStyle>
          <a:p>
            <a:pPr>
              <a:defRPr/>
            </a:pPr>
            <a:fld id="{266F57E7-5E33-429C-BFCA-6839FE2868CE}" type="slidenum">
              <a:rPr lang="en-US" altLang="en-US"/>
              <a:pPr>
                <a:defRPr/>
              </a:pPr>
              <a:t>‹#›</a:t>
            </a:fld>
            <a:endParaRPr lang="en-US" altLang="en-US"/>
          </a:p>
        </p:txBody>
      </p:sp>
    </p:spTree>
    <p:extLst>
      <p:ext uri="{BB962C8B-B14F-4D97-AF65-F5344CB8AC3E}">
        <p14:creationId xmlns:p14="http://schemas.microsoft.com/office/powerpoint/2010/main" val="554510133"/>
      </p:ext>
    </p:extLst>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5F140A7F-9327-4C8A-A6D7-A5063CE20B9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AAAABAA8-C8BF-4BDF-8542-145297D4653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2A71D658-F8EA-47A1-ABDF-BE4EC330E4EF}"/>
              </a:ext>
            </a:extLst>
          </p:cNvPr>
          <p:cNvSpPr>
            <a:spLocks noGrp="1" noChangeArrowheads="1"/>
          </p:cNvSpPr>
          <p:nvPr>
            <p:ph type="sldNum" sz="quarter" idx="12"/>
          </p:nvPr>
        </p:nvSpPr>
        <p:spPr>
          <a:ln/>
        </p:spPr>
        <p:txBody>
          <a:bodyPr/>
          <a:lstStyle>
            <a:lvl1pPr>
              <a:defRPr/>
            </a:lvl1pPr>
          </a:lstStyle>
          <a:p>
            <a:pPr>
              <a:defRPr/>
            </a:pPr>
            <a:fld id="{877A6204-E1FB-474B-8B48-4E588DCC5AAD}" type="slidenum">
              <a:rPr lang="en-US" altLang="en-US"/>
              <a:pPr>
                <a:defRPr/>
              </a:pPr>
              <a:t>‹#›</a:t>
            </a:fld>
            <a:endParaRPr lang="en-US" altLang="en-US"/>
          </a:p>
        </p:txBody>
      </p:sp>
    </p:spTree>
    <p:extLst>
      <p:ext uri="{BB962C8B-B14F-4D97-AF65-F5344CB8AC3E}">
        <p14:creationId xmlns:p14="http://schemas.microsoft.com/office/powerpoint/2010/main" val="1147146962"/>
      </p:ext>
    </p:extLst>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2E51A6AB-858F-48CB-B5BD-FB06BB1B7A3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88784A3E-5C30-4917-B08F-9B80E379409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28644C87-CDEE-4306-A175-3BD12BC6A0AC}"/>
              </a:ext>
            </a:extLst>
          </p:cNvPr>
          <p:cNvSpPr>
            <a:spLocks noGrp="1" noChangeArrowheads="1"/>
          </p:cNvSpPr>
          <p:nvPr>
            <p:ph type="sldNum" sz="quarter" idx="12"/>
          </p:nvPr>
        </p:nvSpPr>
        <p:spPr>
          <a:ln/>
        </p:spPr>
        <p:txBody>
          <a:bodyPr/>
          <a:lstStyle>
            <a:lvl1pPr>
              <a:defRPr/>
            </a:lvl1pPr>
          </a:lstStyle>
          <a:p>
            <a:pPr>
              <a:defRPr/>
            </a:pPr>
            <a:fld id="{F6DA86A6-E57B-49B2-B3B0-04D6A5DA6E8E}" type="slidenum">
              <a:rPr lang="en-US" altLang="en-US"/>
              <a:pPr>
                <a:defRPr/>
              </a:pPr>
              <a:t>‹#›</a:t>
            </a:fld>
            <a:endParaRPr lang="en-US" altLang="en-US"/>
          </a:p>
        </p:txBody>
      </p:sp>
    </p:spTree>
    <p:extLst>
      <p:ext uri="{BB962C8B-B14F-4D97-AF65-F5344CB8AC3E}">
        <p14:creationId xmlns:p14="http://schemas.microsoft.com/office/powerpoint/2010/main" val="2729313839"/>
      </p:ext>
    </p:extLst>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086D1A4-D3DC-4387-AAC5-4A802B3A5CF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7473EF19-4BDF-48D9-9B8D-8658F8D5F26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2276B2D7-8881-4DFD-A141-F6559C209A19}"/>
              </a:ext>
            </a:extLst>
          </p:cNvPr>
          <p:cNvSpPr>
            <a:spLocks noGrp="1" noChangeArrowheads="1"/>
          </p:cNvSpPr>
          <p:nvPr>
            <p:ph type="sldNum" sz="quarter" idx="12"/>
          </p:nvPr>
        </p:nvSpPr>
        <p:spPr>
          <a:ln/>
        </p:spPr>
        <p:txBody>
          <a:bodyPr/>
          <a:lstStyle>
            <a:lvl1pPr>
              <a:defRPr/>
            </a:lvl1pPr>
          </a:lstStyle>
          <a:p>
            <a:pPr>
              <a:defRPr/>
            </a:pPr>
            <a:fld id="{5B139EDD-9ED1-425D-BABF-55B5B4B443D0}" type="slidenum">
              <a:rPr lang="en-US" altLang="en-US"/>
              <a:pPr>
                <a:defRPr/>
              </a:pPr>
              <a:t>‹#›</a:t>
            </a:fld>
            <a:endParaRPr lang="en-US" altLang="en-US"/>
          </a:p>
        </p:txBody>
      </p:sp>
    </p:spTree>
    <p:extLst>
      <p:ext uri="{BB962C8B-B14F-4D97-AF65-F5344CB8AC3E}">
        <p14:creationId xmlns:p14="http://schemas.microsoft.com/office/powerpoint/2010/main" val="4213625958"/>
      </p:ext>
    </p:extLst>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8CA157AC-745A-405D-A851-42A677EF8AE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2FFD2892-E29A-4333-BBB6-2A60D14B04D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1A8A0627-85EB-47AA-95F1-AF43917854A9}"/>
              </a:ext>
            </a:extLst>
          </p:cNvPr>
          <p:cNvSpPr>
            <a:spLocks noGrp="1" noChangeArrowheads="1"/>
          </p:cNvSpPr>
          <p:nvPr>
            <p:ph type="sldNum" sz="quarter" idx="12"/>
          </p:nvPr>
        </p:nvSpPr>
        <p:spPr>
          <a:ln/>
        </p:spPr>
        <p:txBody>
          <a:bodyPr/>
          <a:lstStyle>
            <a:lvl1pPr>
              <a:defRPr/>
            </a:lvl1pPr>
          </a:lstStyle>
          <a:p>
            <a:pPr>
              <a:defRPr/>
            </a:pPr>
            <a:fld id="{72022F1B-773D-4333-A861-9693B4140892}" type="slidenum">
              <a:rPr lang="en-US" altLang="en-US"/>
              <a:pPr>
                <a:defRPr/>
              </a:pPr>
              <a:t>‹#›</a:t>
            </a:fld>
            <a:endParaRPr lang="en-US" altLang="en-US"/>
          </a:p>
        </p:txBody>
      </p:sp>
    </p:spTree>
    <p:extLst>
      <p:ext uri="{BB962C8B-B14F-4D97-AF65-F5344CB8AC3E}">
        <p14:creationId xmlns:p14="http://schemas.microsoft.com/office/powerpoint/2010/main" val="16905831"/>
      </p:ext>
    </p:extLst>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AAD7D42D-C4F2-4478-AC8B-3EC6489EA78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66C5E551-2643-4A9C-B8FB-7D9BCC8743D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D63F487A-17CF-4EE1-ABAE-3C5A967145FF}"/>
              </a:ext>
            </a:extLst>
          </p:cNvPr>
          <p:cNvSpPr>
            <a:spLocks noGrp="1" noChangeArrowheads="1"/>
          </p:cNvSpPr>
          <p:nvPr>
            <p:ph type="sldNum" sz="quarter" idx="12"/>
          </p:nvPr>
        </p:nvSpPr>
        <p:spPr>
          <a:ln/>
        </p:spPr>
        <p:txBody>
          <a:bodyPr/>
          <a:lstStyle>
            <a:lvl1pPr>
              <a:defRPr/>
            </a:lvl1pPr>
          </a:lstStyle>
          <a:p>
            <a:pPr>
              <a:defRPr/>
            </a:pPr>
            <a:fld id="{D2E0119E-AD05-4FE3-9053-E27D571CF48F}" type="slidenum">
              <a:rPr lang="en-US" altLang="en-US"/>
              <a:pPr>
                <a:defRPr/>
              </a:pPr>
              <a:t>‹#›</a:t>
            </a:fld>
            <a:endParaRPr lang="en-US" altLang="en-US"/>
          </a:p>
        </p:txBody>
      </p:sp>
    </p:spTree>
    <p:extLst>
      <p:ext uri="{BB962C8B-B14F-4D97-AF65-F5344CB8AC3E}">
        <p14:creationId xmlns:p14="http://schemas.microsoft.com/office/powerpoint/2010/main" val="1876147565"/>
      </p:ext>
    </p:extLst>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0A31F2D-0334-4606-B4FF-64A6647ABBE9}"/>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C005BF7F-4E20-4D8C-8B45-82D0BA8071DE}"/>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4DB10243-8738-49A6-9E7E-BDCFF7E6C76F}"/>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a:lvl1pPr>
          </a:lstStyle>
          <a:p>
            <a:pPr>
              <a:defRPr/>
            </a:pPr>
            <a:endParaRPr lang="en-US" altLang="en-US"/>
          </a:p>
        </p:txBody>
      </p:sp>
      <p:sp>
        <p:nvSpPr>
          <p:cNvPr id="1029" name="Rectangle 5">
            <a:extLst>
              <a:ext uri="{FF2B5EF4-FFF2-40B4-BE49-F238E27FC236}">
                <a16:creationId xmlns:a16="http://schemas.microsoft.com/office/drawing/2014/main" id="{9321E687-3637-4C6C-AD83-F8F1566FDA37}"/>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a:lvl1pPr>
          </a:lstStyle>
          <a:p>
            <a:pPr>
              <a:defRPr/>
            </a:pPr>
            <a:endParaRPr lang="en-US" altLang="en-US"/>
          </a:p>
        </p:txBody>
      </p:sp>
      <p:sp>
        <p:nvSpPr>
          <p:cNvPr id="1030" name="Rectangle 6">
            <a:extLst>
              <a:ext uri="{FF2B5EF4-FFF2-40B4-BE49-F238E27FC236}">
                <a16:creationId xmlns:a16="http://schemas.microsoft.com/office/drawing/2014/main" id="{7B7540C1-A9D7-4693-8B0E-3CCB218D4846}"/>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mtClean="0"/>
            </a:lvl1pPr>
          </a:lstStyle>
          <a:p>
            <a:pPr>
              <a:defRPr/>
            </a:pPr>
            <a:fld id="{29D9BCE3-D6C4-4EAA-9708-5252BD2AFFC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random/>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3.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image" Target="../media/image4.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ext Box 6">
            <a:extLst>
              <a:ext uri="{FF2B5EF4-FFF2-40B4-BE49-F238E27FC236}">
                <a16:creationId xmlns:a16="http://schemas.microsoft.com/office/drawing/2014/main" id="{7F81E9BC-1E71-46F5-BCB0-18155AEEDFF1}"/>
              </a:ext>
            </a:extLst>
          </p:cNvPr>
          <p:cNvSpPr txBox="1">
            <a:spLocks noChangeArrowheads="1"/>
          </p:cNvSpPr>
          <p:nvPr/>
        </p:nvSpPr>
        <p:spPr bwMode="auto">
          <a:xfrm>
            <a:off x="762000" y="914400"/>
            <a:ext cx="7543800" cy="5121275"/>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FontTx/>
              <a:buNone/>
            </a:pPr>
            <a:r>
              <a:rPr lang="en-US" altLang="en-US" sz="6000" b="1"/>
              <a:t>Prediction</a:t>
            </a:r>
          </a:p>
          <a:p>
            <a:pPr algn="ctr">
              <a:spcBef>
                <a:spcPct val="50000"/>
              </a:spcBef>
              <a:buFontTx/>
              <a:buNone/>
            </a:pPr>
            <a:r>
              <a:rPr lang="en-US" altLang="en-US" sz="6000" b="1"/>
              <a:t>and</a:t>
            </a:r>
          </a:p>
          <a:p>
            <a:pPr algn="ctr">
              <a:spcBef>
                <a:spcPct val="50000"/>
              </a:spcBef>
              <a:buFontTx/>
              <a:buNone/>
            </a:pPr>
            <a:r>
              <a:rPr lang="en-US" altLang="en-US" sz="6000" b="1"/>
              <a:t>Resource</a:t>
            </a:r>
          </a:p>
          <a:p>
            <a:pPr algn="ctr">
              <a:spcBef>
                <a:spcPct val="50000"/>
              </a:spcBef>
              <a:buFontTx/>
              <a:buNone/>
            </a:pPr>
            <a:r>
              <a:rPr lang="en-US" altLang="en-US" sz="6000" b="1"/>
              <a:t>Allocation</a:t>
            </a:r>
            <a:endParaRPr lang="en-US" altLang="en-US" sz="2800"/>
          </a:p>
        </p:txBody>
      </p:sp>
      <p:sp>
        <p:nvSpPr>
          <p:cNvPr id="2051" name="Line 7">
            <a:extLst>
              <a:ext uri="{FF2B5EF4-FFF2-40B4-BE49-F238E27FC236}">
                <a16:creationId xmlns:a16="http://schemas.microsoft.com/office/drawing/2014/main" id="{6F0C308E-0827-4521-8B97-2FB80C769C93}"/>
              </a:ext>
            </a:extLst>
          </p:cNvPr>
          <p:cNvSpPr>
            <a:spLocks noChangeShapeType="1"/>
          </p:cNvSpPr>
          <p:nvPr/>
        </p:nvSpPr>
        <p:spPr bwMode="auto">
          <a:xfrm>
            <a:off x="1676400" y="6400800"/>
            <a:ext cx="5638800" cy="0"/>
          </a:xfrm>
          <a:prstGeom prst="line">
            <a:avLst/>
          </a:prstGeom>
          <a:noFill/>
          <a:ln w="76200" cmpd="tri">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a:extLst>
              <a:ext uri="{FF2B5EF4-FFF2-40B4-BE49-F238E27FC236}">
                <a16:creationId xmlns:a16="http://schemas.microsoft.com/office/drawing/2014/main" id="{B357C3C3-8F30-4131-BEB5-1EDF890204ED}"/>
              </a:ext>
            </a:extLst>
          </p:cNvPr>
          <p:cNvSpPr txBox="1">
            <a:spLocks noChangeArrowheads="1"/>
          </p:cNvSpPr>
          <p:nvPr/>
        </p:nvSpPr>
        <p:spPr bwMode="auto">
          <a:xfrm>
            <a:off x="1828800" y="76200"/>
            <a:ext cx="81534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4000" b="1">
                <a:solidFill>
                  <a:srgbClr val="006666"/>
                </a:solidFill>
              </a:rPr>
              <a:t>Most Likely Presidential Choice</a:t>
            </a:r>
            <a:endParaRPr lang="en-US" altLang="en-US" sz="4000"/>
          </a:p>
        </p:txBody>
      </p:sp>
      <p:graphicFrame>
        <p:nvGraphicFramePr>
          <p:cNvPr id="3075" name="Object 3">
            <a:extLst>
              <a:ext uri="{FF2B5EF4-FFF2-40B4-BE49-F238E27FC236}">
                <a16:creationId xmlns:a16="http://schemas.microsoft.com/office/drawing/2014/main" id="{ED16B20F-16B3-4E5B-8E09-679EAFDC8C00}"/>
              </a:ext>
            </a:extLst>
          </p:cNvPr>
          <p:cNvGraphicFramePr>
            <a:graphicFrameLocks noChangeAspect="1"/>
          </p:cNvGraphicFramePr>
          <p:nvPr/>
        </p:nvGraphicFramePr>
        <p:xfrm>
          <a:off x="2590800" y="730250"/>
          <a:ext cx="6091238" cy="2470150"/>
        </p:xfrm>
        <a:graphic>
          <a:graphicData uri="http://schemas.openxmlformats.org/presentationml/2006/ole">
            <mc:AlternateContent xmlns:mc="http://schemas.openxmlformats.org/markup-compatibility/2006">
              <mc:Choice xmlns:v="urn:schemas-microsoft-com:vml" Requires="v">
                <p:oleObj spid="_x0000_s3090" name="MS Org Chart" r:id="rId3" imgW="6098345" imgH="2475914" progId="OrgPlusWOPX.4">
                  <p:embed followColorScheme="full"/>
                </p:oleObj>
              </mc:Choice>
              <mc:Fallback>
                <p:oleObj name="MS Org Chart" r:id="rId3" imgW="6098345" imgH="2475914" progId="OrgPlusWOPX.4">
                  <p:embed followColorScheme="full"/>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730250"/>
                        <a:ext cx="6091238" cy="2470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076" name="Text Box 4">
            <a:extLst>
              <a:ext uri="{FF2B5EF4-FFF2-40B4-BE49-F238E27FC236}">
                <a16:creationId xmlns:a16="http://schemas.microsoft.com/office/drawing/2014/main" id="{69236FEE-5BF4-4BBB-95D3-A082187C3438}"/>
              </a:ext>
            </a:extLst>
          </p:cNvPr>
          <p:cNvSpPr txBox="1">
            <a:spLocks noChangeArrowheads="1"/>
          </p:cNvSpPr>
          <p:nvPr/>
        </p:nvSpPr>
        <p:spPr bwMode="auto">
          <a:xfrm>
            <a:off x="2286000" y="3733800"/>
            <a:ext cx="7543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000" b="1"/>
              <a:t>Party    	   Credibility	   Media	         International Standing</a:t>
            </a:r>
            <a:endParaRPr lang="en-US" altLang="en-US" sz="2400"/>
          </a:p>
        </p:txBody>
      </p:sp>
      <p:sp>
        <p:nvSpPr>
          <p:cNvPr id="3077" name="Text Box 5">
            <a:extLst>
              <a:ext uri="{FF2B5EF4-FFF2-40B4-BE49-F238E27FC236}">
                <a16:creationId xmlns:a16="http://schemas.microsoft.com/office/drawing/2014/main" id="{61BF6212-4C2D-45D9-ACE3-0FBB58DF3909}"/>
              </a:ext>
            </a:extLst>
          </p:cNvPr>
          <p:cNvSpPr txBox="1">
            <a:spLocks noChangeArrowheads="1"/>
          </p:cNvSpPr>
          <p:nvPr/>
        </p:nvSpPr>
        <p:spPr bwMode="auto">
          <a:xfrm>
            <a:off x="2286000" y="4648200"/>
            <a:ext cx="7086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000" b="1"/>
              <a:t>Energy         Economy         Foreign         Social           Nat. 			    	   Affairs          Order	 Defense</a:t>
            </a:r>
          </a:p>
        </p:txBody>
      </p:sp>
      <p:sp>
        <p:nvSpPr>
          <p:cNvPr id="3078" name="Text Box 6">
            <a:extLst>
              <a:ext uri="{FF2B5EF4-FFF2-40B4-BE49-F238E27FC236}">
                <a16:creationId xmlns:a16="http://schemas.microsoft.com/office/drawing/2014/main" id="{32F2BADE-4A4D-42D9-8B48-4F0BB3F8AA05}"/>
              </a:ext>
            </a:extLst>
          </p:cNvPr>
          <p:cNvSpPr txBox="1">
            <a:spLocks noChangeArrowheads="1"/>
          </p:cNvSpPr>
          <p:nvPr/>
        </p:nvSpPr>
        <p:spPr bwMode="auto">
          <a:xfrm>
            <a:off x="609600" y="5867400"/>
            <a:ext cx="7620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000"/>
              <a:t>                                  Reagan - Bush			Carter - Mondale</a:t>
            </a:r>
          </a:p>
        </p:txBody>
      </p:sp>
      <p:sp>
        <p:nvSpPr>
          <p:cNvPr id="3079" name="Text Box 7">
            <a:extLst>
              <a:ext uri="{FF2B5EF4-FFF2-40B4-BE49-F238E27FC236}">
                <a16:creationId xmlns:a16="http://schemas.microsoft.com/office/drawing/2014/main" id="{BE6904FF-FAEB-4AC1-B145-E0A4BBB755D7}"/>
              </a:ext>
            </a:extLst>
          </p:cNvPr>
          <p:cNvSpPr txBox="1">
            <a:spLocks noChangeArrowheads="1"/>
          </p:cNvSpPr>
          <p:nvPr/>
        </p:nvSpPr>
        <p:spPr bwMode="auto">
          <a:xfrm>
            <a:off x="0" y="3657600"/>
            <a:ext cx="1600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800" b="1"/>
              <a:t>Clusters</a:t>
            </a:r>
            <a:endParaRPr lang="en-US" altLang="en-US" sz="2800"/>
          </a:p>
        </p:txBody>
      </p:sp>
      <p:sp>
        <p:nvSpPr>
          <p:cNvPr id="3080" name="Rectangle 8">
            <a:extLst>
              <a:ext uri="{FF2B5EF4-FFF2-40B4-BE49-F238E27FC236}">
                <a16:creationId xmlns:a16="http://schemas.microsoft.com/office/drawing/2014/main" id="{ABA012FD-32E0-4505-91A1-FAA45B796237}"/>
              </a:ext>
            </a:extLst>
          </p:cNvPr>
          <p:cNvSpPr>
            <a:spLocks noChangeArrowheads="1"/>
          </p:cNvSpPr>
          <p:nvPr/>
        </p:nvSpPr>
        <p:spPr bwMode="auto">
          <a:xfrm>
            <a:off x="0" y="3581400"/>
            <a:ext cx="1524000" cy="68580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US" altLang="en-US" sz="1400"/>
          </a:p>
        </p:txBody>
      </p:sp>
      <p:sp>
        <p:nvSpPr>
          <p:cNvPr id="3081" name="Text Box 9">
            <a:extLst>
              <a:ext uri="{FF2B5EF4-FFF2-40B4-BE49-F238E27FC236}">
                <a16:creationId xmlns:a16="http://schemas.microsoft.com/office/drawing/2014/main" id="{516345A1-76E6-4AE6-A000-04ADAA039C65}"/>
              </a:ext>
            </a:extLst>
          </p:cNvPr>
          <p:cNvSpPr txBox="1">
            <a:spLocks noChangeArrowheads="1"/>
          </p:cNvSpPr>
          <p:nvPr/>
        </p:nvSpPr>
        <p:spPr bwMode="auto">
          <a:xfrm>
            <a:off x="0" y="4724400"/>
            <a:ext cx="1524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800"/>
              <a:t>  Issues</a:t>
            </a:r>
          </a:p>
        </p:txBody>
      </p:sp>
      <p:sp>
        <p:nvSpPr>
          <p:cNvPr id="3082" name="Rectangle 10">
            <a:extLst>
              <a:ext uri="{FF2B5EF4-FFF2-40B4-BE49-F238E27FC236}">
                <a16:creationId xmlns:a16="http://schemas.microsoft.com/office/drawing/2014/main" id="{3CEB2D32-7791-496F-9751-A04CD175F561}"/>
              </a:ext>
            </a:extLst>
          </p:cNvPr>
          <p:cNvSpPr>
            <a:spLocks noChangeArrowheads="1"/>
          </p:cNvSpPr>
          <p:nvPr/>
        </p:nvSpPr>
        <p:spPr bwMode="auto">
          <a:xfrm>
            <a:off x="0" y="4648200"/>
            <a:ext cx="1524000" cy="68580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US" altLang="en-US" sz="1400"/>
          </a:p>
        </p:txBody>
      </p:sp>
      <p:sp>
        <p:nvSpPr>
          <p:cNvPr id="3083" name="Text Box 11">
            <a:extLst>
              <a:ext uri="{FF2B5EF4-FFF2-40B4-BE49-F238E27FC236}">
                <a16:creationId xmlns:a16="http://schemas.microsoft.com/office/drawing/2014/main" id="{5760FBC3-AD08-4885-97A9-61F109453428}"/>
              </a:ext>
            </a:extLst>
          </p:cNvPr>
          <p:cNvSpPr txBox="1">
            <a:spLocks noChangeArrowheads="1"/>
          </p:cNvSpPr>
          <p:nvPr/>
        </p:nvSpPr>
        <p:spPr bwMode="auto">
          <a:xfrm>
            <a:off x="0" y="5867400"/>
            <a:ext cx="1905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800"/>
              <a:t>Candidates</a:t>
            </a:r>
          </a:p>
        </p:txBody>
      </p:sp>
      <p:sp>
        <p:nvSpPr>
          <p:cNvPr id="3084" name="Rectangle 12">
            <a:extLst>
              <a:ext uri="{FF2B5EF4-FFF2-40B4-BE49-F238E27FC236}">
                <a16:creationId xmlns:a16="http://schemas.microsoft.com/office/drawing/2014/main" id="{896A4734-9537-41C9-BF00-F1ED424BECB2}"/>
              </a:ext>
            </a:extLst>
          </p:cNvPr>
          <p:cNvSpPr>
            <a:spLocks noChangeArrowheads="1"/>
          </p:cNvSpPr>
          <p:nvPr/>
        </p:nvSpPr>
        <p:spPr bwMode="auto">
          <a:xfrm>
            <a:off x="0" y="5791200"/>
            <a:ext cx="1981200" cy="76200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US" altLang="en-US" sz="1400"/>
          </a:p>
        </p:txBody>
      </p:sp>
      <p:sp>
        <p:nvSpPr>
          <p:cNvPr id="3085" name="Text Box 13">
            <a:extLst>
              <a:ext uri="{FF2B5EF4-FFF2-40B4-BE49-F238E27FC236}">
                <a16:creationId xmlns:a16="http://schemas.microsoft.com/office/drawing/2014/main" id="{8EC82229-BA48-4A11-A136-7A825DE2C7DA}"/>
              </a:ext>
            </a:extLst>
          </p:cNvPr>
          <p:cNvSpPr txBox="1">
            <a:spLocks noChangeArrowheads="1"/>
          </p:cNvSpPr>
          <p:nvPr/>
        </p:nvSpPr>
        <p:spPr bwMode="auto">
          <a:xfrm>
            <a:off x="0" y="1447800"/>
            <a:ext cx="13716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800"/>
              <a:t> Sub-      criteria</a:t>
            </a:r>
          </a:p>
        </p:txBody>
      </p:sp>
      <p:sp>
        <p:nvSpPr>
          <p:cNvPr id="3086" name="Rectangle 14">
            <a:extLst>
              <a:ext uri="{FF2B5EF4-FFF2-40B4-BE49-F238E27FC236}">
                <a16:creationId xmlns:a16="http://schemas.microsoft.com/office/drawing/2014/main" id="{067704DF-48A7-4775-A9EE-E648C1AAF17A}"/>
              </a:ext>
            </a:extLst>
          </p:cNvPr>
          <p:cNvSpPr>
            <a:spLocks noChangeArrowheads="1"/>
          </p:cNvSpPr>
          <p:nvPr/>
        </p:nvSpPr>
        <p:spPr bwMode="auto">
          <a:xfrm>
            <a:off x="0" y="1524000"/>
            <a:ext cx="1524000" cy="83820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US" altLang="en-US" sz="1400"/>
          </a:p>
        </p:txBody>
      </p:sp>
      <p:sp>
        <p:nvSpPr>
          <p:cNvPr id="3087" name="Text Box 15">
            <a:extLst>
              <a:ext uri="{FF2B5EF4-FFF2-40B4-BE49-F238E27FC236}">
                <a16:creationId xmlns:a16="http://schemas.microsoft.com/office/drawing/2014/main" id="{EBCC4053-FB51-4FD6-9458-693D2661331A}"/>
              </a:ext>
            </a:extLst>
          </p:cNvPr>
          <p:cNvSpPr txBox="1">
            <a:spLocks noChangeArrowheads="1"/>
          </p:cNvSpPr>
          <p:nvPr/>
        </p:nvSpPr>
        <p:spPr bwMode="auto">
          <a:xfrm>
            <a:off x="304800" y="228600"/>
            <a:ext cx="1676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800"/>
              <a:t>Goal</a:t>
            </a:r>
          </a:p>
        </p:txBody>
      </p:sp>
      <p:sp>
        <p:nvSpPr>
          <p:cNvPr id="3088" name="Rectangle 16">
            <a:extLst>
              <a:ext uri="{FF2B5EF4-FFF2-40B4-BE49-F238E27FC236}">
                <a16:creationId xmlns:a16="http://schemas.microsoft.com/office/drawing/2014/main" id="{81B95424-64F3-4A57-B0E4-41613FBF693B}"/>
              </a:ext>
            </a:extLst>
          </p:cNvPr>
          <p:cNvSpPr>
            <a:spLocks noChangeArrowheads="1"/>
          </p:cNvSpPr>
          <p:nvPr/>
        </p:nvSpPr>
        <p:spPr bwMode="auto">
          <a:xfrm>
            <a:off x="0" y="152400"/>
            <a:ext cx="1524000" cy="68580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US" altLang="en-US" sz="1400"/>
          </a:p>
        </p:txBody>
      </p:sp>
    </p:spTree>
  </p:cSld>
  <p:clrMapOvr>
    <a:masterClrMapping/>
  </p:clrMapOvr>
  <p:transition>
    <p:rand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a:extLst>
              <a:ext uri="{FF2B5EF4-FFF2-40B4-BE49-F238E27FC236}">
                <a16:creationId xmlns:a16="http://schemas.microsoft.com/office/drawing/2014/main" id="{BF4376CD-83D1-4ABA-829F-25BC10CA3692}"/>
              </a:ext>
            </a:extLst>
          </p:cNvPr>
          <p:cNvSpPr txBox="1">
            <a:spLocks noChangeArrowheads="1"/>
          </p:cNvSpPr>
          <p:nvPr/>
        </p:nvSpPr>
        <p:spPr bwMode="auto">
          <a:xfrm>
            <a:off x="228600" y="220663"/>
            <a:ext cx="8915400" cy="7062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lnSpc>
                <a:spcPct val="50000"/>
              </a:lnSpc>
              <a:spcBef>
                <a:spcPct val="50000"/>
              </a:spcBef>
              <a:buFontTx/>
              <a:buNone/>
            </a:pPr>
            <a:r>
              <a:rPr lang="en-US" altLang="en-US" sz="1600" b="1">
                <a:solidFill>
                  <a:srgbClr val="006666"/>
                </a:solidFill>
              </a:rPr>
              <a:t>CARTER VS. REAGAN 1980</a:t>
            </a:r>
            <a:endParaRPr lang="en-US" altLang="en-US" sz="1200"/>
          </a:p>
          <a:p>
            <a:pPr>
              <a:lnSpc>
                <a:spcPct val="50000"/>
              </a:lnSpc>
              <a:spcBef>
                <a:spcPct val="50000"/>
              </a:spcBef>
              <a:buFontTx/>
              <a:buNone/>
            </a:pPr>
            <a:r>
              <a:rPr lang="en-US" altLang="en-US" sz="1400" b="1"/>
              <a:t>Priorities of Criteria</a:t>
            </a:r>
            <a:endParaRPr lang="en-US" altLang="en-US" sz="1200" b="1"/>
          </a:p>
          <a:p>
            <a:pPr>
              <a:lnSpc>
                <a:spcPct val="50000"/>
              </a:lnSpc>
              <a:spcBef>
                <a:spcPct val="50000"/>
              </a:spcBef>
              <a:buFontTx/>
              <a:buNone/>
            </a:pPr>
            <a:r>
              <a:rPr lang="en-US" altLang="en-US" sz="1200" b="1"/>
              <a:t>	</a:t>
            </a:r>
            <a:r>
              <a:rPr lang="en-US" altLang="en-US" sz="1200" b="1" i="1"/>
              <a:t>Election 1980		Personality	  Politics	Aptitude	Physical	Priorities</a:t>
            </a:r>
            <a:r>
              <a:rPr lang="en-US" altLang="en-US" sz="1200"/>
              <a:t>	</a:t>
            </a:r>
          </a:p>
          <a:p>
            <a:pPr>
              <a:lnSpc>
                <a:spcPct val="50000"/>
              </a:lnSpc>
              <a:spcBef>
                <a:spcPct val="50000"/>
              </a:spcBef>
              <a:buFontTx/>
              <a:buNone/>
            </a:pPr>
            <a:r>
              <a:rPr lang="en-US" altLang="en-US" sz="1200"/>
              <a:t>	Personality		1	1/5	1/5	3	.088</a:t>
            </a:r>
          </a:p>
          <a:p>
            <a:pPr>
              <a:lnSpc>
                <a:spcPct val="50000"/>
              </a:lnSpc>
              <a:spcBef>
                <a:spcPct val="50000"/>
              </a:spcBef>
              <a:buFontTx/>
              <a:buNone/>
            </a:pPr>
            <a:r>
              <a:rPr lang="en-US" altLang="en-US" sz="1200"/>
              <a:t>	Politics		5	 1	 5	9	</a:t>
            </a:r>
            <a:r>
              <a:rPr lang="en-US" altLang="en-US" sz="1200">
                <a:solidFill>
                  <a:schemeClr val="accent2"/>
                </a:solidFill>
              </a:rPr>
              <a:t>.619</a:t>
            </a:r>
            <a:endParaRPr lang="en-US" altLang="en-US" sz="1200"/>
          </a:p>
          <a:p>
            <a:pPr>
              <a:lnSpc>
                <a:spcPct val="50000"/>
              </a:lnSpc>
              <a:spcBef>
                <a:spcPct val="50000"/>
              </a:spcBef>
              <a:buFontTx/>
              <a:buNone/>
            </a:pPr>
            <a:r>
              <a:rPr lang="en-US" altLang="en-US" sz="1200"/>
              <a:t>	Professional Aptitude	7	1/9	1	7	.253</a:t>
            </a:r>
          </a:p>
          <a:p>
            <a:pPr>
              <a:lnSpc>
                <a:spcPct val="50000"/>
              </a:lnSpc>
              <a:spcBef>
                <a:spcPct val="50000"/>
              </a:spcBef>
              <a:buFontTx/>
              <a:buNone/>
            </a:pPr>
            <a:r>
              <a:rPr lang="en-US" altLang="en-US" sz="1200"/>
              <a:t>	Physical		1/3	1/9	1/7	1	.040</a:t>
            </a:r>
          </a:p>
          <a:p>
            <a:pPr>
              <a:lnSpc>
                <a:spcPct val="50000"/>
              </a:lnSpc>
              <a:spcBef>
                <a:spcPct val="50000"/>
              </a:spcBef>
              <a:buFontTx/>
              <a:buNone/>
            </a:pPr>
            <a:endParaRPr lang="en-US" altLang="en-US" sz="1200" b="1"/>
          </a:p>
          <a:p>
            <a:pPr>
              <a:lnSpc>
                <a:spcPct val="50000"/>
              </a:lnSpc>
              <a:spcBef>
                <a:spcPct val="50000"/>
              </a:spcBef>
              <a:buFontTx/>
              <a:buNone/>
            </a:pPr>
            <a:r>
              <a:rPr lang="en-US" altLang="en-US" sz="1200" b="1"/>
              <a:t>Local Priorities of the factors which define the criteria </a:t>
            </a:r>
            <a:r>
              <a:rPr lang="en-US" altLang="en-US" sz="1400"/>
              <a:t>(*the “normalized by cluster” priorities in SuperDecisions software)</a:t>
            </a:r>
            <a:r>
              <a:rPr lang="en-US" altLang="en-US" sz="1200" b="1"/>
              <a:t>	</a:t>
            </a:r>
          </a:p>
          <a:p>
            <a:pPr>
              <a:lnSpc>
                <a:spcPct val="50000"/>
              </a:lnSpc>
              <a:spcBef>
                <a:spcPct val="50000"/>
              </a:spcBef>
              <a:buFontTx/>
              <a:buNone/>
            </a:pPr>
            <a:r>
              <a:rPr lang="en-US" altLang="en-US" sz="1200" b="1" i="1"/>
              <a:t>Personality	       Reg.  Charisma   Med      App    Prior.	    Politics	     Int. St.    Party     Reg.     Mate     Mon     Priorities</a:t>
            </a:r>
            <a:r>
              <a:rPr lang="en-US" altLang="en-US" sz="1200"/>
              <a:t>	</a:t>
            </a:r>
          </a:p>
          <a:p>
            <a:pPr>
              <a:lnSpc>
                <a:spcPct val="50000"/>
              </a:lnSpc>
              <a:spcBef>
                <a:spcPct val="50000"/>
              </a:spcBef>
              <a:buFontTx/>
              <a:buNone/>
            </a:pPr>
            <a:r>
              <a:rPr lang="en-US" altLang="en-US" sz="1200"/>
              <a:t>Region of Origin     1          1/7          1/5         1/2       .06	 Int’l Standing          1          1/4         7         1/4        1/3         .11</a:t>
            </a:r>
          </a:p>
          <a:p>
            <a:pPr>
              <a:lnSpc>
                <a:spcPct val="50000"/>
              </a:lnSpc>
              <a:spcBef>
                <a:spcPct val="50000"/>
              </a:spcBef>
              <a:buFontTx/>
              <a:buNone/>
            </a:pPr>
            <a:r>
              <a:rPr lang="en-US" altLang="en-US" sz="1200"/>
              <a:t>Charisma	        7            1           1/2          3         .32       Party                        4           1          9           2           1           .34</a:t>
            </a:r>
          </a:p>
          <a:p>
            <a:pPr>
              <a:lnSpc>
                <a:spcPct val="50000"/>
              </a:lnSpc>
              <a:spcBef>
                <a:spcPct val="50000"/>
              </a:spcBef>
              <a:buFontTx/>
              <a:buNone/>
            </a:pPr>
            <a:r>
              <a:rPr lang="en-US" altLang="en-US" sz="1200"/>
              <a:t>Media Relat.           5            2             1            7        .52       Religion                 1/7        1/9         1          1/7       1/6         .03</a:t>
            </a:r>
          </a:p>
          <a:p>
            <a:pPr>
              <a:lnSpc>
                <a:spcPct val="50000"/>
              </a:lnSpc>
              <a:spcBef>
                <a:spcPct val="50000"/>
              </a:spcBef>
              <a:buFontTx/>
              <a:buNone/>
            </a:pPr>
            <a:r>
              <a:rPr lang="en-US" altLang="en-US" sz="1200"/>
              <a:t>Appearance             2          1/3         1/7           1        .10       Running Mate          4         1/2         7           1         1/2         .22    </a:t>
            </a:r>
          </a:p>
          <a:p>
            <a:pPr>
              <a:lnSpc>
                <a:spcPct val="50000"/>
              </a:lnSpc>
              <a:spcBef>
                <a:spcPct val="50000"/>
              </a:spcBef>
              <a:buFontTx/>
              <a:buNone/>
            </a:pPr>
            <a:r>
              <a:rPr lang="en-US" altLang="en-US" sz="1200"/>
              <a:t>				Money	         3           1           6           2           1          .30</a:t>
            </a:r>
          </a:p>
          <a:p>
            <a:pPr>
              <a:lnSpc>
                <a:spcPct val="50000"/>
              </a:lnSpc>
              <a:spcBef>
                <a:spcPct val="50000"/>
              </a:spcBef>
              <a:buFontTx/>
              <a:buNone/>
            </a:pPr>
            <a:endParaRPr lang="en-US" altLang="en-US" sz="1200"/>
          </a:p>
          <a:p>
            <a:pPr>
              <a:lnSpc>
                <a:spcPct val="50000"/>
              </a:lnSpc>
              <a:spcBef>
                <a:spcPct val="50000"/>
              </a:spcBef>
              <a:buFontTx/>
              <a:buNone/>
            </a:pPr>
            <a:r>
              <a:rPr lang="en-US" altLang="en-US" sz="1200"/>
              <a:t>	</a:t>
            </a:r>
            <a:r>
              <a:rPr lang="en-US" altLang="en-US" sz="1200" b="1" i="1"/>
              <a:t>Professional Aptitude	Exp.     Comp.     Cred.     Lead     Prior. 	Physical        Age   P. Appear.    Priorities</a:t>
            </a:r>
          </a:p>
          <a:p>
            <a:pPr>
              <a:lnSpc>
                <a:spcPct val="50000"/>
              </a:lnSpc>
              <a:spcBef>
                <a:spcPct val="50000"/>
              </a:spcBef>
              <a:buFontTx/>
              <a:buNone/>
            </a:pPr>
            <a:r>
              <a:rPr lang="en-US" altLang="en-US" sz="1200"/>
              <a:t>	Experience		1          1/3            1/5        1/2        .06   </a:t>
            </a:r>
          </a:p>
          <a:p>
            <a:pPr>
              <a:lnSpc>
                <a:spcPct val="50000"/>
              </a:lnSpc>
              <a:spcBef>
                <a:spcPct val="50000"/>
              </a:spcBef>
              <a:buFontTx/>
              <a:buNone/>
            </a:pPr>
            <a:r>
              <a:rPr lang="en-US" altLang="en-US" sz="1200"/>
              <a:t>	Competence		3            1             1/5        1/3        .12            Age                 1         1/5          .17</a:t>
            </a:r>
          </a:p>
          <a:p>
            <a:pPr>
              <a:lnSpc>
                <a:spcPct val="50000"/>
              </a:lnSpc>
              <a:spcBef>
                <a:spcPct val="50000"/>
              </a:spcBef>
              <a:buFontTx/>
              <a:buNone/>
            </a:pPr>
            <a:r>
              <a:rPr lang="en-US" altLang="en-US" sz="1200"/>
              <a:t>	Credibility		5            5               1           3         .54            Phys.Appear.   5          1            .83</a:t>
            </a:r>
          </a:p>
          <a:p>
            <a:pPr>
              <a:lnSpc>
                <a:spcPct val="50000"/>
              </a:lnSpc>
              <a:spcBef>
                <a:spcPct val="50000"/>
              </a:spcBef>
              <a:buFontTx/>
              <a:buNone/>
            </a:pPr>
            <a:r>
              <a:rPr lang="en-US" altLang="en-US" sz="1200"/>
              <a:t>	Leadership		6            3             1/3         1/3       .28</a:t>
            </a:r>
          </a:p>
          <a:p>
            <a:pPr>
              <a:lnSpc>
                <a:spcPct val="50000"/>
              </a:lnSpc>
              <a:spcBef>
                <a:spcPct val="50000"/>
              </a:spcBef>
              <a:buFontTx/>
              <a:buNone/>
            </a:pPr>
            <a:endParaRPr lang="en-US" altLang="en-US" sz="1200"/>
          </a:p>
          <a:p>
            <a:pPr>
              <a:lnSpc>
                <a:spcPct val="50000"/>
              </a:lnSpc>
              <a:spcBef>
                <a:spcPct val="50000"/>
              </a:spcBef>
              <a:buFontTx/>
              <a:buNone/>
            </a:pPr>
            <a:r>
              <a:rPr lang="en-US" altLang="en-US" sz="1200" b="1"/>
              <a:t>Global priorities of the factors (Priorities of Criteria x Local priorities) </a:t>
            </a:r>
            <a:r>
              <a:rPr lang="en-US" altLang="en-US" sz="1200"/>
              <a:t>(*Not the same as the Limiting Priorities in SD software which sum to 1.0)</a:t>
            </a:r>
          </a:p>
          <a:p>
            <a:pPr>
              <a:lnSpc>
                <a:spcPct val="50000"/>
              </a:lnSpc>
              <a:spcBef>
                <a:spcPct val="50000"/>
              </a:spcBef>
              <a:buFontTx/>
              <a:buNone/>
            </a:pPr>
            <a:r>
              <a:rPr lang="en-US" altLang="en-US" sz="1100" b="1"/>
              <a:t>   (1)           (2)           (3)       (4)         (5)     (6)       (7)            (8)          (9)       (10)        (11)         (12)          (13)          (14)   </a:t>
            </a:r>
          </a:p>
          <a:p>
            <a:pPr>
              <a:lnSpc>
                <a:spcPct val="50000"/>
              </a:lnSpc>
              <a:spcBef>
                <a:spcPct val="50000"/>
              </a:spcBef>
              <a:buFontTx/>
              <a:buNone/>
            </a:pPr>
            <a:r>
              <a:rPr lang="en-US" altLang="en-US" sz="1100"/>
              <a:t>Region  Charisma  Media  Appear.  Int.St.  Pty.  Religion  Running  Money  Exper.  Compet.  Credible  Leadership  Age</a:t>
            </a:r>
          </a:p>
          <a:p>
            <a:pPr>
              <a:lnSpc>
                <a:spcPct val="50000"/>
              </a:lnSpc>
              <a:spcBef>
                <a:spcPct val="50000"/>
              </a:spcBef>
              <a:buFontTx/>
              <a:buNone/>
            </a:pPr>
            <a:r>
              <a:rPr lang="en-US" altLang="en-US" sz="1100"/>
              <a:t>.005         .025        .041      .040       .065    .206   .019         .136        .183      .016       .032         .148        .076            .006</a:t>
            </a:r>
          </a:p>
          <a:p>
            <a:pPr>
              <a:lnSpc>
                <a:spcPct val="50000"/>
              </a:lnSpc>
              <a:spcBef>
                <a:spcPct val="50000"/>
              </a:spcBef>
              <a:buFontTx/>
              <a:buNone/>
            </a:pPr>
            <a:r>
              <a:rPr lang="en-US" altLang="en-US" sz="1100" b="1"/>
              <a:t>(15)</a:t>
            </a:r>
          </a:p>
          <a:p>
            <a:pPr>
              <a:lnSpc>
                <a:spcPct val="50000"/>
              </a:lnSpc>
              <a:spcBef>
                <a:spcPct val="50000"/>
              </a:spcBef>
              <a:buFontTx/>
              <a:buNone/>
            </a:pPr>
            <a:r>
              <a:rPr lang="en-US" altLang="en-US" sz="1100"/>
              <a:t>Phys. Appear.</a:t>
            </a:r>
          </a:p>
          <a:p>
            <a:pPr>
              <a:lnSpc>
                <a:spcPct val="50000"/>
              </a:lnSpc>
              <a:spcBef>
                <a:spcPct val="50000"/>
              </a:spcBef>
              <a:buFontTx/>
              <a:buNone/>
            </a:pPr>
            <a:r>
              <a:rPr lang="en-US" altLang="en-US" sz="1100"/>
              <a:t>.033</a:t>
            </a:r>
          </a:p>
          <a:p>
            <a:pPr>
              <a:lnSpc>
                <a:spcPct val="50000"/>
              </a:lnSpc>
              <a:spcBef>
                <a:spcPct val="50000"/>
              </a:spcBef>
              <a:buFontTx/>
              <a:buNone/>
            </a:pPr>
            <a:endParaRPr lang="en-US" altLang="en-US" sz="1400"/>
          </a:p>
          <a:p>
            <a:pPr>
              <a:lnSpc>
                <a:spcPct val="50000"/>
              </a:lnSpc>
              <a:spcBef>
                <a:spcPct val="50000"/>
              </a:spcBef>
              <a:buFontTx/>
              <a:buNone/>
            </a:pPr>
            <a:r>
              <a:rPr lang="en-US" altLang="en-US" sz="1400" b="1"/>
              <a:t>We combined the priorities of some of the factors into the four factors as shown below and normalized</a:t>
            </a:r>
            <a:r>
              <a:rPr lang="en-US" altLang="en-US" sz="1400"/>
              <a:t>	</a:t>
            </a:r>
          </a:p>
          <a:p>
            <a:pPr>
              <a:lnSpc>
                <a:spcPct val="50000"/>
              </a:lnSpc>
              <a:spcBef>
                <a:spcPct val="50000"/>
              </a:spcBef>
              <a:buFontTx/>
              <a:buNone/>
            </a:pPr>
            <a:r>
              <a:rPr lang="en-US" altLang="en-US" sz="1400"/>
              <a:t>Cluster        Party        Credibility     Media     Int. Standing		</a:t>
            </a:r>
          </a:p>
          <a:p>
            <a:pPr>
              <a:lnSpc>
                <a:spcPct val="50000"/>
              </a:lnSpc>
              <a:spcBef>
                <a:spcPct val="50000"/>
              </a:spcBef>
              <a:buFontTx/>
              <a:buNone/>
            </a:pPr>
            <a:r>
              <a:rPr lang="en-US" altLang="en-US" sz="1400"/>
              <a:t>Members    (6)(8)(9)    (12)(13)        (3)(4)      (5)(11)		</a:t>
            </a:r>
          </a:p>
          <a:p>
            <a:pPr>
              <a:lnSpc>
                <a:spcPct val="50000"/>
              </a:lnSpc>
              <a:spcBef>
                <a:spcPct val="50000"/>
              </a:spcBef>
              <a:buFontTx/>
              <a:buNone/>
            </a:pPr>
            <a:r>
              <a:rPr lang="en-US" altLang="en-US" sz="1400" b="1"/>
              <a:t>Total Priorities:</a:t>
            </a:r>
          </a:p>
          <a:p>
            <a:pPr>
              <a:lnSpc>
                <a:spcPct val="50000"/>
              </a:lnSpc>
              <a:spcBef>
                <a:spcPct val="50000"/>
              </a:spcBef>
              <a:buFontTx/>
              <a:buNone/>
            </a:pPr>
            <a:r>
              <a:rPr lang="en-US" altLang="en-US" sz="1400"/>
              <a:t>Normalized for     .57          .25	.09          .10</a:t>
            </a:r>
          </a:p>
          <a:p>
            <a:pPr>
              <a:lnSpc>
                <a:spcPct val="50000"/>
              </a:lnSpc>
              <a:spcBef>
                <a:spcPct val="50000"/>
              </a:spcBef>
              <a:buFontTx/>
              <a:buNone/>
            </a:pPr>
            <a:r>
              <a:rPr lang="en-US" altLang="en-US" sz="1400"/>
              <a:t>Factors included</a:t>
            </a:r>
          </a:p>
        </p:txBody>
      </p:sp>
      <p:sp>
        <p:nvSpPr>
          <p:cNvPr id="4099" name="Line 3">
            <a:extLst>
              <a:ext uri="{FF2B5EF4-FFF2-40B4-BE49-F238E27FC236}">
                <a16:creationId xmlns:a16="http://schemas.microsoft.com/office/drawing/2014/main" id="{38E009FF-A947-46F2-A118-4FD54F58DD92}"/>
              </a:ext>
            </a:extLst>
          </p:cNvPr>
          <p:cNvSpPr>
            <a:spLocks noChangeShapeType="1"/>
          </p:cNvSpPr>
          <p:nvPr/>
        </p:nvSpPr>
        <p:spPr bwMode="auto">
          <a:xfrm>
            <a:off x="1219200" y="762000"/>
            <a:ext cx="6248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0" name="Line 4">
            <a:extLst>
              <a:ext uri="{FF2B5EF4-FFF2-40B4-BE49-F238E27FC236}">
                <a16:creationId xmlns:a16="http://schemas.microsoft.com/office/drawing/2014/main" id="{477EE2BA-CC14-4ECE-9338-8293F5EEBEA8}"/>
              </a:ext>
            </a:extLst>
          </p:cNvPr>
          <p:cNvSpPr>
            <a:spLocks noChangeShapeType="1"/>
          </p:cNvSpPr>
          <p:nvPr/>
        </p:nvSpPr>
        <p:spPr bwMode="auto">
          <a:xfrm>
            <a:off x="2819400" y="533400"/>
            <a:ext cx="0" cy="1066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1" name="Line 5">
            <a:extLst>
              <a:ext uri="{FF2B5EF4-FFF2-40B4-BE49-F238E27FC236}">
                <a16:creationId xmlns:a16="http://schemas.microsoft.com/office/drawing/2014/main" id="{37334C02-50B6-444A-B971-CBE66C463557}"/>
              </a:ext>
            </a:extLst>
          </p:cNvPr>
          <p:cNvSpPr>
            <a:spLocks noChangeShapeType="1"/>
          </p:cNvSpPr>
          <p:nvPr/>
        </p:nvSpPr>
        <p:spPr bwMode="auto">
          <a:xfrm>
            <a:off x="304800" y="2209800"/>
            <a:ext cx="3505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2" name="Line 6">
            <a:extLst>
              <a:ext uri="{FF2B5EF4-FFF2-40B4-BE49-F238E27FC236}">
                <a16:creationId xmlns:a16="http://schemas.microsoft.com/office/drawing/2014/main" id="{0FF9AD30-6E5F-4313-98DD-B735CBCA90C6}"/>
              </a:ext>
            </a:extLst>
          </p:cNvPr>
          <p:cNvSpPr>
            <a:spLocks noChangeShapeType="1"/>
          </p:cNvSpPr>
          <p:nvPr/>
        </p:nvSpPr>
        <p:spPr bwMode="auto">
          <a:xfrm>
            <a:off x="3429000" y="1905000"/>
            <a:ext cx="0" cy="1066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3" name="Line 7">
            <a:extLst>
              <a:ext uri="{FF2B5EF4-FFF2-40B4-BE49-F238E27FC236}">
                <a16:creationId xmlns:a16="http://schemas.microsoft.com/office/drawing/2014/main" id="{9B79F067-F9C5-4C22-B639-993B1AFC06DF}"/>
              </a:ext>
            </a:extLst>
          </p:cNvPr>
          <p:cNvSpPr>
            <a:spLocks noChangeShapeType="1"/>
          </p:cNvSpPr>
          <p:nvPr/>
        </p:nvSpPr>
        <p:spPr bwMode="auto">
          <a:xfrm>
            <a:off x="1371600" y="1905000"/>
            <a:ext cx="0" cy="1066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4" name="Line 8">
            <a:extLst>
              <a:ext uri="{FF2B5EF4-FFF2-40B4-BE49-F238E27FC236}">
                <a16:creationId xmlns:a16="http://schemas.microsoft.com/office/drawing/2014/main" id="{A8976954-D9BB-4FEB-A994-31A8A1D002AD}"/>
              </a:ext>
            </a:extLst>
          </p:cNvPr>
          <p:cNvSpPr>
            <a:spLocks noChangeShapeType="1"/>
          </p:cNvSpPr>
          <p:nvPr/>
        </p:nvSpPr>
        <p:spPr bwMode="auto">
          <a:xfrm>
            <a:off x="6477000" y="533400"/>
            <a:ext cx="0" cy="1066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5" name="Line 9">
            <a:extLst>
              <a:ext uri="{FF2B5EF4-FFF2-40B4-BE49-F238E27FC236}">
                <a16:creationId xmlns:a16="http://schemas.microsoft.com/office/drawing/2014/main" id="{30E38339-8AB6-49F3-BA9D-931F569B501C}"/>
              </a:ext>
            </a:extLst>
          </p:cNvPr>
          <p:cNvSpPr>
            <a:spLocks noChangeShapeType="1"/>
          </p:cNvSpPr>
          <p:nvPr/>
        </p:nvSpPr>
        <p:spPr bwMode="auto">
          <a:xfrm>
            <a:off x="4953000" y="1981200"/>
            <a:ext cx="0" cy="1143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6" name="Line 10">
            <a:extLst>
              <a:ext uri="{FF2B5EF4-FFF2-40B4-BE49-F238E27FC236}">
                <a16:creationId xmlns:a16="http://schemas.microsoft.com/office/drawing/2014/main" id="{0038BD5E-8626-40A6-A893-0FB24122E958}"/>
              </a:ext>
            </a:extLst>
          </p:cNvPr>
          <p:cNvSpPr>
            <a:spLocks noChangeShapeType="1"/>
          </p:cNvSpPr>
          <p:nvPr/>
        </p:nvSpPr>
        <p:spPr bwMode="auto">
          <a:xfrm>
            <a:off x="3962400" y="2209800"/>
            <a:ext cx="4038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7" name="Line 11">
            <a:extLst>
              <a:ext uri="{FF2B5EF4-FFF2-40B4-BE49-F238E27FC236}">
                <a16:creationId xmlns:a16="http://schemas.microsoft.com/office/drawing/2014/main" id="{14570C89-4570-4F4A-8D3A-36401BDE5D22}"/>
              </a:ext>
            </a:extLst>
          </p:cNvPr>
          <p:cNvSpPr>
            <a:spLocks noChangeShapeType="1"/>
          </p:cNvSpPr>
          <p:nvPr/>
        </p:nvSpPr>
        <p:spPr bwMode="auto">
          <a:xfrm>
            <a:off x="7543800" y="1981200"/>
            <a:ext cx="0" cy="1143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8" name="Line 12">
            <a:extLst>
              <a:ext uri="{FF2B5EF4-FFF2-40B4-BE49-F238E27FC236}">
                <a16:creationId xmlns:a16="http://schemas.microsoft.com/office/drawing/2014/main" id="{A9DC390F-8BED-436E-B825-D952450043C4}"/>
              </a:ext>
            </a:extLst>
          </p:cNvPr>
          <p:cNvSpPr>
            <a:spLocks noChangeShapeType="1"/>
          </p:cNvSpPr>
          <p:nvPr/>
        </p:nvSpPr>
        <p:spPr bwMode="auto">
          <a:xfrm>
            <a:off x="1143000" y="3505200"/>
            <a:ext cx="426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9" name="Line 13">
            <a:extLst>
              <a:ext uri="{FF2B5EF4-FFF2-40B4-BE49-F238E27FC236}">
                <a16:creationId xmlns:a16="http://schemas.microsoft.com/office/drawing/2014/main" id="{F6F2E15A-DFE1-4AF1-B797-42C655EC9375}"/>
              </a:ext>
            </a:extLst>
          </p:cNvPr>
          <p:cNvSpPr>
            <a:spLocks noChangeShapeType="1"/>
          </p:cNvSpPr>
          <p:nvPr/>
        </p:nvSpPr>
        <p:spPr bwMode="auto">
          <a:xfrm>
            <a:off x="5105400" y="3276600"/>
            <a:ext cx="0" cy="838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10" name="Line 14">
            <a:extLst>
              <a:ext uri="{FF2B5EF4-FFF2-40B4-BE49-F238E27FC236}">
                <a16:creationId xmlns:a16="http://schemas.microsoft.com/office/drawing/2014/main" id="{4AA4AA48-0974-4DC6-BD5D-D66E5C76BEE8}"/>
              </a:ext>
            </a:extLst>
          </p:cNvPr>
          <p:cNvSpPr>
            <a:spLocks noChangeShapeType="1"/>
          </p:cNvSpPr>
          <p:nvPr/>
        </p:nvSpPr>
        <p:spPr bwMode="auto">
          <a:xfrm>
            <a:off x="2743200" y="3352800"/>
            <a:ext cx="0" cy="838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11" name="Line 15">
            <a:extLst>
              <a:ext uri="{FF2B5EF4-FFF2-40B4-BE49-F238E27FC236}">
                <a16:creationId xmlns:a16="http://schemas.microsoft.com/office/drawing/2014/main" id="{CD3188F2-1BF3-41DF-B627-C2BC178FC06A}"/>
              </a:ext>
            </a:extLst>
          </p:cNvPr>
          <p:cNvSpPr>
            <a:spLocks noChangeShapeType="1"/>
          </p:cNvSpPr>
          <p:nvPr/>
        </p:nvSpPr>
        <p:spPr bwMode="auto">
          <a:xfrm>
            <a:off x="5784850" y="3503613"/>
            <a:ext cx="2133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12" name="Line 16">
            <a:extLst>
              <a:ext uri="{FF2B5EF4-FFF2-40B4-BE49-F238E27FC236}">
                <a16:creationId xmlns:a16="http://schemas.microsoft.com/office/drawing/2014/main" id="{1F12AF22-6ECE-45E1-8201-D13A93D8AC1F}"/>
              </a:ext>
            </a:extLst>
          </p:cNvPr>
          <p:cNvSpPr>
            <a:spLocks noChangeShapeType="1"/>
          </p:cNvSpPr>
          <p:nvPr/>
        </p:nvSpPr>
        <p:spPr bwMode="auto">
          <a:xfrm>
            <a:off x="6629400" y="3276600"/>
            <a:ext cx="0" cy="68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13" name="Line 17">
            <a:extLst>
              <a:ext uri="{FF2B5EF4-FFF2-40B4-BE49-F238E27FC236}">
                <a16:creationId xmlns:a16="http://schemas.microsoft.com/office/drawing/2014/main" id="{13571AD3-6B3D-4502-80BA-98CA87688EB9}"/>
              </a:ext>
            </a:extLst>
          </p:cNvPr>
          <p:cNvSpPr>
            <a:spLocks noChangeShapeType="1"/>
          </p:cNvSpPr>
          <p:nvPr/>
        </p:nvSpPr>
        <p:spPr bwMode="auto">
          <a:xfrm>
            <a:off x="7620000" y="3352800"/>
            <a:ext cx="0" cy="68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rand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a:extLst>
              <a:ext uri="{FF2B5EF4-FFF2-40B4-BE49-F238E27FC236}">
                <a16:creationId xmlns:a16="http://schemas.microsoft.com/office/drawing/2014/main" id="{FE8BE1A9-ED3E-43A1-AB2B-F5467FCAC31C}"/>
              </a:ext>
            </a:extLst>
          </p:cNvPr>
          <p:cNvSpPr txBox="1">
            <a:spLocks noChangeArrowheads="1"/>
          </p:cNvSpPr>
          <p:nvPr/>
        </p:nvSpPr>
        <p:spPr bwMode="auto">
          <a:xfrm>
            <a:off x="0" y="0"/>
            <a:ext cx="8839200" cy="6221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nSpc>
                <a:spcPct val="70000"/>
              </a:lnSpc>
              <a:spcBef>
                <a:spcPct val="50000"/>
              </a:spcBef>
              <a:buFontTx/>
              <a:buNone/>
            </a:pPr>
            <a:r>
              <a:rPr lang="en-US" altLang="en-US" sz="1800" b="1">
                <a:solidFill>
                  <a:srgbClr val="006666"/>
                </a:solidFill>
              </a:rPr>
              <a:t>Priorities of the issues with respect to the four clusters of factors:</a:t>
            </a:r>
            <a:endParaRPr lang="en-US" altLang="en-US" sz="1800"/>
          </a:p>
          <a:p>
            <a:pPr>
              <a:lnSpc>
                <a:spcPct val="70000"/>
              </a:lnSpc>
              <a:spcBef>
                <a:spcPct val="50000"/>
              </a:spcBef>
              <a:buFontTx/>
              <a:buNone/>
            </a:pPr>
            <a:r>
              <a:rPr lang="en-US" altLang="en-US" sz="1600"/>
              <a:t>Party  		A     B     C    D     E     Prioirites	 Credibility    A    B    C    D    E   Priorities	</a:t>
            </a:r>
          </a:p>
          <a:p>
            <a:pPr>
              <a:lnSpc>
                <a:spcPct val="70000"/>
              </a:lnSpc>
              <a:spcBef>
                <a:spcPct val="50000"/>
              </a:spcBef>
              <a:buFontTx/>
              <a:buNone/>
            </a:pPr>
            <a:r>
              <a:rPr lang="en-US" altLang="en-US" sz="1600"/>
              <a:t>Energy		1     1/5    6    3      3       .21	     A	     1     1     1    1     1    .20</a:t>
            </a:r>
          </a:p>
          <a:p>
            <a:pPr>
              <a:lnSpc>
                <a:spcPct val="70000"/>
              </a:lnSpc>
              <a:spcBef>
                <a:spcPct val="50000"/>
              </a:spcBef>
              <a:buFontTx/>
              <a:buNone/>
            </a:pPr>
            <a:r>
              <a:rPr lang="en-US" altLang="en-US" sz="1600"/>
              <a:t>Economy                     5      1      6    9      3       .54               B               1     1     1    1     1    .20</a:t>
            </a:r>
          </a:p>
          <a:p>
            <a:pPr>
              <a:lnSpc>
                <a:spcPct val="70000"/>
              </a:lnSpc>
              <a:spcBef>
                <a:spcPct val="50000"/>
              </a:spcBef>
              <a:buFontTx/>
              <a:buNone/>
            </a:pPr>
            <a:r>
              <a:rPr lang="en-US" altLang="en-US" sz="1600"/>
              <a:t>Foreign Affairs	1/6   1/6   1    2     1/5     .06	     C                1     1     1    1     1    .20</a:t>
            </a:r>
          </a:p>
          <a:p>
            <a:pPr>
              <a:lnSpc>
                <a:spcPct val="70000"/>
              </a:lnSpc>
              <a:spcBef>
                <a:spcPct val="50000"/>
              </a:spcBef>
              <a:buFontTx/>
              <a:buNone/>
            </a:pPr>
            <a:r>
              <a:rPr lang="en-US" altLang="en-US" sz="1600"/>
              <a:t>Social Order	1/3   1/9  1/2  1      2	    .08	     D                1     1     1    1     1    .20</a:t>
            </a:r>
          </a:p>
          <a:p>
            <a:pPr>
              <a:lnSpc>
                <a:spcPct val="70000"/>
              </a:lnSpc>
              <a:spcBef>
                <a:spcPct val="50000"/>
              </a:spcBef>
              <a:buFontTx/>
              <a:buNone/>
            </a:pPr>
            <a:r>
              <a:rPr lang="en-US" altLang="en-US" sz="1600"/>
              <a:t>National Defense	1/3   1/5    5   1/2   1	    .11	     E                 1     1    1     1     1    .20</a:t>
            </a:r>
          </a:p>
          <a:p>
            <a:pPr>
              <a:lnSpc>
                <a:spcPct val="70000"/>
              </a:lnSpc>
              <a:spcBef>
                <a:spcPct val="50000"/>
              </a:spcBef>
              <a:buFontTx/>
              <a:buNone/>
            </a:pPr>
            <a:r>
              <a:rPr lang="en-US" altLang="en-US" sz="1600"/>
              <a:t>Media     A    B     C    D     E     Priorities	            Int. Stand.    A     B    C      D     E    Priorities</a:t>
            </a:r>
          </a:p>
          <a:p>
            <a:pPr>
              <a:lnSpc>
                <a:spcPct val="70000"/>
              </a:lnSpc>
              <a:spcBef>
                <a:spcPct val="50000"/>
              </a:spcBef>
              <a:buFontTx/>
              <a:buNone/>
            </a:pPr>
            <a:r>
              <a:rPr lang="en-US" altLang="en-US" sz="1600"/>
              <a:t>   A          1    1/5  1/4  1/3   3     .12		A            1      6    1/4    5    1/7   .17</a:t>
            </a:r>
          </a:p>
          <a:p>
            <a:pPr>
              <a:lnSpc>
                <a:spcPct val="70000"/>
              </a:lnSpc>
              <a:spcBef>
                <a:spcPct val="50000"/>
              </a:spcBef>
              <a:buFontTx/>
              <a:buNone/>
            </a:pPr>
            <a:r>
              <a:rPr lang="en-US" altLang="en-US" sz="1600"/>
              <a:t>   B          2	     1     5     3     5     .39		B           1/6    1    1/3    5    1/3   .09</a:t>
            </a:r>
          </a:p>
          <a:p>
            <a:pPr>
              <a:lnSpc>
                <a:spcPct val="70000"/>
              </a:lnSpc>
              <a:spcBef>
                <a:spcPct val="50000"/>
              </a:spcBef>
              <a:buFontTx/>
              <a:buNone/>
            </a:pPr>
            <a:r>
              <a:rPr lang="en-US" altLang="en-US" sz="1600"/>
              <a:t>   C          4	    1/5   1	1/4  1/4   .11		C            4      3     1      5     1     .31</a:t>
            </a:r>
          </a:p>
          <a:p>
            <a:pPr>
              <a:lnSpc>
                <a:spcPct val="70000"/>
              </a:lnSpc>
              <a:spcBef>
                <a:spcPct val="50000"/>
              </a:spcBef>
              <a:buFontTx/>
              <a:buNone/>
            </a:pPr>
            <a:r>
              <a:rPr lang="en-US" altLang="en-US" sz="1600"/>
              <a:t>   D          3	    1/3   4	 1     5     .27		D           1/5   1/5  1/5   1     1/5  .04</a:t>
            </a:r>
          </a:p>
          <a:p>
            <a:pPr>
              <a:lnSpc>
                <a:spcPct val="70000"/>
              </a:lnSpc>
              <a:spcBef>
                <a:spcPct val="50000"/>
              </a:spcBef>
              <a:buFontTx/>
              <a:buNone/>
            </a:pPr>
            <a:r>
              <a:rPr lang="en-US" altLang="en-US" sz="1600"/>
              <a:t>   E          1/2  1/5   4	1/5   1     .11		E            7       3     1     5      1    .39</a:t>
            </a:r>
          </a:p>
          <a:p>
            <a:pPr>
              <a:lnSpc>
                <a:spcPct val="70000"/>
              </a:lnSpc>
              <a:spcBef>
                <a:spcPct val="50000"/>
              </a:spcBef>
              <a:buFontTx/>
              <a:buNone/>
            </a:pPr>
            <a:r>
              <a:rPr lang="en-US" altLang="en-US" sz="1800"/>
              <a:t>Priorities of Carter &amp; Reagan with respect to the issues</a:t>
            </a:r>
            <a:r>
              <a:rPr lang="en-US" altLang="en-US" sz="1600"/>
              <a:t>:</a:t>
            </a:r>
          </a:p>
          <a:p>
            <a:pPr>
              <a:lnSpc>
                <a:spcPct val="70000"/>
              </a:lnSpc>
              <a:spcBef>
                <a:spcPct val="50000"/>
              </a:spcBef>
              <a:buFontTx/>
              <a:buNone/>
            </a:pPr>
            <a:r>
              <a:rPr lang="en-US" altLang="en-US" sz="1400"/>
              <a:t>Energy    Carter    Reagan   Prior.      Economy   Carter   Reagan   Prior.       Affairs     Carter     Reagan    Prior.</a:t>
            </a:r>
          </a:p>
          <a:p>
            <a:pPr>
              <a:lnSpc>
                <a:spcPct val="70000"/>
              </a:lnSpc>
              <a:spcBef>
                <a:spcPct val="50000"/>
              </a:spcBef>
              <a:buFontTx/>
              <a:buNone/>
            </a:pPr>
            <a:r>
              <a:rPr lang="en-US" altLang="en-US" sz="1400"/>
              <a:t>Carter       1           1/3          .25          Carter          1	         1/3	   .25            Carter      1             2              .67	</a:t>
            </a:r>
          </a:p>
          <a:p>
            <a:pPr>
              <a:lnSpc>
                <a:spcPct val="70000"/>
              </a:lnSpc>
              <a:spcBef>
                <a:spcPct val="50000"/>
              </a:spcBef>
              <a:buFontTx/>
              <a:buNone/>
            </a:pPr>
            <a:r>
              <a:rPr lang="en-US" altLang="en-US" sz="1400"/>
              <a:t>Reagan     3           1             .75          Reagan        3	          1            .75            Reagan    1/2          1              .33</a:t>
            </a:r>
          </a:p>
          <a:p>
            <a:pPr>
              <a:lnSpc>
                <a:spcPct val="70000"/>
              </a:lnSpc>
              <a:spcBef>
                <a:spcPct val="50000"/>
              </a:spcBef>
              <a:buFontTx/>
              <a:buNone/>
            </a:pPr>
            <a:endParaRPr lang="en-US" altLang="en-US" sz="1400"/>
          </a:p>
          <a:p>
            <a:pPr algn="ctr">
              <a:lnSpc>
                <a:spcPct val="70000"/>
              </a:lnSpc>
              <a:spcBef>
                <a:spcPct val="50000"/>
              </a:spcBef>
              <a:buFontTx/>
              <a:buNone/>
            </a:pPr>
            <a:r>
              <a:rPr lang="en-US" altLang="en-US" sz="1400"/>
              <a:t>	Social Order     Carter     Reagan     Prior.		Defense     Carter     Reagan     Prior. </a:t>
            </a:r>
          </a:p>
          <a:p>
            <a:pPr algn="ctr">
              <a:lnSpc>
                <a:spcPct val="70000"/>
              </a:lnSpc>
              <a:spcBef>
                <a:spcPct val="50000"/>
              </a:spcBef>
              <a:buFontTx/>
              <a:buNone/>
            </a:pPr>
            <a:r>
              <a:rPr lang="en-US" altLang="en-US" sz="1400"/>
              <a:t>	  Carter	      1	   3               .75		  Carter         1             1/5            .17	</a:t>
            </a:r>
          </a:p>
          <a:p>
            <a:pPr algn="ctr">
              <a:lnSpc>
                <a:spcPct val="70000"/>
              </a:lnSpc>
              <a:spcBef>
                <a:spcPct val="50000"/>
              </a:spcBef>
              <a:buFontTx/>
              <a:buNone/>
            </a:pPr>
            <a:r>
              <a:rPr lang="en-US" altLang="en-US" sz="1400"/>
              <a:t>	Reagan	   1/3	1               .25		Reagan       5             1               .83</a:t>
            </a:r>
          </a:p>
          <a:p>
            <a:pPr>
              <a:lnSpc>
                <a:spcPct val="70000"/>
              </a:lnSpc>
              <a:spcBef>
                <a:spcPct val="50000"/>
              </a:spcBef>
              <a:buFontTx/>
              <a:buNone/>
            </a:pPr>
            <a:r>
              <a:rPr lang="en-US" altLang="en-US" sz="1600"/>
              <a:t>		</a:t>
            </a:r>
          </a:p>
        </p:txBody>
      </p:sp>
      <p:sp>
        <p:nvSpPr>
          <p:cNvPr id="5123" name="Line 4">
            <a:extLst>
              <a:ext uri="{FF2B5EF4-FFF2-40B4-BE49-F238E27FC236}">
                <a16:creationId xmlns:a16="http://schemas.microsoft.com/office/drawing/2014/main" id="{32CB2EBC-E7C6-4BA4-8E80-D027B7C4B61C}"/>
              </a:ext>
            </a:extLst>
          </p:cNvPr>
          <p:cNvSpPr>
            <a:spLocks noChangeShapeType="1"/>
          </p:cNvSpPr>
          <p:nvPr/>
        </p:nvSpPr>
        <p:spPr bwMode="auto">
          <a:xfrm>
            <a:off x="0" y="533400"/>
            <a:ext cx="4648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4" name="Line 5">
            <a:extLst>
              <a:ext uri="{FF2B5EF4-FFF2-40B4-BE49-F238E27FC236}">
                <a16:creationId xmlns:a16="http://schemas.microsoft.com/office/drawing/2014/main" id="{BFD6722F-7B33-4AC4-A4FA-9E5736C6F73A}"/>
              </a:ext>
            </a:extLst>
          </p:cNvPr>
          <p:cNvSpPr>
            <a:spLocks noChangeShapeType="1"/>
          </p:cNvSpPr>
          <p:nvPr/>
        </p:nvSpPr>
        <p:spPr bwMode="auto">
          <a:xfrm>
            <a:off x="1676400" y="381000"/>
            <a:ext cx="0" cy="1600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5" name="Line 6">
            <a:extLst>
              <a:ext uri="{FF2B5EF4-FFF2-40B4-BE49-F238E27FC236}">
                <a16:creationId xmlns:a16="http://schemas.microsoft.com/office/drawing/2014/main" id="{AD0CA286-D180-4B7D-88E9-61817A20501F}"/>
              </a:ext>
            </a:extLst>
          </p:cNvPr>
          <p:cNvSpPr>
            <a:spLocks noChangeShapeType="1"/>
          </p:cNvSpPr>
          <p:nvPr/>
        </p:nvSpPr>
        <p:spPr bwMode="auto">
          <a:xfrm>
            <a:off x="4724400" y="533400"/>
            <a:ext cx="3505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6" name="Line 7">
            <a:extLst>
              <a:ext uri="{FF2B5EF4-FFF2-40B4-BE49-F238E27FC236}">
                <a16:creationId xmlns:a16="http://schemas.microsoft.com/office/drawing/2014/main" id="{B406978E-E299-46A5-AFB8-BB7D7066C885}"/>
              </a:ext>
            </a:extLst>
          </p:cNvPr>
          <p:cNvSpPr>
            <a:spLocks noChangeShapeType="1"/>
          </p:cNvSpPr>
          <p:nvPr/>
        </p:nvSpPr>
        <p:spPr bwMode="auto">
          <a:xfrm>
            <a:off x="5638800" y="381000"/>
            <a:ext cx="0" cy="1600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7" name="Line 8">
            <a:extLst>
              <a:ext uri="{FF2B5EF4-FFF2-40B4-BE49-F238E27FC236}">
                <a16:creationId xmlns:a16="http://schemas.microsoft.com/office/drawing/2014/main" id="{34F23594-825F-4358-96FD-1BABA0FD793E}"/>
              </a:ext>
            </a:extLst>
          </p:cNvPr>
          <p:cNvSpPr>
            <a:spLocks noChangeShapeType="1"/>
          </p:cNvSpPr>
          <p:nvPr/>
        </p:nvSpPr>
        <p:spPr bwMode="auto">
          <a:xfrm>
            <a:off x="7391400" y="381000"/>
            <a:ext cx="0" cy="1600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8" name="Line 9">
            <a:extLst>
              <a:ext uri="{FF2B5EF4-FFF2-40B4-BE49-F238E27FC236}">
                <a16:creationId xmlns:a16="http://schemas.microsoft.com/office/drawing/2014/main" id="{DBC05968-C387-44E7-9DDD-A1B47A72EA2C}"/>
              </a:ext>
            </a:extLst>
          </p:cNvPr>
          <p:cNvSpPr>
            <a:spLocks noChangeShapeType="1"/>
          </p:cNvSpPr>
          <p:nvPr/>
        </p:nvSpPr>
        <p:spPr bwMode="auto">
          <a:xfrm>
            <a:off x="0" y="2057400"/>
            <a:ext cx="3429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9" name="Line 10">
            <a:extLst>
              <a:ext uri="{FF2B5EF4-FFF2-40B4-BE49-F238E27FC236}">
                <a16:creationId xmlns:a16="http://schemas.microsoft.com/office/drawing/2014/main" id="{439359F2-8DD4-42A6-A37B-D4C8B547DF45}"/>
              </a:ext>
            </a:extLst>
          </p:cNvPr>
          <p:cNvSpPr>
            <a:spLocks noChangeShapeType="1"/>
          </p:cNvSpPr>
          <p:nvPr/>
        </p:nvSpPr>
        <p:spPr bwMode="auto">
          <a:xfrm>
            <a:off x="0" y="2286000"/>
            <a:ext cx="3429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0" name="Line 11">
            <a:extLst>
              <a:ext uri="{FF2B5EF4-FFF2-40B4-BE49-F238E27FC236}">
                <a16:creationId xmlns:a16="http://schemas.microsoft.com/office/drawing/2014/main" id="{9EF585CF-980B-4D1D-A9F0-61D874762439}"/>
              </a:ext>
            </a:extLst>
          </p:cNvPr>
          <p:cNvSpPr>
            <a:spLocks noChangeShapeType="1"/>
          </p:cNvSpPr>
          <p:nvPr/>
        </p:nvSpPr>
        <p:spPr bwMode="auto">
          <a:xfrm>
            <a:off x="762000" y="2057400"/>
            <a:ext cx="0" cy="1676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1" name="Line 12">
            <a:extLst>
              <a:ext uri="{FF2B5EF4-FFF2-40B4-BE49-F238E27FC236}">
                <a16:creationId xmlns:a16="http://schemas.microsoft.com/office/drawing/2014/main" id="{57B8D55B-AE9D-4A2E-88C0-B0AD57DD892D}"/>
              </a:ext>
            </a:extLst>
          </p:cNvPr>
          <p:cNvSpPr>
            <a:spLocks noChangeShapeType="1"/>
          </p:cNvSpPr>
          <p:nvPr/>
        </p:nvSpPr>
        <p:spPr bwMode="auto">
          <a:xfrm>
            <a:off x="2590800" y="2057400"/>
            <a:ext cx="0" cy="1676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2" name="Line 13">
            <a:extLst>
              <a:ext uri="{FF2B5EF4-FFF2-40B4-BE49-F238E27FC236}">
                <a16:creationId xmlns:a16="http://schemas.microsoft.com/office/drawing/2014/main" id="{43734070-7BF1-4D61-A217-212FF1D9CDE8}"/>
              </a:ext>
            </a:extLst>
          </p:cNvPr>
          <p:cNvSpPr>
            <a:spLocks noChangeShapeType="1"/>
          </p:cNvSpPr>
          <p:nvPr/>
        </p:nvSpPr>
        <p:spPr bwMode="auto">
          <a:xfrm>
            <a:off x="4343400" y="2057400"/>
            <a:ext cx="3733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3" name="Line 14">
            <a:extLst>
              <a:ext uri="{FF2B5EF4-FFF2-40B4-BE49-F238E27FC236}">
                <a16:creationId xmlns:a16="http://schemas.microsoft.com/office/drawing/2014/main" id="{647AE0C9-5309-4D4E-9453-6490587B2608}"/>
              </a:ext>
            </a:extLst>
          </p:cNvPr>
          <p:cNvSpPr>
            <a:spLocks noChangeShapeType="1"/>
          </p:cNvSpPr>
          <p:nvPr/>
        </p:nvSpPr>
        <p:spPr bwMode="auto">
          <a:xfrm>
            <a:off x="4343400" y="2286000"/>
            <a:ext cx="3733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4" name="Line 15">
            <a:extLst>
              <a:ext uri="{FF2B5EF4-FFF2-40B4-BE49-F238E27FC236}">
                <a16:creationId xmlns:a16="http://schemas.microsoft.com/office/drawing/2014/main" id="{DDD3F31F-BF3E-44CE-886F-E826B2957C08}"/>
              </a:ext>
            </a:extLst>
          </p:cNvPr>
          <p:cNvSpPr>
            <a:spLocks noChangeShapeType="1"/>
          </p:cNvSpPr>
          <p:nvPr/>
        </p:nvSpPr>
        <p:spPr bwMode="auto">
          <a:xfrm>
            <a:off x="5257800" y="2057400"/>
            <a:ext cx="0" cy="1676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5" name="Line 16">
            <a:extLst>
              <a:ext uri="{FF2B5EF4-FFF2-40B4-BE49-F238E27FC236}">
                <a16:creationId xmlns:a16="http://schemas.microsoft.com/office/drawing/2014/main" id="{4610D485-159E-4C83-BD3B-77800614C280}"/>
              </a:ext>
            </a:extLst>
          </p:cNvPr>
          <p:cNvSpPr>
            <a:spLocks noChangeShapeType="1"/>
          </p:cNvSpPr>
          <p:nvPr/>
        </p:nvSpPr>
        <p:spPr bwMode="auto">
          <a:xfrm>
            <a:off x="7239000" y="2057400"/>
            <a:ext cx="0" cy="1676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6" name="Line 17">
            <a:extLst>
              <a:ext uri="{FF2B5EF4-FFF2-40B4-BE49-F238E27FC236}">
                <a16:creationId xmlns:a16="http://schemas.microsoft.com/office/drawing/2014/main" id="{626C0C35-FE43-426C-BC23-56BA587D2B63}"/>
              </a:ext>
            </a:extLst>
          </p:cNvPr>
          <p:cNvSpPr>
            <a:spLocks noChangeShapeType="1"/>
          </p:cNvSpPr>
          <p:nvPr/>
        </p:nvSpPr>
        <p:spPr bwMode="auto">
          <a:xfrm>
            <a:off x="0" y="4343400"/>
            <a:ext cx="2438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7" name="Line 18">
            <a:extLst>
              <a:ext uri="{FF2B5EF4-FFF2-40B4-BE49-F238E27FC236}">
                <a16:creationId xmlns:a16="http://schemas.microsoft.com/office/drawing/2014/main" id="{6ACBA6E2-37BF-48BC-B918-899115FC7C47}"/>
              </a:ext>
            </a:extLst>
          </p:cNvPr>
          <p:cNvSpPr>
            <a:spLocks noChangeShapeType="1"/>
          </p:cNvSpPr>
          <p:nvPr/>
        </p:nvSpPr>
        <p:spPr bwMode="auto">
          <a:xfrm>
            <a:off x="685800" y="4114800"/>
            <a:ext cx="0" cy="68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8" name="Line 19">
            <a:extLst>
              <a:ext uri="{FF2B5EF4-FFF2-40B4-BE49-F238E27FC236}">
                <a16:creationId xmlns:a16="http://schemas.microsoft.com/office/drawing/2014/main" id="{4ED4A9D1-477E-4323-9D46-799AC48D9395}"/>
              </a:ext>
            </a:extLst>
          </p:cNvPr>
          <p:cNvSpPr>
            <a:spLocks noChangeShapeType="1"/>
          </p:cNvSpPr>
          <p:nvPr/>
        </p:nvSpPr>
        <p:spPr bwMode="auto">
          <a:xfrm>
            <a:off x="1981200" y="4114800"/>
            <a:ext cx="0" cy="68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9" name="Line 20">
            <a:extLst>
              <a:ext uri="{FF2B5EF4-FFF2-40B4-BE49-F238E27FC236}">
                <a16:creationId xmlns:a16="http://schemas.microsoft.com/office/drawing/2014/main" id="{783896D3-DBB6-4FE1-84D4-64DFFBBCCBF4}"/>
              </a:ext>
            </a:extLst>
          </p:cNvPr>
          <p:cNvSpPr>
            <a:spLocks noChangeShapeType="1"/>
          </p:cNvSpPr>
          <p:nvPr/>
        </p:nvSpPr>
        <p:spPr bwMode="auto">
          <a:xfrm>
            <a:off x="2743200" y="4343400"/>
            <a:ext cx="2438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40" name="Line 21">
            <a:extLst>
              <a:ext uri="{FF2B5EF4-FFF2-40B4-BE49-F238E27FC236}">
                <a16:creationId xmlns:a16="http://schemas.microsoft.com/office/drawing/2014/main" id="{AF968C6D-9841-4B0C-BD71-21D6AD86ED01}"/>
              </a:ext>
            </a:extLst>
          </p:cNvPr>
          <p:cNvSpPr>
            <a:spLocks noChangeShapeType="1"/>
          </p:cNvSpPr>
          <p:nvPr/>
        </p:nvSpPr>
        <p:spPr bwMode="auto">
          <a:xfrm>
            <a:off x="3505200" y="4114800"/>
            <a:ext cx="0" cy="68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41" name="Line 22">
            <a:extLst>
              <a:ext uri="{FF2B5EF4-FFF2-40B4-BE49-F238E27FC236}">
                <a16:creationId xmlns:a16="http://schemas.microsoft.com/office/drawing/2014/main" id="{AD8A4544-AC0F-417A-9302-261CC132BDA9}"/>
              </a:ext>
            </a:extLst>
          </p:cNvPr>
          <p:cNvSpPr>
            <a:spLocks noChangeShapeType="1"/>
          </p:cNvSpPr>
          <p:nvPr/>
        </p:nvSpPr>
        <p:spPr bwMode="auto">
          <a:xfrm>
            <a:off x="4724400" y="4114800"/>
            <a:ext cx="0" cy="68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42" name="Line 23">
            <a:extLst>
              <a:ext uri="{FF2B5EF4-FFF2-40B4-BE49-F238E27FC236}">
                <a16:creationId xmlns:a16="http://schemas.microsoft.com/office/drawing/2014/main" id="{598FCAF8-F617-4D50-9018-1998545CA57E}"/>
              </a:ext>
            </a:extLst>
          </p:cNvPr>
          <p:cNvSpPr>
            <a:spLocks noChangeShapeType="1"/>
          </p:cNvSpPr>
          <p:nvPr/>
        </p:nvSpPr>
        <p:spPr bwMode="auto">
          <a:xfrm>
            <a:off x="5486400" y="4343400"/>
            <a:ext cx="2514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43" name="Line 24">
            <a:extLst>
              <a:ext uri="{FF2B5EF4-FFF2-40B4-BE49-F238E27FC236}">
                <a16:creationId xmlns:a16="http://schemas.microsoft.com/office/drawing/2014/main" id="{FF78698F-881D-4BB6-9F18-2D6870EFD868}"/>
              </a:ext>
            </a:extLst>
          </p:cNvPr>
          <p:cNvSpPr>
            <a:spLocks noChangeShapeType="1"/>
          </p:cNvSpPr>
          <p:nvPr/>
        </p:nvSpPr>
        <p:spPr bwMode="auto">
          <a:xfrm>
            <a:off x="6172200" y="4114800"/>
            <a:ext cx="0" cy="68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44" name="Line 25">
            <a:extLst>
              <a:ext uri="{FF2B5EF4-FFF2-40B4-BE49-F238E27FC236}">
                <a16:creationId xmlns:a16="http://schemas.microsoft.com/office/drawing/2014/main" id="{9BB3E894-33DD-4C66-9BBC-7FF62F4EB04D}"/>
              </a:ext>
            </a:extLst>
          </p:cNvPr>
          <p:cNvSpPr>
            <a:spLocks noChangeShapeType="1"/>
          </p:cNvSpPr>
          <p:nvPr/>
        </p:nvSpPr>
        <p:spPr bwMode="auto">
          <a:xfrm>
            <a:off x="7467600" y="4114800"/>
            <a:ext cx="0" cy="68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45" name="Line 26">
            <a:extLst>
              <a:ext uri="{FF2B5EF4-FFF2-40B4-BE49-F238E27FC236}">
                <a16:creationId xmlns:a16="http://schemas.microsoft.com/office/drawing/2014/main" id="{97F0D3DC-5CD5-45C6-A8B7-A22497C6560E}"/>
              </a:ext>
            </a:extLst>
          </p:cNvPr>
          <p:cNvSpPr>
            <a:spLocks noChangeShapeType="1"/>
          </p:cNvSpPr>
          <p:nvPr/>
        </p:nvSpPr>
        <p:spPr bwMode="auto">
          <a:xfrm>
            <a:off x="1143000" y="5410200"/>
            <a:ext cx="3124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46" name="Line 27">
            <a:extLst>
              <a:ext uri="{FF2B5EF4-FFF2-40B4-BE49-F238E27FC236}">
                <a16:creationId xmlns:a16="http://schemas.microsoft.com/office/drawing/2014/main" id="{E3F55F86-8550-4852-9072-46A22767664E}"/>
              </a:ext>
            </a:extLst>
          </p:cNvPr>
          <p:cNvSpPr>
            <a:spLocks noChangeShapeType="1"/>
          </p:cNvSpPr>
          <p:nvPr/>
        </p:nvSpPr>
        <p:spPr bwMode="auto">
          <a:xfrm>
            <a:off x="2286000" y="5181600"/>
            <a:ext cx="0" cy="68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47" name="Line 28">
            <a:extLst>
              <a:ext uri="{FF2B5EF4-FFF2-40B4-BE49-F238E27FC236}">
                <a16:creationId xmlns:a16="http://schemas.microsoft.com/office/drawing/2014/main" id="{E6C0B8F6-3796-4636-A6F8-A0FDD33D6076}"/>
              </a:ext>
            </a:extLst>
          </p:cNvPr>
          <p:cNvSpPr>
            <a:spLocks noChangeShapeType="1"/>
          </p:cNvSpPr>
          <p:nvPr/>
        </p:nvSpPr>
        <p:spPr bwMode="auto">
          <a:xfrm>
            <a:off x="3657600" y="5181600"/>
            <a:ext cx="0" cy="68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48" name="Line 29">
            <a:extLst>
              <a:ext uri="{FF2B5EF4-FFF2-40B4-BE49-F238E27FC236}">
                <a16:creationId xmlns:a16="http://schemas.microsoft.com/office/drawing/2014/main" id="{3B48645A-B457-45E6-9F6D-4E60F21BF715}"/>
              </a:ext>
            </a:extLst>
          </p:cNvPr>
          <p:cNvSpPr>
            <a:spLocks noChangeShapeType="1"/>
          </p:cNvSpPr>
          <p:nvPr/>
        </p:nvSpPr>
        <p:spPr bwMode="auto">
          <a:xfrm>
            <a:off x="5867400" y="5334000"/>
            <a:ext cx="2590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49" name="Line 30">
            <a:extLst>
              <a:ext uri="{FF2B5EF4-FFF2-40B4-BE49-F238E27FC236}">
                <a16:creationId xmlns:a16="http://schemas.microsoft.com/office/drawing/2014/main" id="{4B9F8A60-58E7-4A2E-A87A-BF7342E8880B}"/>
              </a:ext>
            </a:extLst>
          </p:cNvPr>
          <p:cNvSpPr>
            <a:spLocks noChangeShapeType="1"/>
          </p:cNvSpPr>
          <p:nvPr/>
        </p:nvSpPr>
        <p:spPr bwMode="auto">
          <a:xfrm>
            <a:off x="6553200" y="5257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50" name="Line 31">
            <a:extLst>
              <a:ext uri="{FF2B5EF4-FFF2-40B4-BE49-F238E27FC236}">
                <a16:creationId xmlns:a16="http://schemas.microsoft.com/office/drawing/2014/main" id="{3B73C62C-0FBE-4434-8D98-E98F6CD55BA5}"/>
              </a:ext>
            </a:extLst>
          </p:cNvPr>
          <p:cNvSpPr>
            <a:spLocks noChangeShapeType="1"/>
          </p:cNvSpPr>
          <p:nvPr/>
        </p:nvSpPr>
        <p:spPr bwMode="auto">
          <a:xfrm>
            <a:off x="7924800" y="5257800"/>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rand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026">
            <a:extLst>
              <a:ext uri="{FF2B5EF4-FFF2-40B4-BE49-F238E27FC236}">
                <a16:creationId xmlns:a16="http://schemas.microsoft.com/office/drawing/2014/main" id="{9FA9EEE4-5C6A-469F-AD4C-9F13F0851F00}"/>
              </a:ext>
            </a:extLst>
          </p:cNvPr>
          <p:cNvSpPr txBox="1">
            <a:spLocks noChangeArrowheads="1"/>
          </p:cNvSpPr>
          <p:nvPr/>
        </p:nvSpPr>
        <p:spPr bwMode="auto">
          <a:xfrm>
            <a:off x="304800" y="1143000"/>
            <a:ext cx="8534400" cy="3133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FontTx/>
              <a:buNone/>
            </a:pPr>
            <a:r>
              <a:rPr lang="en-US" altLang="en-US">
                <a:solidFill>
                  <a:srgbClr val="009999"/>
                </a:solidFill>
              </a:rPr>
              <a:t>COMPOSITE WEIGHTS</a:t>
            </a:r>
            <a:endParaRPr lang="en-US" altLang="en-US" sz="1800"/>
          </a:p>
          <a:p>
            <a:pPr>
              <a:spcBef>
                <a:spcPct val="50000"/>
              </a:spcBef>
              <a:buFontTx/>
              <a:buNone/>
            </a:pPr>
            <a:r>
              <a:rPr lang="en-US" altLang="en-US" sz="1600"/>
              <a:t>Weight the priority vectors for Carter/Reagan by the priorities of the issues and add to get final prioritie. 	</a:t>
            </a:r>
            <a:endParaRPr lang="en-US" altLang="en-US" sz="2400"/>
          </a:p>
          <a:p>
            <a:pPr>
              <a:lnSpc>
                <a:spcPct val="30000"/>
              </a:lnSpc>
              <a:spcBef>
                <a:spcPct val="50000"/>
              </a:spcBef>
              <a:buFontTx/>
              <a:buNone/>
            </a:pPr>
            <a:r>
              <a:rPr lang="en-US" altLang="en-US" sz="1600"/>
              <a:t>				</a:t>
            </a:r>
            <a:r>
              <a:rPr lang="en-US" altLang="en-US" sz="1200"/>
              <a:t>FOREIGN	SOCIAL			FINAL</a:t>
            </a:r>
          </a:p>
          <a:p>
            <a:pPr>
              <a:lnSpc>
                <a:spcPct val="30000"/>
              </a:lnSpc>
              <a:spcBef>
                <a:spcPct val="50000"/>
              </a:spcBef>
              <a:buFontTx/>
              <a:buNone/>
            </a:pPr>
            <a:r>
              <a:rPr lang="en-US" altLang="en-US" sz="2400"/>
              <a:t>		</a:t>
            </a:r>
            <a:r>
              <a:rPr lang="en-US" altLang="en-US" sz="1200"/>
              <a:t>ENERGY	ECONOMY	AFFAIRS	ORDER	DEFENSE		PRIORITIES</a:t>
            </a:r>
          </a:p>
          <a:p>
            <a:pPr>
              <a:lnSpc>
                <a:spcPct val="40000"/>
              </a:lnSpc>
              <a:spcBef>
                <a:spcPct val="50000"/>
              </a:spcBef>
              <a:buFontTx/>
              <a:buNone/>
            </a:pPr>
            <a:r>
              <a:rPr lang="en-US" altLang="en-US" sz="2400"/>
              <a:t>		</a:t>
            </a:r>
            <a:r>
              <a:rPr lang="en-US" altLang="en-US" sz="1200"/>
              <a:t>(.20)	(.40)	(.13)	(.12)	(.15)</a:t>
            </a:r>
          </a:p>
          <a:p>
            <a:pPr>
              <a:spcBef>
                <a:spcPct val="50000"/>
              </a:spcBef>
              <a:buFontTx/>
              <a:buNone/>
            </a:pPr>
            <a:r>
              <a:rPr lang="en-US" altLang="en-US" sz="2400"/>
              <a:t>CARTER	.25	.25	.67	.75	.17		.35</a:t>
            </a:r>
          </a:p>
          <a:p>
            <a:pPr>
              <a:spcBef>
                <a:spcPct val="50000"/>
              </a:spcBef>
              <a:buFontTx/>
              <a:buNone/>
            </a:pPr>
            <a:r>
              <a:rPr lang="en-US" altLang="en-US" sz="2400"/>
              <a:t>REAGAN	.75	.75	.33	.25	.83		</a:t>
            </a:r>
            <a:r>
              <a:rPr lang="en-US" altLang="en-US" sz="2400" b="1">
                <a:solidFill>
                  <a:schemeClr val="accent2"/>
                </a:solidFill>
              </a:rPr>
              <a:t>.65</a:t>
            </a:r>
            <a:endParaRPr lang="en-US" altLang="en-US" sz="2400"/>
          </a:p>
        </p:txBody>
      </p:sp>
      <p:sp>
        <p:nvSpPr>
          <p:cNvPr id="6147" name="Line 1027">
            <a:extLst>
              <a:ext uri="{FF2B5EF4-FFF2-40B4-BE49-F238E27FC236}">
                <a16:creationId xmlns:a16="http://schemas.microsoft.com/office/drawing/2014/main" id="{7352D754-DFC6-485A-9658-CB61CFC24472}"/>
              </a:ext>
            </a:extLst>
          </p:cNvPr>
          <p:cNvSpPr>
            <a:spLocks noChangeShapeType="1"/>
          </p:cNvSpPr>
          <p:nvPr/>
        </p:nvSpPr>
        <p:spPr bwMode="auto">
          <a:xfrm>
            <a:off x="304800" y="3200400"/>
            <a:ext cx="8382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8" name="Line 1028">
            <a:extLst>
              <a:ext uri="{FF2B5EF4-FFF2-40B4-BE49-F238E27FC236}">
                <a16:creationId xmlns:a16="http://schemas.microsoft.com/office/drawing/2014/main" id="{020F6F25-0512-462D-9CEB-128B0FCBDBB1}"/>
              </a:ext>
            </a:extLst>
          </p:cNvPr>
          <p:cNvSpPr>
            <a:spLocks noChangeShapeType="1"/>
          </p:cNvSpPr>
          <p:nvPr/>
        </p:nvSpPr>
        <p:spPr bwMode="auto">
          <a:xfrm>
            <a:off x="7086600" y="2819400"/>
            <a:ext cx="0" cy="1981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9" name="Line 1027">
            <a:extLst>
              <a:ext uri="{FF2B5EF4-FFF2-40B4-BE49-F238E27FC236}">
                <a16:creationId xmlns:a16="http://schemas.microsoft.com/office/drawing/2014/main" id="{D9274D69-F2C3-4985-ADCA-CCE31FDB88D9}"/>
              </a:ext>
            </a:extLst>
          </p:cNvPr>
          <p:cNvSpPr>
            <a:spLocks noChangeShapeType="1"/>
          </p:cNvSpPr>
          <p:nvPr/>
        </p:nvSpPr>
        <p:spPr bwMode="auto">
          <a:xfrm>
            <a:off x="381000" y="4306888"/>
            <a:ext cx="8382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0" name="TextBox 1">
            <a:extLst>
              <a:ext uri="{FF2B5EF4-FFF2-40B4-BE49-F238E27FC236}">
                <a16:creationId xmlns:a16="http://schemas.microsoft.com/office/drawing/2014/main" id="{26686E09-30B8-418E-A440-0E2941F1EE25}"/>
              </a:ext>
            </a:extLst>
          </p:cNvPr>
          <p:cNvSpPr txBox="1">
            <a:spLocks noChangeArrowheads="1"/>
          </p:cNvSpPr>
          <p:nvPr/>
        </p:nvSpPr>
        <p:spPr bwMode="auto">
          <a:xfrm>
            <a:off x="533400" y="4419600"/>
            <a:ext cx="78486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a:defRPr sz="1400">
                <a:solidFill>
                  <a:schemeClr val="tx1"/>
                </a:solidFill>
                <a:latin typeface="Times New Roman" panose="02020603050405020304" pitchFamily="18" charset="0"/>
              </a:defRPr>
            </a:lvl1pPr>
            <a:lvl2pPr marL="742950" indent="-285750" algn="ctr">
              <a:defRPr sz="1400">
                <a:solidFill>
                  <a:schemeClr val="tx1"/>
                </a:solidFill>
                <a:latin typeface="Times New Roman" panose="02020603050405020304" pitchFamily="18" charset="0"/>
              </a:defRPr>
            </a:lvl2pPr>
            <a:lvl3pPr marL="1143000" indent="-228600" algn="ctr">
              <a:defRPr sz="1400">
                <a:solidFill>
                  <a:schemeClr val="tx1"/>
                </a:solidFill>
                <a:latin typeface="Times New Roman" panose="02020603050405020304" pitchFamily="18" charset="0"/>
              </a:defRPr>
            </a:lvl3pPr>
            <a:lvl4pPr marL="1600200" indent="-228600" algn="ctr">
              <a:defRPr sz="1400">
                <a:solidFill>
                  <a:schemeClr val="tx1"/>
                </a:solidFill>
                <a:latin typeface="Times New Roman" panose="02020603050405020304" pitchFamily="18" charset="0"/>
              </a:defRPr>
            </a:lvl4pPr>
            <a:lvl5pPr marL="2057400" indent="-228600" algn="ctr">
              <a:defRPr sz="1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1400">
                <a:solidFill>
                  <a:schemeClr val="tx1"/>
                </a:solidFill>
                <a:latin typeface="Times New Roman" panose="02020603050405020304" pitchFamily="18" charset="0"/>
              </a:defRPr>
            </a:lvl9pPr>
          </a:lstStyle>
          <a:p>
            <a:pPr algn="l"/>
            <a:r>
              <a:rPr lang="en-US" altLang="en-US" sz="1600"/>
              <a:t>In the 1980 Presidential election in the United States there were three candidates, Ronald Reagan (Republican) who got 50.7% of the popular vote, Jimmy Carter (Democrat) who got 41%, and John B. Anderson (Independent) who got 6.6%. Normalizing Reagan and Carter’s values we obtain: Carter  0.44 and Reagan 0.55. Though these results differ from othe results of our model, the order is correct. Reagan won the election.</a:t>
            </a:r>
          </a:p>
          <a:p>
            <a:pPr algn="l"/>
            <a:endParaRPr lang="en-US" altLang="en-US" sz="1600"/>
          </a:p>
          <a:p>
            <a:pPr algn="l"/>
            <a:r>
              <a:rPr lang="en-US" altLang="en-US" sz="1600"/>
              <a:t>An important point is the the factors in Presidential election models were always quite different.  This model was structured by a class of students in decision making and the judgments were theirs (by consensus). </a:t>
            </a:r>
          </a:p>
        </p:txBody>
      </p:sp>
    </p:spTree>
  </p:cSld>
  <p:clrMapOvr>
    <a:masterClrMapping/>
  </p:clrMapOvr>
  <p:transition>
    <p:rand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70" name="Group 10">
            <a:extLst>
              <a:ext uri="{FF2B5EF4-FFF2-40B4-BE49-F238E27FC236}">
                <a16:creationId xmlns:a16="http://schemas.microsoft.com/office/drawing/2014/main" id="{5510F5CE-782B-42A5-B827-2373C93ACAB1}"/>
              </a:ext>
            </a:extLst>
          </p:cNvPr>
          <p:cNvGrpSpPr>
            <a:grpSpLocks/>
          </p:cNvGrpSpPr>
          <p:nvPr/>
        </p:nvGrpSpPr>
        <p:grpSpPr bwMode="auto">
          <a:xfrm>
            <a:off x="0" y="685800"/>
            <a:ext cx="9144000" cy="2971800"/>
            <a:chOff x="0" y="864"/>
            <a:chExt cx="5760" cy="1872"/>
          </a:xfrm>
        </p:grpSpPr>
        <p:sp>
          <p:nvSpPr>
            <p:cNvPr id="7185" name="Rectangle 8">
              <a:extLst>
                <a:ext uri="{FF2B5EF4-FFF2-40B4-BE49-F238E27FC236}">
                  <a16:creationId xmlns:a16="http://schemas.microsoft.com/office/drawing/2014/main" id="{5D43D8C4-5928-4516-93E8-CE0CAD167E2D}"/>
                </a:ext>
              </a:extLst>
            </p:cNvPr>
            <p:cNvSpPr>
              <a:spLocks noChangeArrowheads="1"/>
            </p:cNvSpPr>
            <p:nvPr/>
          </p:nvSpPr>
          <p:spPr bwMode="auto">
            <a:xfrm>
              <a:off x="3024" y="2352"/>
              <a:ext cx="1008" cy="38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US" altLang="en-US" sz="1400"/>
            </a:p>
          </p:txBody>
        </p:sp>
        <p:sp>
          <p:nvSpPr>
            <p:cNvPr id="7186" name="Rectangle 7">
              <a:extLst>
                <a:ext uri="{FF2B5EF4-FFF2-40B4-BE49-F238E27FC236}">
                  <a16:creationId xmlns:a16="http://schemas.microsoft.com/office/drawing/2014/main" id="{BBD5F44A-92F2-4FBC-8BD9-3B0AB8C02552}"/>
                </a:ext>
              </a:extLst>
            </p:cNvPr>
            <p:cNvSpPr>
              <a:spLocks noChangeArrowheads="1"/>
            </p:cNvSpPr>
            <p:nvPr/>
          </p:nvSpPr>
          <p:spPr bwMode="auto">
            <a:xfrm>
              <a:off x="624" y="2352"/>
              <a:ext cx="1008" cy="38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US" altLang="en-US" sz="1400"/>
            </a:p>
          </p:txBody>
        </p:sp>
        <p:graphicFrame>
          <p:nvGraphicFramePr>
            <p:cNvPr id="7187" name="Object 3">
              <a:extLst>
                <a:ext uri="{FF2B5EF4-FFF2-40B4-BE49-F238E27FC236}">
                  <a16:creationId xmlns:a16="http://schemas.microsoft.com/office/drawing/2014/main" id="{FA20BE1F-3442-42A7-9271-4F3FE74A44DA}"/>
                </a:ext>
              </a:extLst>
            </p:cNvPr>
            <p:cNvGraphicFramePr>
              <a:graphicFrameLocks noChangeAspect="1"/>
            </p:cNvGraphicFramePr>
            <p:nvPr/>
          </p:nvGraphicFramePr>
          <p:xfrm>
            <a:off x="0" y="864"/>
            <a:ext cx="5760" cy="1098"/>
          </p:xfrm>
          <a:graphic>
            <a:graphicData uri="http://schemas.openxmlformats.org/presentationml/2006/ole">
              <mc:AlternateContent xmlns:mc="http://schemas.openxmlformats.org/markup-compatibility/2006">
                <mc:Choice xmlns:v="urn:schemas-microsoft-com:vml" Requires="v">
                  <p:oleObj spid="_x0000_s7190" name="MS Org Chart" r:id="rId3" imgW="6083135" imgH="1163782" progId="OrgPlusWOPX.4">
                    <p:embed followColorScheme="full"/>
                  </p:oleObj>
                </mc:Choice>
                <mc:Fallback>
                  <p:oleObj name="MS Org Chart" r:id="rId3" imgW="6083135" imgH="1163782" progId="OrgPlusWOPX.4">
                    <p:embed followColorScheme="full"/>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864"/>
                          <a:ext cx="5760" cy="109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188" name="Text Box 5">
              <a:extLst>
                <a:ext uri="{FF2B5EF4-FFF2-40B4-BE49-F238E27FC236}">
                  <a16:creationId xmlns:a16="http://schemas.microsoft.com/office/drawing/2014/main" id="{A54DF1E8-AC5B-4E20-A3F7-AF0BF26F8406}"/>
                </a:ext>
              </a:extLst>
            </p:cNvPr>
            <p:cNvSpPr txBox="1">
              <a:spLocks noChangeArrowheads="1"/>
            </p:cNvSpPr>
            <p:nvPr/>
          </p:nvSpPr>
          <p:spPr bwMode="auto">
            <a:xfrm>
              <a:off x="672" y="2400"/>
              <a:ext cx="38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800"/>
                <a:t>Reagan-Bush			Mondale-Ferraro         </a:t>
              </a:r>
            </a:p>
          </p:txBody>
        </p:sp>
      </p:grpSp>
      <p:sp>
        <p:nvSpPr>
          <p:cNvPr id="7171" name="Text Box 9">
            <a:extLst>
              <a:ext uri="{FF2B5EF4-FFF2-40B4-BE49-F238E27FC236}">
                <a16:creationId xmlns:a16="http://schemas.microsoft.com/office/drawing/2014/main" id="{88A8D427-5A49-4E80-84B3-A31992217056}"/>
              </a:ext>
            </a:extLst>
          </p:cNvPr>
          <p:cNvSpPr txBox="1">
            <a:spLocks noChangeArrowheads="1"/>
          </p:cNvSpPr>
          <p:nvPr/>
        </p:nvSpPr>
        <p:spPr bwMode="auto">
          <a:xfrm>
            <a:off x="2438400" y="152400"/>
            <a:ext cx="4495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800">
                <a:solidFill>
                  <a:srgbClr val="006666"/>
                </a:solidFill>
              </a:rPr>
              <a:t>1984 Presidential Election</a:t>
            </a:r>
            <a:endParaRPr lang="en-US" altLang="en-US" sz="2800"/>
          </a:p>
        </p:txBody>
      </p:sp>
      <p:sp>
        <p:nvSpPr>
          <p:cNvPr id="7172" name="Line 11">
            <a:extLst>
              <a:ext uri="{FF2B5EF4-FFF2-40B4-BE49-F238E27FC236}">
                <a16:creationId xmlns:a16="http://schemas.microsoft.com/office/drawing/2014/main" id="{AE19722A-4BE7-46E2-A32C-D5AF9800347F}"/>
              </a:ext>
            </a:extLst>
          </p:cNvPr>
          <p:cNvSpPr>
            <a:spLocks noChangeShapeType="1"/>
          </p:cNvSpPr>
          <p:nvPr/>
        </p:nvSpPr>
        <p:spPr bwMode="auto">
          <a:xfrm>
            <a:off x="152400" y="3886200"/>
            <a:ext cx="8839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3" name="Line 12">
            <a:extLst>
              <a:ext uri="{FF2B5EF4-FFF2-40B4-BE49-F238E27FC236}">
                <a16:creationId xmlns:a16="http://schemas.microsoft.com/office/drawing/2014/main" id="{4D048D67-C1F1-4252-874C-4F175066ACA0}"/>
              </a:ext>
            </a:extLst>
          </p:cNvPr>
          <p:cNvSpPr>
            <a:spLocks noChangeShapeType="1"/>
          </p:cNvSpPr>
          <p:nvPr/>
        </p:nvSpPr>
        <p:spPr bwMode="auto">
          <a:xfrm>
            <a:off x="152400" y="4267200"/>
            <a:ext cx="8839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4" name="Line 13">
            <a:extLst>
              <a:ext uri="{FF2B5EF4-FFF2-40B4-BE49-F238E27FC236}">
                <a16:creationId xmlns:a16="http://schemas.microsoft.com/office/drawing/2014/main" id="{945065A3-D313-4096-86AE-143DE265198A}"/>
              </a:ext>
            </a:extLst>
          </p:cNvPr>
          <p:cNvSpPr>
            <a:spLocks noChangeShapeType="1"/>
          </p:cNvSpPr>
          <p:nvPr/>
        </p:nvSpPr>
        <p:spPr bwMode="auto">
          <a:xfrm>
            <a:off x="152400" y="4724400"/>
            <a:ext cx="8839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5" name="Line 14">
            <a:extLst>
              <a:ext uri="{FF2B5EF4-FFF2-40B4-BE49-F238E27FC236}">
                <a16:creationId xmlns:a16="http://schemas.microsoft.com/office/drawing/2014/main" id="{B1E55CF0-6197-4934-B51D-FD9E09BBF561}"/>
              </a:ext>
            </a:extLst>
          </p:cNvPr>
          <p:cNvSpPr>
            <a:spLocks noChangeShapeType="1"/>
          </p:cNvSpPr>
          <p:nvPr/>
        </p:nvSpPr>
        <p:spPr bwMode="auto">
          <a:xfrm>
            <a:off x="152400" y="5334000"/>
            <a:ext cx="8839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6" name="Line 15">
            <a:extLst>
              <a:ext uri="{FF2B5EF4-FFF2-40B4-BE49-F238E27FC236}">
                <a16:creationId xmlns:a16="http://schemas.microsoft.com/office/drawing/2014/main" id="{FB79C708-66DB-4DBE-9FAA-B3BA285D83C8}"/>
              </a:ext>
            </a:extLst>
          </p:cNvPr>
          <p:cNvSpPr>
            <a:spLocks noChangeShapeType="1"/>
          </p:cNvSpPr>
          <p:nvPr/>
        </p:nvSpPr>
        <p:spPr bwMode="auto">
          <a:xfrm>
            <a:off x="152400" y="5638800"/>
            <a:ext cx="8839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7" name="Line 16">
            <a:extLst>
              <a:ext uri="{FF2B5EF4-FFF2-40B4-BE49-F238E27FC236}">
                <a16:creationId xmlns:a16="http://schemas.microsoft.com/office/drawing/2014/main" id="{A9099E9D-A70B-4F32-9A8D-44618617D22F}"/>
              </a:ext>
            </a:extLst>
          </p:cNvPr>
          <p:cNvSpPr>
            <a:spLocks noChangeShapeType="1"/>
          </p:cNvSpPr>
          <p:nvPr/>
        </p:nvSpPr>
        <p:spPr bwMode="auto">
          <a:xfrm>
            <a:off x="152400" y="6324600"/>
            <a:ext cx="8839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8" name="Line 17">
            <a:extLst>
              <a:ext uri="{FF2B5EF4-FFF2-40B4-BE49-F238E27FC236}">
                <a16:creationId xmlns:a16="http://schemas.microsoft.com/office/drawing/2014/main" id="{15A77D12-1CAF-4BAF-81EE-BC8191A94EE9}"/>
              </a:ext>
            </a:extLst>
          </p:cNvPr>
          <p:cNvSpPr>
            <a:spLocks noChangeShapeType="1"/>
          </p:cNvSpPr>
          <p:nvPr/>
        </p:nvSpPr>
        <p:spPr bwMode="auto">
          <a:xfrm>
            <a:off x="152400" y="6781800"/>
            <a:ext cx="8839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9" name="Text Box 18">
            <a:extLst>
              <a:ext uri="{FF2B5EF4-FFF2-40B4-BE49-F238E27FC236}">
                <a16:creationId xmlns:a16="http://schemas.microsoft.com/office/drawing/2014/main" id="{18224D70-D992-4FEC-8C65-6810A2191151}"/>
              </a:ext>
            </a:extLst>
          </p:cNvPr>
          <p:cNvSpPr txBox="1">
            <a:spLocks noChangeArrowheads="1"/>
          </p:cNvSpPr>
          <p:nvPr/>
        </p:nvSpPr>
        <p:spPr bwMode="auto">
          <a:xfrm>
            <a:off x="3200400" y="3810000"/>
            <a:ext cx="2667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400" b="1"/>
              <a:t>Groups of Voters </a:t>
            </a:r>
          </a:p>
        </p:txBody>
      </p:sp>
      <p:sp>
        <p:nvSpPr>
          <p:cNvPr id="7180" name="Text Box 19">
            <a:extLst>
              <a:ext uri="{FF2B5EF4-FFF2-40B4-BE49-F238E27FC236}">
                <a16:creationId xmlns:a16="http://schemas.microsoft.com/office/drawing/2014/main" id="{BEE2FB84-F4F7-4689-BB4B-7101128F0D9C}"/>
              </a:ext>
            </a:extLst>
          </p:cNvPr>
          <p:cNvSpPr txBox="1">
            <a:spLocks noChangeArrowheads="1"/>
          </p:cNvSpPr>
          <p:nvPr/>
        </p:nvSpPr>
        <p:spPr bwMode="auto">
          <a:xfrm>
            <a:off x="304800" y="4267200"/>
            <a:ext cx="8458200" cy="44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nSpc>
                <a:spcPct val="70000"/>
              </a:lnSpc>
              <a:spcBef>
                <a:spcPct val="50000"/>
              </a:spcBef>
              <a:buFontTx/>
              <a:buNone/>
            </a:pPr>
            <a:r>
              <a:rPr lang="en-US" altLang="en-US" sz="1200" b="1" u="sng"/>
              <a:t>Religious:</a:t>
            </a:r>
            <a:endParaRPr lang="en-US" altLang="en-US" sz="1200" b="1"/>
          </a:p>
          <a:p>
            <a:pPr>
              <a:lnSpc>
                <a:spcPct val="70000"/>
              </a:lnSpc>
              <a:spcBef>
                <a:spcPct val="50000"/>
              </a:spcBef>
              <a:buFontTx/>
              <a:buNone/>
            </a:pPr>
            <a:r>
              <a:rPr lang="en-US" altLang="en-US" sz="1200" b="1"/>
              <a:t>Catholics: c</a:t>
            </a:r>
            <a:r>
              <a:rPr lang="en-US" altLang="en-US" sz="1200"/>
              <a:t>onservative, liberal </a:t>
            </a:r>
            <a:r>
              <a:rPr lang="en-US" altLang="en-US" sz="1200" b="1"/>
              <a:t>Protestants: </a:t>
            </a:r>
            <a:r>
              <a:rPr lang="en-US" altLang="en-US" sz="1200"/>
              <a:t>fundamentalist, other </a:t>
            </a:r>
            <a:r>
              <a:rPr lang="en-US" altLang="en-US" sz="1200" b="1"/>
              <a:t>Jews:</a:t>
            </a:r>
            <a:r>
              <a:rPr lang="en-US" altLang="en-US" sz="1200"/>
              <a:t> orthodox, liberal </a:t>
            </a:r>
            <a:r>
              <a:rPr lang="en-US" altLang="en-US" sz="1200" b="1"/>
              <a:t>Other:</a:t>
            </a:r>
            <a:r>
              <a:rPr lang="en-US" altLang="en-US" sz="1200"/>
              <a:t> conservative, liberal</a:t>
            </a:r>
            <a:endParaRPr lang="en-US" altLang="en-US" sz="1200" b="1"/>
          </a:p>
        </p:txBody>
      </p:sp>
      <p:sp>
        <p:nvSpPr>
          <p:cNvPr id="7181" name="Text Box 20">
            <a:extLst>
              <a:ext uri="{FF2B5EF4-FFF2-40B4-BE49-F238E27FC236}">
                <a16:creationId xmlns:a16="http://schemas.microsoft.com/office/drawing/2014/main" id="{6A0BC789-A392-40C8-A5D2-1A408F7D9E11}"/>
              </a:ext>
            </a:extLst>
          </p:cNvPr>
          <p:cNvSpPr txBox="1">
            <a:spLocks noChangeArrowheads="1"/>
          </p:cNvSpPr>
          <p:nvPr/>
        </p:nvSpPr>
        <p:spPr bwMode="auto">
          <a:xfrm>
            <a:off x="304800" y="4724400"/>
            <a:ext cx="8382000" cy="661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nSpc>
                <a:spcPct val="70000"/>
              </a:lnSpc>
              <a:spcBef>
                <a:spcPct val="50000"/>
              </a:spcBef>
              <a:buFontTx/>
              <a:buNone/>
            </a:pPr>
            <a:r>
              <a:rPr lang="en-US" altLang="en-US" sz="1200" b="1" u="sng"/>
              <a:t>Economic:</a:t>
            </a:r>
            <a:endParaRPr lang="en-US" altLang="en-US" sz="1200"/>
          </a:p>
          <a:p>
            <a:pPr>
              <a:lnSpc>
                <a:spcPct val="70000"/>
              </a:lnSpc>
              <a:spcBef>
                <a:spcPct val="50000"/>
              </a:spcBef>
              <a:buFontTx/>
              <a:buNone/>
            </a:pPr>
            <a:r>
              <a:rPr lang="en-US" altLang="en-US" sz="1200"/>
              <a:t>	</a:t>
            </a:r>
            <a:r>
              <a:rPr lang="en-US" altLang="en-US" sz="1200" b="1"/>
              <a:t>By Labor:   </a:t>
            </a:r>
            <a:r>
              <a:rPr lang="en-US" altLang="en-US" sz="1200"/>
              <a:t>organized labor, non-union, protectionists</a:t>
            </a:r>
          </a:p>
          <a:p>
            <a:pPr>
              <a:lnSpc>
                <a:spcPct val="70000"/>
              </a:lnSpc>
              <a:spcBef>
                <a:spcPct val="50000"/>
              </a:spcBef>
              <a:buFontTx/>
              <a:buNone/>
            </a:pPr>
            <a:r>
              <a:rPr lang="en-US" altLang="en-US" sz="1200"/>
              <a:t>	</a:t>
            </a:r>
            <a:r>
              <a:rPr lang="en-US" altLang="en-US" sz="1200" b="1"/>
              <a:t>By Income:</a:t>
            </a:r>
            <a:r>
              <a:rPr lang="en-US" altLang="en-US" sz="1200"/>
              <a:t> well-to-do yuppies, middle class, blue collar middle class, poor</a:t>
            </a:r>
            <a:endParaRPr lang="en-US" altLang="en-US" sz="1200" b="1"/>
          </a:p>
        </p:txBody>
      </p:sp>
      <p:sp>
        <p:nvSpPr>
          <p:cNvPr id="7182" name="Text Box 21">
            <a:extLst>
              <a:ext uri="{FF2B5EF4-FFF2-40B4-BE49-F238E27FC236}">
                <a16:creationId xmlns:a16="http://schemas.microsoft.com/office/drawing/2014/main" id="{2298EC36-3779-4E4D-B7F1-76971FEBFC3F}"/>
              </a:ext>
            </a:extLst>
          </p:cNvPr>
          <p:cNvSpPr txBox="1">
            <a:spLocks noChangeArrowheads="1"/>
          </p:cNvSpPr>
          <p:nvPr/>
        </p:nvSpPr>
        <p:spPr bwMode="auto">
          <a:xfrm>
            <a:off x="304800" y="5334000"/>
            <a:ext cx="67818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200" b="1" u="sng"/>
              <a:t>Age:</a:t>
            </a:r>
            <a:r>
              <a:rPr lang="en-US" altLang="en-US" sz="1200"/>
              <a:t> young, middle age, old, retired</a:t>
            </a:r>
            <a:r>
              <a:rPr lang="en-US" altLang="en-US" sz="1200" b="1"/>
              <a:t> </a:t>
            </a:r>
          </a:p>
        </p:txBody>
      </p:sp>
      <p:sp>
        <p:nvSpPr>
          <p:cNvPr id="7183" name="Text Box 22">
            <a:extLst>
              <a:ext uri="{FF2B5EF4-FFF2-40B4-BE49-F238E27FC236}">
                <a16:creationId xmlns:a16="http://schemas.microsoft.com/office/drawing/2014/main" id="{0DE7C41E-E9EB-408E-9457-5A85ED4C25CC}"/>
              </a:ext>
            </a:extLst>
          </p:cNvPr>
          <p:cNvSpPr txBox="1">
            <a:spLocks noChangeArrowheads="1"/>
          </p:cNvSpPr>
          <p:nvPr/>
        </p:nvSpPr>
        <p:spPr bwMode="auto">
          <a:xfrm>
            <a:off x="304800" y="5662613"/>
            <a:ext cx="8077200" cy="661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nSpc>
                <a:spcPct val="70000"/>
              </a:lnSpc>
              <a:spcBef>
                <a:spcPct val="50000"/>
              </a:spcBef>
              <a:buFontTx/>
              <a:buNone/>
            </a:pPr>
            <a:r>
              <a:rPr lang="en-US" altLang="en-US" sz="1200" b="1" u="sng"/>
              <a:t>Minorities:</a:t>
            </a:r>
          </a:p>
          <a:p>
            <a:pPr>
              <a:lnSpc>
                <a:spcPct val="70000"/>
              </a:lnSpc>
              <a:spcBef>
                <a:spcPct val="50000"/>
              </a:spcBef>
              <a:buFontTx/>
              <a:buNone/>
            </a:pPr>
            <a:r>
              <a:rPr lang="en-US" altLang="en-US" sz="1200" b="1" u="sng"/>
              <a:t>	</a:t>
            </a:r>
            <a:r>
              <a:rPr lang="en-US" altLang="en-US" sz="1200" b="1"/>
              <a:t>Women: </a:t>
            </a:r>
            <a:r>
              <a:rPr lang="en-US" altLang="en-US" sz="1200"/>
              <a:t>		</a:t>
            </a:r>
            <a:r>
              <a:rPr lang="en-US" altLang="en-US" sz="1200" b="1"/>
              <a:t>Blacks:		Hispanics:		Environmentlists</a:t>
            </a:r>
          </a:p>
          <a:p>
            <a:pPr>
              <a:lnSpc>
                <a:spcPct val="70000"/>
              </a:lnSpc>
              <a:spcBef>
                <a:spcPct val="50000"/>
              </a:spcBef>
              <a:buFontTx/>
              <a:buNone/>
            </a:pPr>
            <a:r>
              <a:rPr lang="en-US" altLang="en-US" sz="1200" b="1"/>
              <a:t>	</a:t>
            </a:r>
            <a:r>
              <a:rPr lang="en-US" altLang="en-US" sz="1200"/>
              <a:t>conservative, libbers	well-off, poor		well-off, poor </a:t>
            </a:r>
            <a:endParaRPr lang="en-US" altLang="en-US" sz="1200" b="1"/>
          </a:p>
        </p:txBody>
      </p:sp>
      <p:sp>
        <p:nvSpPr>
          <p:cNvPr id="7184" name="Text Box 23">
            <a:extLst>
              <a:ext uri="{FF2B5EF4-FFF2-40B4-BE49-F238E27FC236}">
                <a16:creationId xmlns:a16="http://schemas.microsoft.com/office/drawing/2014/main" id="{D3CE0380-CC21-4464-BF8B-E44AE8F9E2BE}"/>
              </a:ext>
            </a:extLst>
          </p:cNvPr>
          <p:cNvSpPr txBox="1">
            <a:spLocks noChangeArrowheads="1"/>
          </p:cNvSpPr>
          <p:nvPr/>
        </p:nvSpPr>
        <p:spPr bwMode="auto">
          <a:xfrm>
            <a:off x="152400" y="6400800"/>
            <a:ext cx="86106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200" b="1" u="sng"/>
              <a:t>Political:</a:t>
            </a:r>
            <a:r>
              <a:rPr lang="en-US" altLang="en-US" sz="1200"/>
              <a:t> conservatives, liberals, antinukes</a:t>
            </a:r>
            <a:endParaRPr lang="en-US" altLang="en-US" sz="1200" b="1"/>
          </a:p>
        </p:txBody>
      </p:sp>
    </p:spTree>
  </p:cSld>
  <p:clrMapOvr>
    <a:masterClrMapping/>
  </p:clrMapOvr>
  <p:transition>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194" name="Object 2">
            <a:extLst>
              <a:ext uri="{FF2B5EF4-FFF2-40B4-BE49-F238E27FC236}">
                <a16:creationId xmlns:a16="http://schemas.microsoft.com/office/drawing/2014/main" id="{AA28B384-376C-485F-8433-7E1AC1D2E86D}"/>
              </a:ext>
            </a:extLst>
          </p:cNvPr>
          <p:cNvGraphicFramePr>
            <a:graphicFrameLocks noChangeAspect="1"/>
          </p:cNvGraphicFramePr>
          <p:nvPr/>
        </p:nvGraphicFramePr>
        <p:xfrm>
          <a:off x="533400" y="0"/>
          <a:ext cx="8610600" cy="2308225"/>
        </p:xfrm>
        <a:graphic>
          <a:graphicData uri="http://schemas.openxmlformats.org/presentationml/2006/ole">
            <mc:AlternateContent xmlns:mc="http://schemas.openxmlformats.org/markup-compatibility/2006">
              <mc:Choice xmlns:v="urn:schemas-microsoft-com:vml" Requires="v">
                <p:oleObj spid="_x0000_s8201" name="MS Org Chart" r:id="rId3" imgW="6071839" imgH="1260088" progId="OrgPlusWOPX.4">
                  <p:embed followColorScheme="full"/>
                </p:oleObj>
              </mc:Choice>
              <mc:Fallback>
                <p:oleObj name="MS Org Chart" r:id="rId3" imgW="6071839" imgH="1260088" progId="OrgPlusWOPX.4">
                  <p:embed followColorScheme="full"/>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0"/>
                        <a:ext cx="8610600" cy="2308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195" name="Text Box 3">
            <a:extLst>
              <a:ext uri="{FF2B5EF4-FFF2-40B4-BE49-F238E27FC236}">
                <a16:creationId xmlns:a16="http://schemas.microsoft.com/office/drawing/2014/main" id="{DF494CB7-835C-4765-983B-79F75B43F8F7}"/>
              </a:ext>
            </a:extLst>
          </p:cNvPr>
          <p:cNvSpPr txBox="1">
            <a:spLocks noChangeArrowheads="1"/>
          </p:cNvSpPr>
          <p:nvPr/>
        </p:nvSpPr>
        <p:spPr bwMode="auto">
          <a:xfrm>
            <a:off x="0" y="2743200"/>
            <a:ext cx="1371600" cy="284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800" b="1"/>
              <a:t>Perot   (.29)</a:t>
            </a:r>
          </a:p>
          <a:p>
            <a:pPr>
              <a:spcBef>
                <a:spcPct val="50000"/>
              </a:spcBef>
              <a:buFontTx/>
              <a:buNone/>
            </a:pPr>
            <a:endParaRPr lang="en-US" altLang="en-US" sz="1800" b="1"/>
          </a:p>
          <a:p>
            <a:pPr>
              <a:spcBef>
                <a:spcPct val="50000"/>
              </a:spcBef>
              <a:buFontTx/>
              <a:buNone/>
            </a:pPr>
            <a:endParaRPr lang="en-US" altLang="en-US" sz="1800" b="1"/>
          </a:p>
          <a:p>
            <a:pPr>
              <a:spcBef>
                <a:spcPct val="50000"/>
              </a:spcBef>
              <a:buFontTx/>
              <a:buNone/>
            </a:pPr>
            <a:r>
              <a:rPr lang="en-US" altLang="en-US" sz="1800" b="1"/>
              <a:t>Clinton(.44)</a:t>
            </a:r>
          </a:p>
          <a:p>
            <a:pPr>
              <a:spcBef>
                <a:spcPct val="50000"/>
              </a:spcBef>
              <a:buFontTx/>
              <a:buNone/>
            </a:pPr>
            <a:endParaRPr lang="en-US" altLang="en-US" sz="1800" b="1"/>
          </a:p>
          <a:p>
            <a:pPr>
              <a:spcBef>
                <a:spcPct val="50000"/>
              </a:spcBef>
              <a:buFontTx/>
              <a:buNone/>
            </a:pPr>
            <a:endParaRPr lang="en-US" altLang="en-US" sz="1800" b="1"/>
          </a:p>
          <a:p>
            <a:pPr>
              <a:spcBef>
                <a:spcPct val="50000"/>
              </a:spcBef>
              <a:buFontTx/>
              <a:buNone/>
            </a:pPr>
            <a:r>
              <a:rPr lang="en-US" altLang="en-US" sz="1800" b="1"/>
              <a:t>Bush    (.27)</a:t>
            </a:r>
          </a:p>
        </p:txBody>
      </p:sp>
      <p:sp>
        <p:nvSpPr>
          <p:cNvPr id="8196" name="Text Box 4">
            <a:extLst>
              <a:ext uri="{FF2B5EF4-FFF2-40B4-BE49-F238E27FC236}">
                <a16:creationId xmlns:a16="http://schemas.microsoft.com/office/drawing/2014/main" id="{978E3024-06C4-44D8-8AA7-C26DC9F9B43B}"/>
              </a:ext>
            </a:extLst>
          </p:cNvPr>
          <p:cNvSpPr txBox="1">
            <a:spLocks noChangeArrowheads="1"/>
          </p:cNvSpPr>
          <p:nvPr/>
        </p:nvSpPr>
        <p:spPr bwMode="auto">
          <a:xfrm>
            <a:off x="1219200" y="2743200"/>
            <a:ext cx="7924800" cy="284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800"/>
              <a:t>.413		.200		.058		.098	              .210</a:t>
            </a:r>
          </a:p>
          <a:p>
            <a:pPr>
              <a:spcBef>
                <a:spcPct val="50000"/>
              </a:spcBef>
              <a:buFontTx/>
              <a:buNone/>
            </a:pPr>
            <a:endParaRPr lang="en-US" altLang="en-US" sz="1800"/>
          </a:p>
          <a:p>
            <a:pPr>
              <a:spcBef>
                <a:spcPct val="50000"/>
              </a:spcBef>
              <a:buFontTx/>
              <a:buNone/>
            </a:pPr>
            <a:endParaRPr lang="en-US" altLang="en-US" sz="1800"/>
          </a:p>
          <a:p>
            <a:pPr>
              <a:spcBef>
                <a:spcPct val="50000"/>
              </a:spcBef>
              <a:buFontTx/>
              <a:buNone/>
            </a:pPr>
            <a:r>
              <a:rPr lang="en-US" altLang="en-US" sz="1800"/>
              <a:t>.327		.600		.229		.627	              .550</a:t>
            </a:r>
          </a:p>
          <a:p>
            <a:pPr>
              <a:spcBef>
                <a:spcPct val="50000"/>
              </a:spcBef>
              <a:buFontTx/>
              <a:buNone/>
            </a:pPr>
            <a:endParaRPr lang="en-US" altLang="en-US" sz="1800"/>
          </a:p>
          <a:p>
            <a:pPr>
              <a:spcBef>
                <a:spcPct val="50000"/>
              </a:spcBef>
              <a:buFontTx/>
              <a:buNone/>
            </a:pPr>
            <a:endParaRPr lang="en-US" altLang="en-US" sz="1800"/>
          </a:p>
          <a:p>
            <a:pPr>
              <a:spcBef>
                <a:spcPct val="50000"/>
              </a:spcBef>
              <a:buFontTx/>
              <a:buNone/>
            </a:pPr>
            <a:r>
              <a:rPr lang="en-US" altLang="en-US" sz="1800"/>
              <a:t>.260		.200		.696		.280	             .249</a:t>
            </a:r>
          </a:p>
        </p:txBody>
      </p:sp>
      <p:sp>
        <p:nvSpPr>
          <p:cNvPr id="8197" name="Text Box 6">
            <a:extLst>
              <a:ext uri="{FF2B5EF4-FFF2-40B4-BE49-F238E27FC236}">
                <a16:creationId xmlns:a16="http://schemas.microsoft.com/office/drawing/2014/main" id="{E5F83EAC-826B-41C0-A653-63B0BECF7BC1}"/>
              </a:ext>
            </a:extLst>
          </p:cNvPr>
          <p:cNvSpPr txBox="1">
            <a:spLocks noChangeArrowheads="1"/>
          </p:cNvSpPr>
          <p:nvPr/>
        </p:nvSpPr>
        <p:spPr bwMode="auto">
          <a:xfrm>
            <a:off x="2819400" y="6248400"/>
            <a:ext cx="4114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000" b="1"/>
              <a:t>Right on Clinton, Wrong on Perot</a:t>
            </a:r>
          </a:p>
        </p:txBody>
      </p:sp>
      <p:sp>
        <p:nvSpPr>
          <p:cNvPr id="8198" name="Line 7">
            <a:extLst>
              <a:ext uri="{FF2B5EF4-FFF2-40B4-BE49-F238E27FC236}">
                <a16:creationId xmlns:a16="http://schemas.microsoft.com/office/drawing/2014/main" id="{CFE52C62-EA09-44B2-90F4-ADACB119B796}"/>
              </a:ext>
            </a:extLst>
          </p:cNvPr>
          <p:cNvSpPr>
            <a:spLocks noChangeShapeType="1"/>
          </p:cNvSpPr>
          <p:nvPr/>
        </p:nvSpPr>
        <p:spPr bwMode="auto">
          <a:xfrm>
            <a:off x="1295400" y="2743200"/>
            <a:ext cx="0" cy="2895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9" name="Line 8">
            <a:extLst>
              <a:ext uri="{FF2B5EF4-FFF2-40B4-BE49-F238E27FC236}">
                <a16:creationId xmlns:a16="http://schemas.microsoft.com/office/drawing/2014/main" id="{E2B64AEB-FBC4-4654-B55A-9AFEE503B863}"/>
              </a:ext>
            </a:extLst>
          </p:cNvPr>
          <p:cNvSpPr>
            <a:spLocks noChangeShapeType="1"/>
          </p:cNvSpPr>
          <p:nvPr/>
        </p:nvSpPr>
        <p:spPr bwMode="auto">
          <a:xfrm>
            <a:off x="990600" y="2438400"/>
            <a:ext cx="8153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218" name="Object 3">
            <a:extLst>
              <a:ext uri="{FF2B5EF4-FFF2-40B4-BE49-F238E27FC236}">
                <a16:creationId xmlns:a16="http://schemas.microsoft.com/office/drawing/2014/main" id="{CB227500-9831-4FDA-BA4A-30A73606DE1A}"/>
              </a:ext>
            </a:extLst>
          </p:cNvPr>
          <p:cNvGraphicFramePr>
            <a:graphicFrameLocks noChangeAspect="1"/>
          </p:cNvGraphicFramePr>
          <p:nvPr/>
        </p:nvGraphicFramePr>
        <p:xfrm>
          <a:off x="1295400" y="762000"/>
          <a:ext cx="6858000" cy="5867400"/>
        </p:xfrm>
        <a:graphic>
          <a:graphicData uri="http://schemas.openxmlformats.org/presentationml/2006/ole">
            <mc:AlternateContent xmlns:mc="http://schemas.openxmlformats.org/markup-compatibility/2006">
              <mc:Choice xmlns:v="urn:schemas-microsoft-com:vml" Requires="v">
                <p:oleObj spid="_x0000_s9221" name="Worksheet" r:id="rId3" imgW="4524613" imgH="4819888" progId="Excel.Sheet.8">
                  <p:embed/>
                </p:oleObj>
              </mc:Choice>
              <mc:Fallback>
                <p:oleObj name="Worksheet" r:id="rId3" imgW="4524613" imgH="4819888" progId="Excel.Sheet.8">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762000"/>
                        <a:ext cx="6858000" cy="586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219" name="Text Box 4">
            <a:extLst>
              <a:ext uri="{FF2B5EF4-FFF2-40B4-BE49-F238E27FC236}">
                <a16:creationId xmlns:a16="http://schemas.microsoft.com/office/drawing/2014/main" id="{22063598-08C2-42CA-B036-2308F94D01FE}"/>
              </a:ext>
            </a:extLst>
          </p:cNvPr>
          <p:cNvSpPr txBox="1">
            <a:spLocks noChangeArrowheads="1"/>
          </p:cNvSpPr>
          <p:nvPr/>
        </p:nvSpPr>
        <p:spPr bwMode="auto">
          <a:xfrm>
            <a:off x="2209800" y="373063"/>
            <a:ext cx="525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FontTx/>
              <a:buNone/>
            </a:pPr>
            <a:r>
              <a:rPr lang="en-US" altLang="en-US" sz="2000" b="1"/>
              <a:t>GORE – BUSH 2000 ELECTION – </a:t>
            </a:r>
            <a:r>
              <a:rPr lang="en-US" altLang="en-US" sz="1800" b="1"/>
              <a:t>1</a:t>
            </a:r>
            <a:r>
              <a:rPr lang="en-US" altLang="en-US" sz="1800" b="1" baseline="30000"/>
              <a:t>ST</a:t>
            </a:r>
            <a:r>
              <a:rPr lang="en-US" altLang="en-US" sz="1800" b="1"/>
              <a:t> CUT</a:t>
            </a:r>
          </a:p>
        </p:txBody>
      </p:sp>
    </p:spTree>
  </p:cSld>
  <p:clrMapOvr>
    <a:masterClrMapping/>
  </p:clrMapOvr>
  <p:transition>
    <p:rand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a:extLst>
              <a:ext uri="{FF2B5EF4-FFF2-40B4-BE49-F238E27FC236}">
                <a16:creationId xmlns:a16="http://schemas.microsoft.com/office/drawing/2014/main" id="{37983C57-17A5-4702-A057-6EB96A66B610}"/>
              </a:ext>
            </a:extLst>
          </p:cNvPr>
          <p:cNvSpPr txBox="1">
            <a:spLocks noChangeArrowheads="1"/>
          </p:cNvSpPr>
          <p:nvPr/>
        </p:nvSpPr>
        <p:spPr bwMode="auto">
          <a:xfrm>
            <a:off x="2209800" y="373063"/>
            <a:ext cx="525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FontTx/>
              <a:buNone/>
            </a:pPr>
            <a:r>
              <a:rPr lang="en-US" altLang="en-US" sz="2000" b="1"/>
              <a:t>GORE – BUSH 2000 ELECTION - 2</a:t>
            </a:r>
            <a:r>
              <a:rPr lang="en-US" altLang="en-US" sz="2000" b="1" baseline="30000"/>
              <a:t>ND</a:t>
            </a:r>
            <a:r>
              <a:rPr lang="en-US" altLang="en-US" sz="2000" b="1"/>
              <a:t> CUT</a:t>
            </a:r>
          </a:p>
        </p:txBody>
      </p:sp>
      <p:graphicFrame>
        <p:nvGraphicFramePr>
          <p:cNvPr id="10243" name="Object 3">
            <a:extLst>
              <a:ext uri="{FF2B5EF4-FFF2-40B4-BE49-F238E27FC236}">
                <a16:creationId xmlns:a16="http://schemas.microsoft.com/office/drawing/2014/main" id="{4D02E3D5-C59A-4853-BCB3-92526F8A0176}"/>
              </a:ext>
            </a:extLst>
          </p:cNvPr>
          <p:cNvGraphicFramePr>
            <a:graphicFrameLocks noChangeAspect="1"/>
          </p:cNvGraphicFramePr>
          <p:nvPr/>
        </p:nvGraphicFramePr>
        <p:xfrm>
          <a:off x="1524000" y="914400"/>
          <a:ext cx="5715000" cy="4648200"/>
        </p:xfrm>
        <a:graphic>
          <a:graphicData uri="http://schemas.openxmlformats.org/presentationml/2006/ole">
            <mc:AlternateContent xmlns:mc="http://schemas.openxmlformats.org/markup-compatibility/2006">
              <mc:Choice xmlns:v="urn:schemas-microsoft-com:vml" Requires="v">
                <p:oleObj spid="_x0000_s10247" name="Worksheet" r:id="rId3" imgW="3772138" imgH="3572113" progId="Excel.Sheet.8">
                  <p:embed/>
                </p:oleObj>
              </mc:Choice>
              <mc:Fallback>
                <p:oleObj name="Worksheet" r:id="rId3" imgW="3772138" imgH="3572113" progId="Excel.Sheet.8">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914400"/>
                        <a:ext cx="5715000" cy="464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244" name="Text Box 4">
            <a:extLst>
              <a:ext uri="{FF2B5EF4-FFF2-40B4-BE49-F238E27FC236}">
                <a16:creationId xmlns:a16="http://schemas.microsoft.com/office/drawing/2014/main" id="{16821A81-ECDC-4B50-A18E-3F29E836A3DC}"/>
              </a:ext>
            </a:extLst>
          </p:cNvPr>
          <p:cNvSpPr txBox="1">
            <a:spLocks noChangeArrowheads="1"/>
          </p:cNvSpPr>
          <p:nvPr/>
        </p:nvSpPr>
        <p:spPr bwMode="auto">
          <a:xfrm>
            <a:off x="1524000" y="5867400"/>
            <a:ext cx="6248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FontTx/>
              <a:buNone/>
            </a:pPr>
            <a:endParaRPr lang="en-US" altLang="en-US" sz="1400"/>
          </a:p>
        </p:txBody>
      </p:sp>
      <p:sp>
        <p:nvSpPr>
          <p:cNvPr id="10245" name="Text Box 5">
            <a:extLst>
              <a:ext uri="{FF2B5EF4-FFF2-40B4-BE49-F238E27FC236}">
                <a16:creationId xmlns:a16="http://schemas.microsoft.com/office/drawing/2014/main" id="{DDD3C874-4D12-4C0F-9CA2-785018430CD6}"/>
              </a:ext>
            </a:extLst>
          </p:cNvPr>
          <p:cNvSpPr txBox="1">
            <a:spLocks noChangeArrowheads="1"/>
          </p:cNvSpPr>
          <p:nvPr/>
        </p:nvSpPr>
        <p:spPr bwMode="auto">
          <a:xfrm>
            <a:off x="1676400" y="5867400"/>
            <a:ext cx="5638800" cy="95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400"/>
              <a:t>* Though Bush won the election, the number of votes cast was more for Gore. It was due to the peculiarities of our state electoral system (Florida in particular) that Bush won. The priorities of the criteria are obtained as the proportion of the people representing them in the voting population</a:t>
            </a:r>
          </a:p>
        </p:txBody>
      </p:sp>
    </p:spTree>
  </p:cSld>
  <p:clrMapOvr>
    <a:masterClrMapping/>
  </p:clrMapOvr>
  <p:transition>
    <p:random/>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9.0&quot;&gt;&lt;object type=&quot;1&quot; unique_id=&quot;10001&quot;&gt;&lt;object type=&quot;2&quot; unique_id=&quot;10002&quot;&gt;&lt;object type=&quot;3&quot; unique_id=&quot;10003&quot;&gt;&lt;property id=&quot;20148&quot; value=&quot;5&quot;/&gt;&lt;property id=&quot;20300&quot; value=&quot;Slide 1&quot;/&gt;&lt;property id=&quot;20307&quot; value=&quot;256&quot;/&gt;&lt;/object&gt;&lt;object type=&quot;3&quot; unique_id=&quot;10004&quot;&gt;&lt;property id=&quot;20148&quot; value=&quot;5&quot;/&gt;&lt;property id=&quot;20300&quot; value=&quot;Slide 2&quot;/&gt;&lt;property id=&quot;20307&quot; value=&quot;257&quot;/&gt;&lt;/object&gt;&lt;object type=&quot;3&quot; unique_id=&quot;10005&quot;&gt;&lt;property id=&quot;20148&quot; value=&quot;5&quot;/&gt;&lt;property id=&quot;20300&quot; value=&quot;Slide 3&quot;/&gt;&lt;property id=&quot;20307&quot; value=&quot;276&quot;/&gt;&lt;/object&gt;&lt;object type=&quot;3&quot; unique_id=&quot;10006&quot;&gt;&lt;property id=&quot;20148&quot; value=&quot;5&quot;/&gt;&lt;property id=&quot;20300&quot; value=&quot;Slide 4&quot;/&gt;&lt;property id=&quot;20307&quot; value=&quot;277&quot;/&gt;&lt;/object&gt;&lt;object type=&quot;3&quot; unique_id=&quot;10007&quot;&gt;&lt;property id=&quot;20148&quot; value=&quot;5&quot;/&gt;&lt;property id=&quot;20300&quot; value=&quot;Slide 5&quot;/&gt;&lt;property id=&quot;20307&quot; value=&quot;278&quot;/&gt;&lt;/object&gt;&lt;object type=&quot;3&quot; unique_id=&quot;10008&quot;&gt;&lt;property id=&quot;20148&quot; value=&quot;5&quot;/&gt;&lt;property id=&quot;20300&quot; value=&quot;Slide 6&quot;/&gt;&lt;property id=&quot;20307&quot; value=&quot;258&quot;/&gt;&lt;/object&gt;&lt;object type=&quot;3&quot; unique_id=&quot;10009&quot;&gt;&lt;property id=&quot;20148&quot; value=&quot;5&quot;/&gt;&lt;property id=&quot;20300&quot; value=&quot;Slide 7&quot;/&gt;&lt;property id=&quot;20307&quot; value=&quot;259&quot;/&gt;&lt;/object&gt;&lt;object type=&quot;3&quot; unique_id=&quot;10010&quot;&gt;&lt;property id=&quot;20148&quot; value=&quot;5&quot;/&gt;&lt;property id=&quot;20300&quot; value=&quot;Slide 8&quot;/&gt;&lt;property id=&quot;20307&quot; value=&quot;302&quot;/&gt;&lt;/object&gt;&lt;object type=&quot;3&quot; unique_id=&quot;10011&quot;&gt;&lt;property id=&quot;20148&quot; value=&quot;5&quot;/&gt;&lt;property id=&quot;20300&quot; value=&quot;Slide 9&quot;/&gt;&lt;property id=&quot;20307&quot; value=&quot;303&quot;/&gt;&lt;/object&gt;&lt;/object&gt;&lt;object type=&quot;8&quot; unique_id=&quot;10088&quo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altLang="en-US" sz="1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altLang="en-US" sz="1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1040</TotalTime>
  <Words>336</Words>
  <Application>Microsoft Office PowerPoint</Application>
  <PresentationFormat>On-screen Show (4:3)</PresentationFormat>
  <Paragraphs>112</Paragraphs>
  <Slides>9</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9</vt:i4>
      </vt:variant>
    </vt:vector>
  </HeadingPairs>
  <TitlesOfParts>
    <vt:vector size="15" baseType="lpstr">
      <vt:lpstr>Times New Roman</vt:lpstr>
      <vt:lpstr>Arial</vt:lpstr>
      <vt:lpstr>Calibri</vt:lpstr>
      <vt:lpstr>Default Design</vt:lpstr>
      <vt:lpstr>MS Organization Chart 2.0</vt:lpstr>
      <vt:lpstr>Microsoft Excel Worksheet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Expert Choice,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Print Server</dc:creator>
  <cp:lastModifiedBy>LR Wei</cp:lastModifiedBy>
  <cp:revision>32</cp:revision>
  <dcterms:created xsi:type="dcterms:W3CDTF">1997-06-12T05:33:36Z</dcterms:created>
  <dcterms:modified xsi:type="dcterms:W3CDTF">2019-01-07T17:07:36Z</dcterms:modified>
</cp:coreProperties>
</file>